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673" r:id="rId6"/>
  </p:sldMasterIdLst>
  <p:notesMasterIdLst>
    <p:notesMasterId r:id="rId24"/>
  </p:notesMasterIdLst>
  <p:handoutMasterIdLst>
    <p:handoutMasterId r:id="rId25"/>
  </p:handoutMasterIdLst>
  <p:sldIdLst>
    <p:sldId id="256" r:id="rId7"/>
    <p:sldId id="317" r:id="rId8"/>
    <p:sldId id="304" r:id="rId9"/>
    <p:sldId id="306" r:id="rId10"/>
    <p:sldId id="288" r:id="rId11"/>
    <p:sldId id="300" r:id="rId12"/>
    <p:sldId id="326" r:id="rId13"/>
    <p:sldId id="262" r:id="rId14"/>
    <p:sldId id="451" r:id="rId15"/>
    <p:sldId id="320" r:id="rId16"/>
    <p:sldId id="321" r:id="rId17"/>
    <p:sldId id="325" r:id="rId18"/>
    <p:sldId id="452" r:id="rId19"/>
    <p:sldId id="453" r:id="rId20"/>
    <p:sldId id="455" r:id="rId21"/>
    <p:sldId id="318" r:id="rId22"/>
    <p:sldId id="454"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5A3"/>
    <a:srgbClr val="99CCFF"/>
    <a:srgbClr val="00589E"/>
    <a:srgbClr val="005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3" autoAdjust="0"/>
    <p:restoredTop sz="92205" autoAdjust="0"/>
  </p:normalViewPr>
  <p:slideViewPr>
    <p:cSldViewPr snapToGrid="0" snapToObjects="1">
      <p:cViewPr varScale="1">
        <p:scale>
          <a:sx n="101" d="100"/>
          <a:sy n="101" d="100"/>
        </p:scale>
        <p:origin x="48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3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drive\home$\u044\gomezsa\Solid_waste\Waste_GAINS\Articles\Asia\SASIA_proj\Graph_frac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drive\home$\u044\gomezsa\Solid_waste\Waste_GAINS\Articles\Asia\SASIA_proj\Graph_frac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drive\home$\u044\gomezsa\Solid_waste\Waste_GAINS\Articles\Asia\SASIA_proj\Revision_sep2020\South%20Asia%20Revis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drive\home$\u044\gomezsa\Solid_waste\Waste_GAINS\Articles\Asia\SASIA_proj\Revision_sep2020\South%20Asia%20Revis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drive\home$\u044\gomezsa\Solid_waste\Waste_GAINS\Articles\Asia\SASIA_proj\Revision_sep2020\South%20Asia%20Revis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Rural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[Graph_fractions.xlsx]Sheet1!$H$1</c:f>
              <c:strCache>
                <c:ptCount val="1"/>
                <c:pt idx="0">
                  <c:v>sh</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2E38-495C-9437-CC2680DAFA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38-495C-9437-CC2680DAFA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38-495C-9437-CC2680DAFA1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38-495C-9437-CC2680DAFA1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38-495C-9437-CC2680DAFA1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E38-495C-9437-CC2680DAFA1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E38-495C-9437-CC2680DAFA1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E38-495C-9437-CC2680DAFA1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[Graph_fractions.xlsx]Sheet1!$G$2:$G$9</c:f>
              <c:strCache>
                <c:ptCount val="8"/>
                <c:pt idx="0">
                  <c:v>Food</c:v>
                </c:pt>
                <c:pt idx="1">
                  <c:v>Glass</c:v>
                </c:pt>
                <c:pt idx="2">
                  <c:v>Metal</c:v>
                </c:pt>
                <c:pt idx="3">
                  <c:v>Other</c:v>
                </c:pt>
                <c:pt idx="4">
                  <c:v>Paper</c:v>
                </c:pt>
                <c:pt idx="5">
                  <c:v>Plastic</c:v>
                </c:pt>
                <c:pt idx="6">
                  <c:v>Textile</c:v>
                </c:pt>
                <c:pt idx="7">
                  <c:v>Wood</c:v>
                </c:pt>
              </c:strCache>
            </c:strRef>
          </c:cat>
          <c:val>
            <c:numRef>
              <c:f>[Graph_fractions.xlsx]Sheet1!$H$2:$H$9</c:f>
              <c:numCache>
                <c:formatCode>0</c:formatCode>
                <c:ptCount val="8"/>
                <c:pt idx="0">
                  <c:v>53.470311000000002</c:v>
                </c:pt>
                <c:pt idx="1">
                  <c:v>1.9792647999999999</c:v>
                </c:pt>
                <c:pt idx="2">
                  <c:v>1.7907633999999999</c:v>
                </c:pt>
                <c:pt idx="3">
                  <c:v>20.9877474</c:v>
                </c:pt>
                <c:pt idx="4">
                  <c:v>5.3722903000000004</c:v>
                </c:pt>
                <c:pt idx="5">
                  <c:v>3.6757776</c:v>
                </c:pt>
                <c:pt idx="6">
                  <c:v>3.2987746999999996</c:v>
                </c:pt>
                <c:pt idx="7">
                  <c:v>9.4250707000000009</c:v>
                </c:pt>
              </c:numCache>
            </c:numRef>
          </c:val>
          <c:extLst>
            <c:ext xmlns:c16="http://schemas.microsoft.com/office/drawing/2014/chart" uri="{C3380CC4-5D6E-409C-BE32-E72D297353CC}">
              <c16:uniqueId val="{00000010-2E38-495C-9437-CC2680DAFA1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2145363079615044"/>
          <c:y val="0.19696522309711287"/>
          <c:w val="0.15431683108576943"/>
          <c:h val="0.63269323947372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Urban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[Graph_fractions.xlsx]Sheet1!$H$1</c:f>
              <c:strCache>
                <c:ptCount val="1"/>
                <c:pt idx="0">
                  <c:v>sh</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CB65-4891-AE09-49262F1075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65-4891-AE09-49262F1075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65-4891-AE09-49262F1075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65-4891-AE09-49262F1075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B65-4891-AE09-49262F10752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B65-4891-AE09-49262F10752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B65-4891-AE09-49262F10752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B65-4891-AE09-49262F1075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[Graph_fractions.xlsx]Sheet1!$G$10:$G$17</c:f>
              <c:strCache>
                <c:ptCount val="8"/>
                <c:pt idx="0">
                  <c:v>Food</c:v>
                </c:pt>
                <c:pt idx="1">
                  <c:v>Glass</c:v>
                </c:pt>
                <c:pt idx="2">
                  <c:v>Metal</c:v>
                </c:pt>
                <c:pt idx="3">
                  <c:v>Other</c:v>
                </c:pt>
                <c:pt idx="4">
                  <c:v>Paper</c:v>
                </c:pt>
                <c:pt idx="5">
                  <c:v>Plastic</c:v>
                </c:pt>
                <c:pt idx="6">
                  <c:v>Textile</c:v>
                </c:pt>
                <c:pt idx="7">
                  <c:v>Wood</c:v>
                </c:pt>
              </c:strCache>
            </c:strRef>
          </c:cat>
          <c:val>
            <c:numRef>
              <c:f>[Graph_fractions.xlsx]Sheet1!$H$10:$H$17</c:f>
              <c:numCache>
                <c:formatCode>0</c:formatCode>
                <c:ptCount val="8"/>
                <c:pt idx="0">
                  <c:v>49.470311000000002</c:v>
                </c:pt>
                <c:pt idx="1">
                  <c:v>1.9792647999999999</c:v>
                </c:pt>
                <c:pt idx="2">
                  <c:v>1.7907633999999999</c:v>
                </c:pt>
                <c:pt idx="3">
                  <c:v>24.9877474</c:v>
                </c:pt>
                <c:pt idx="4">
                  <c:v>5.3722903000000004</c:v>
                </c:pt>
                <c:pt idx="5">
                  <c:v>3.6757776</c:v>
                </c:pt>
                <c:pt idx="6">
                  <c:v>3.2987746999999996</c:v>
                </c:pt>
                <c:pt idx="7">
                  <c:v>9.4250707000000009</c:v>
                </c:pt>
              </c:numCache>
            </c:numRef>
          </c:val>
          <c:extLst>
            <c:ext xmlns:c16="http://schemas.microsoft.com/office/drawing/2014/chart" uri="{C3380CC4-5D6E-409C-BE32-E72D297353CC}">
              <c16:uniqueId val="{00000010-CB65-4891-AE09-49262F10752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145363079615044"/>
          <c:y val="0.19696522309711287"/>
          <c:w val="0.15431683108576943"/>
          <c:h val="0.632693239473729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a:t>Municipal solid waste</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v>2015</c:v>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Sheet1!$B$36:$B$37</c:f>
              <c:strCache>
                <c:ptCount val="2"/>
                <c:pt idx="0">
                  <c:v>India</c:v>
                </c:pt>
                <c:pt idx="1">
                  <c:v>IGP</c:v>
                </c:pt>
              </c:strCache>
            </c:strRef>
          </c:cat>
          <c:val>
            <c:numRef>
              <c:f>Sheet1!$C$36:$C$37</c:f>
              <c:numCache>
                <c:formatCode>0</c:formatCode>
                <c:ptCount val="2"/>
                <c:pt idx="0">
                  <c:v>241.32981179190003</c:v>
                </c:pt>
                <c:pt idx="1">
                  <c:v>104.2790370572</c:v>
                </c:pt>
              </c:numCache>
            </c:numRef>
          </c:val>
          <c:extLst>
            <c:ext xmlns:c16="http://schemas.microsoft.com/office/drawing/2014/chart" uri="{C3380CC4-5D6E-409C-BE32-E72D297353CC}">
              <c16:uniqueId val="{00000000-7B67-4759-9AAD-0DC7DDD6EC1F}"/>
            </c:ext>
          </c:extLst>
        </c:ser>
        <c:ser>
          <c:idx val="1"/>
          <c:order val="1"/>
          <c:tx>
            <c:v>2018</c:v>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Sheet1!$B$36:$B$37</c:f>
              <c:strCache>
                <c:ptCount val="2"/>
                <c:pt idx="0">
                  <c:v>India</c:v>
                </c:pt>
                <c:pt idx="1">
                  <c:v>IGP</c:v>
                </c:pt>
              </c:strCache>
            </c:strRef>
          </c:cat>
          <c:val>
            <c:numRef>
              <c:f>Sheet1!$D$36:$D$37</c:f>
              <c:numCache>
                <c:formatCode>0</c:formatCode>
                <c:ptCount val="2"/>
                <c:pt idx="0">
                  <c:v>265.82247502869996</c:v>
                </c:pt>
                <c:pt idx="1">
                  <c:v>114.45049745580002</c:v>
                </c:pt>
              </c:numCache>
            </c:numRef>
          </c:val>
          <c:extLst>
            <c:ext xmlns:c16="http://schemas.microsoft.com/office/drawing/2014/chart" uri="{C3380CC4-5D6E-409C-BE32-E72D297353CC}">
              <c16:uniqueId val="{00000001-7B67-4759-9AAD-0DC7DDD6EC1F}"/>
            </c:ext>
          </c:extLst>
        </c:ser>
        <c:dLbls>
          <c:dLblPos val="outEnd"/>
          <c:showLegendKey val="0"/>
          <c:showVal val="1"/>
          <c:showCatName val="0"/>
          <c:showSerName val="0"/>
          <c:showPercent val="0"/>
          <c:showBubbleSize val="0"/>
        </c:dLbls>
        <c:gapWidth val="219"/>
        <c:overlap val="-27"/>
        <c:axId val="519976952"/>
        <c:axId val="519981544"/>
      </c:barChart>
      <c:catAx>
        <c:axId val="51997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19981544"/>
        <c:crosses val="autoZero"/>
        <c:auto val="1"/>
        <c:lblAlgn val="ctr"/>
        <c:lblOffset val="100"/>
        <c:noMultiLvlLbl val="0"/>
      </c:catAx>
      <c:valAx>
        <c:axId val="519981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[Mton]</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19976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MSW_gen_Mt!$A$27</c:f>
              <c:strCache>
                <c:ptCount val="1"/>
                <c:pt idx="0">
                  <c:v>West Benegal</c:v>
                </c:pt>
              </c:strCache>
            </c:strRef>
          </c:tx>
          <c:spPr>
            <a:solidFill>
              <a:schemeClr val="accent2"/>
            </a:solidFill>
            <a:ln>
              <a:noFill/>
            </a:ln>
            <a:effectLst/>
          </c:spP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MSW_gen_Mt!$C$27:$J$27</c:f>
              <c:numCache>
                <c:formatCode>General</c:formatCode>
                <c:ptCount val="8"/>
                <c:pt idx="0">
                  <c:v>28.234111367000001</c:v>
                </c:pt>
                <c:pt idx="1">
                  <c:v>34.202434163</c:v>
                </c:pt>
                <c:pt idx="2">
                  <c:v>41.508861455999998</c:v>
                </c:pt>
                <c:pt idx="3">
                  <c:v>48.634749933000002</c:v>
                </c:pt>
                <c:pt idx="4">
                  <c:v>55.722924210000002</c:v>
                </c:pt>
                <c:pt idx="5">
                  <c:v>59.947322169000003</c:v>
                </c:pt>
                <c:pt idx="6">
                  <c:v>63.571766424000003</c:v>
                </c:pt>
                <c:pt idx="7">
                  <c:v>66.536873964999998</c:v>
                </c:pt>
              </c:numCache>
            </c:numRef>
          </c:val>
          <c:extLst>
            <c:ext xmlns:c16="http://schemas.microsoft.com/office/drawing/2014/chart" uri="{C3380CC4-5D6E-409C-BE32-E72D297353CC}">
              <c16:uniqueId val="{00000000-148A-4EAA-B299-80D9BFFF242E}"/>
            </c:ext>
          </c:extLst>
        </c:ser>
        <c:ser>
          <c:idx val="2"/>
          <c:order val="1"/>
          <c:tx>
            <c:strRef>
              <c:f>MSW_gen_Mt!$A$28</c:f>
              <c:strCache>
                <c:ptCount val="1"/>
                <c:pt idx="0">
                  <c:v>Bihar</c:v>
                </c:pt>
              </c:strCache>
            </c:strRef>
          </c:tx>
          <c:spPr>
            <a:solidFill>
              <a:schemeClr val="accent3"/>
            </a:solidFill>
            <a:ln>
              <a:noFill/>
            </a:ln>
            <a:effectLst/>
          </c:spP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MSW_gen_Mt!$C$28:$J$28</c:f>
              <c:numCache>
                <c:formatCode>General</c:formatCode>
                <c:ptCount val="8"/>
                <c:pt idx="0">
                  <c:v>20.754383748999999</c:v>
                </c:pt>
                <c:pt idx="1">
                  <c:v>24.485793462</c:v>
                </c:pt>
                <c:pt idx="2">
                  <c:v>28.887878634</c:v>
                </c:pt>
                <c:pt idx="3">
                  <c:v>32.742368005000003</c:v>
                </c:pt>
                <c:pt idx="4">
                  <c:v>36.324556215999998</c:v>
                </c:pt>
                <c:pt idx="5">
                  <c:v>39.332583649</c:v>
                </c:pt>
                <c:pt idx="6">
                  <c:v>41.617522946999998</c:v>
                </c:pt>
                <c:pt idx="7">
                  <c:v>43.108460891</c:v>
                </c:pt>
              </c:numCache>
            </c:numRef>
          </c:val>
          <c:extLst>
            <c:ext xmlns:c16="http://schemas.microsoft.com/office/drawing/2014/chart" uri="{C3380CC4-5D6E-409C-BE32-E72D297353CC}">
              <c16:uniqueId val="{00000001-148A-4EAA-B299-80D9BFFF242E}"/>
            </c:ext>
          </c:extLst>
        </c:ser>
        <c:ser>
          <c:idx val="3"/>
          <c:order val="2"/>
          <c:tx>
            <c:strRef>
              <c:f>MSW_gen_Mt!$A$29</c:f>
              <c:strCache>
                <c:ptCount val="1"/>
                <c:pt idx="0">
                  <c:v>Delhi</c:v>
                </c:pt>
              </c:strCache>
            </c:strRef>
          </c:tx>
          <c:spPr>
            <a:solidFill>
              <a:schemeClr val="accent4"/>
            </a:solidFill>
            <a:ln>
              <a:noFill/>
            </a:ln>
            <a:effectLst/>
          </c:spP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MSW_gen_Mt!$C$29:$J$29</c:f>
              <c:numCache>
                <c:formatCode>General</c:formatCode>
                <c:ptCount val="8"/>
                <c:pt idx="0">
                  <c:v>4.4444914265</c:v>
                </c:pt>
                <c:pt idx="1">
                  <c:v>5.4844725050000003</c:v>
                </c:pt>
                <c:pt idx="2">
                  <c:v>6.8075444023999996</c:v>
                </c:pt>
                <c:pt idx="3">
                  <c:v>8.1527417657000001</c:v>
                </c:pt>
                <c:pt idx="4">
                  <c:v>9.5413236092999991</c:v>
                </c:pt>
                <c:pt idx="5">
                  <c:v>10.986746681</c:v>
                </c:pt>
                <c:pt idx="6">
                  <c:v>12.426241665999999</c:v>
                </c:pt>
                <c:pt idx="7">
                  <c:v>13.815749587999999</c:v>
                </c:pt>
              </c:numCache>
            </c:numRef>
          </c:val>
          <c:extLst>
            <c:ext xmlns:c16="http://schemas.microsoft.com/office/drawing/2014/chart" uri="{C3380CC4-5D6E-409C-BE32-E72D297353CC}">
              <c16:uniqueId val="{00000002-148A-4EAA-B299-80D9BFFF242E}"/>
            </c:ext>
          </c:extLst>
        </c:ser>
        <c:ser>
          <c:idx val="4"/>
          <c:order val="3"/>
          <c:tx>
            <c:strRef>
              <c:f>MSW_gen_Mt!$A$30</c:f>
              <c:strCache>
                <c:ptCount val="1"/>
                <c:pt idx="0">
                  <c:v>Haryana</c:v>
                </c:pt>
              </c:strCache>
            </c:strRef>
          </c:tx>
          <c:spPr>
            <a:solidFill>
              <a:schemeClr val="accent5"/>
            </a:solidFill>
            <a:ln>
              <a:noFill/>
            </a:ln>
            <a:effectLst/>
          </c:spP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MSW_gen_Mt!$C$30:$J$30</c:f>
              <c:numCache>
                <c:formatCode>General</c:formatCode>
                <c:ptCount val="8"/>
                <c:pt idx="0">
                  <c:v>5.5464262063999996</c:v>
                </c:pt>
                <c:pt idx="1">
                  <c:v>6.6623809187000003</c:v>
                </c:pt>
                <c:pt idx="2">
                  <c:v>8.0290119214000004</c:v>
                </c:pt>
                <c:pt idx="3">
                  <c:v>9.4390719368999996</c:v>
                </c:pt>
                <c:pt idx="4">
                  <c:v>10.348368254</c:v>
                </c:pt>
                <c:pt idx="5">
                  <c:v>11.17882829</c:v>
                </c:pt>
                <c:pt idx="6">
                  <c:v>11.906705752000001</c:v>
                </c:pt>
                <c:pt idx="7">
                  <c:v>12.516383566</c:v>
                </c:pt>
              </c:numCache>
            </c:numRef>
          </c:val>
          <c:extLst>
            <c:ext xmlns:c16="http://schemas.microsoft.com/office/drawing/2014/chart" uri="{C3380CC4-5D6E-409C-BE32-E72D297353CC}">
              <c16:uniqueId val="{00000003-148A-4EAA-B299-80D9BFFF242E}"/>
            </c:ext>
          </c:extLst>
        </c:ser>
        <c:ser>
          <c:idx val="5"/>
          <c:order val="4"/>
          <c:tx>
            <c:strRef>
              <c:f>MSW_gen_Mt!$A$31</c:f>
              <c:strCache>
                <c:ptCount val="1"/>
                <c:pt idx="0">
                  <c:v>Punjab</c:v>
                </c:pt>
              </c:strCache>
            </c:strRef>
          </c:tx>
          <c:spPr>
            <a:solidFill>
              <a:schemeClr val="accent6"/>
            </a:solidFill>
            <a:ln>
              <a:noFill/>
            </a:ln>
            <a:effectLst/>
          </c:spP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MSW_gen_Mt!$C$31:$J$31</c:f>
              <c:numCache>
                <c:formatCode>General</c:formatCode>
                <c:ptCount val="8"/>
                <c:pt idx="0">
                  <c:v>6.6049267382999997</c:v>
                </c:pt>
                <c:pt idx="1">
                  <c:v>8.0251431187000009</c:v>
                </c:pt>
                <c:pt idx="2">
                  <c:v>9.7884925281000008</c:v>
                </c:pt>
                <c:pt idx="3">
                  <c:v>11.60519773</c:v>
                </c:pt>
                <c:pt idx="4">
                  <c:v>12.807016583999999</c:v>
                </c:pt>
                <c:pt idx="5">
                  <c:v>13.930027492000001</c:v>
                </c:pt>
                <c:pt idx="6">
                  <c:v>14.934986540000001</c:v>
                </c:pt>
                <c:pt idx="7">
                  <c:v>15.801608322</c:v>
                </c:pt>
              </c:numCache>
            </c:numRef>
          </c:val>
          <c:extLst>
            <c:ext xmlns:c16="http://schemas.microsoft.com/office/drawing/2014/chart" uri="{C3380CC4-5D6E-409C-BE32-E72D297353CC}">
              <c16:uniqueId val="{00000004-148A-4EAA-B299-80D9BFFF242E}"/>
            </c:ext>
          </c:extLst>
        </c:ser>
        <c:ser>
          <c:idx val="6"/>
          <c:order val="5"/>
          <c:tx>
            <c:strRef>
              <c:f>MSW_gen_Mt!$A$32</c:f>
              <c:strCache>
                <c:ptCount val="1"/>
                <c:pt idx="0">
                  <c:v>Uttar Pradesh</c:v>
                </c:pt>
              </c:strCache>
            </c:strRef>
          </c:tx>
          <c:spPr>
            <a:solidFill>
              <a:schemeClr val="accent1">
                <a:lumMod val="60000"/>
              </a:schemeClr>
            </a:solidFill>
            <a:ln>
              <a:noFill/>
            </a:ln>
            <a:effectLst/>
          </c:spP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MSW_gen_Mt!$C$32:$J$32</c:f>
              <c:numCache>
                <c:formatCode>General</c:formatCode>
                <c:ptCount val="8"/>
                <c:pt idx="0">
                  <c:v>38.694697570000002</c:v>
                </c:pt>
                <c:pt idx="1">
                  <c:v>45.761733687000003</c:v>
                </c:pt>
                <c:pt idx="2">
                  <c:v>54.274080851000001</c:v>
                </c:pt>
                <c:pt idx="3">
                  <c:v>63.028969623999998</c:v>
                </c:pt>
                <c:pt idx="4">
                  <c:v>71.174112062999995</c:v>
                </c:pt>
                <c:pt idx="5">
                  <c:v>78.583866465</c:v>
                </c:pt>
                <c:pt idx="6">
                  <c:v>84.927846052999996</c:v>
                </c:pt>
                <c:pt idx="7">
                  <c:v>89.952178431999997</c:v>
                </c:pt>
              </c:numCache>
            </c:numRef>
          </c:val>
          <c:extLst>
            <c:ext xmlns:c16="http://schemas.microsoft.com/office/drawing/2014/chart" uri="{C3380CC4-5D6E-409C-BE32-E72D297353CC}">
              <c16:uniqueId val="{00000005-148A-4EAA-B299-80D9BFFF242E}"/>
            </c:ext>
          </c:extLst>
        </c:ser>
        <c:ser>
          <c:idx val="7"/>
          <c:order val="6"/>
          <c:tx>
            <c:strRef>
              <c:f>MSW_gen_Mt!#REF!</c:f>
              <c:strCache>
                <c:ptCount val="1"/>
                <c:pt idx="0">
                  <c:v>#REF!</c:v>
                </c:pt>
              </c:strCache>
            </c:strRef>
          </c:tx>
          <c:spPr>
            <a:solidFill>
              <a:schemeClr val="accent2">
                <a:lumMod val="60000"/>
              </a:schemeClr>
            </a:solidFill>
            <a:ln>
              <a:noFill/>
            </a:ln>
            <a:effectLst/>
          </c:spP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MSW_gen_Mt!#REF!</c:f>
              <c:numCache>
                <c:formatCode>General</c:formatCode>
                <c:ptCount val="1"/>
                <c:pt idx="0">
                  <c:v>1</c:v>
                </c:pt>
              </c:numCache>
            </c:numRef>
          </c:val>
          <c:extLst>
            <c:ext xmlns:c16="http://schemas.microsoft.com/office/drawing/2014/chart" uri="{C3380CC4-5D6E-409C-BE32-E72D297353CC}">
              <c16:uniqueId val="{00000006-148A-4EAA-B299-80D9BFFF242E}"/>
            </c:ext>
          </c:extLst>
        </c:ser>
        <c:dLbls>
          <c:showLegendKey val="0"/>
          <c:showVal val="0"/>
          <c:showCatName val="0"/>
          <c:showSerName val="0"/>
          <c:showPercent val="0"/>
          <c:showBubbleSize val="0"/>
        </c:dLbls>
        <c:axId val="1021349504"/>
        <c:axId val="1021345240"/>
      </c:areaChart>
      <c:lineChart>
        <c:grouping val="standard"/>
        <c:varyColors val="0"/>
        <c:ser>
          <c:idx val="0"/>
          <c:order val="7"/>
          <c:tx>
            <c:strRef>
              <c:f>MSW_gen_Mt!$A$33</c:f>
              <c:strCache>
                <c:ptCount val="1"/>
                <c:pt idx="0">
                  <c:v>IGP</c:v>
                </c:pt>
              </c:strCache>
            </c:strRef>
          </c:tx>
          <c:spPr>
            <a:ln w="28575" cap="rnd">
              <a:solidFill>
                <a:sysClr val="windowText" lastClr="000000"/>
              </a:solidFill>
              <a:prstDash val="sysDash"/>
              <a:round/>
            </a:ln>
            <a:effectLst/>
          </c:spPr>
          <c:marker>
            <c:symbol val="none"/>
          </c:marker>
          <c:cat>
            <c:numRef>
              <c:f>MSW_gen_Mt!$C$25:$J$25</c:f>
              <c:numCache>
                <c:formatCode>General</c:formatCode>
                <c:ptCount val="8"/>
                <c:pt idx="0">
                  <c:v>2015</c:v>
                </c:pt>
                <c:pt idx="1">
                  <c:v>2020</c:v>
                </c:pt>
                <c:pt idx="2">
                  <c:v>2025</c:v>
                </c:pt>
                <c:pt idx="3">
                  <c:v>2030</c:v>
                </c:pt>
                <c:pt idx="4">
                  <c:v>2035</c:v>
                </c:pt>
                <c:pt idx="5">
                  <c:v>2040</c:v>
                </c:pt>
                <c:pt idx="6">
                  <c:v>2045</c:v>
                </c:pt>
                <c:pt idx="7">
                  <c:v>2050</c:v>
                </c:pt>
              </c:numCache>
            </c:numRef>
          </c:cat>
          <c:val>
            <c:numRef>
              <c:f>MSW_gen_Mt!$C$33:$J$33</c:f>
              <c:numCache>
                <c:formatCode>General</c:formatCode>
                <c:ptCount val="8"/>
                <c:pt idx="0">
                  <c:v>104.2790370572</c:v>
                </c:pt>
                <c:pt idx="1">
                  <c:v>124.62195785439999</c:v>
                </c:pt>
                <c:pt idx="2">
                  <c:v>149.29586979289999</c:v>
                </c:pt>
                <c:pt idx="3">
                  <c:v>173.6030989946</c:v>
                </c:pt>
                <c:pt idx="4">
                  <c:v>195.91830093629997</c:v>
                </c:pt>
                <c:pt idx="5">
                  <c:v>213.95937474600001</c:v>
                </c:pt>
                <c:pt idx="6">
                  <c:v>229.38506938200001</c:v>
                </c:pt>
                <c:pt idx="7">
                  <c:v>241.73125476399997</c:v>
                </c:pt>
              </c:numCache>
            </c:numRef>
          </c:val>
          <c:smooth val="0"/>
          <c:extLst>
            <c:ext xmlns:c16="http://schemas.microsoft.com/office/drawing/2014/chart" uri="{C3380CC4-5D6E-409C-BE32-E72D297353CC}">
              <c16:uniqueId val="{00000007-148A-4EAA-B299-80D9BFFF242E}"/>
            </c:ext>
          </c:extLst>
        </c:ser>
        <c:dLbls>
          <c:showLegendKey val="0"/>
          <c:showVal val="0"/>
          <c:showCatName val="0"/>
          <c:showSerName val="0"/>
          <c:showPercent val="0"/>
          <c:showBubbleSize val="0"/>
        </c:dLbls>
        <c:marker val="1"/>
        <c:smooth val="0"/>
        <c:axId val="1021349504"/>
        <c:axId val="1021345240"/>
      </c:lineChart>
      <c:catAx>
        <c:axId val="102134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021345240"/>
        <c:crosses val="autoZero"/>
        <c:auto val="1"/>
        <c:lblAlgn val="ctr"/>
        <c:lblOffset val="100"/>
        <c:noMultiLvlLbl val="0"/>
      </c:catAx>
      <c:valAx>
        <c:axId val="1021345240"/>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[Mt</a:t>
                </a:r>
                <a:r>
                  <a:rPr lang="en-US" sz="1600" baseline="0">
                    <a:solidFill>
                      <a:sysClr val="windowText" lastClr="000000"/>
                    </a:solidFill>
                  </a:rPr>
                  <a:t>] </a:t>
                </a:r>
                <a:endParaRPr lang="en-US" sz="16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021349504"/>
        <c:crosses val="autoZero"/>
        <c:crossBetween val="between"/>
      </c:valAx>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Indo-Gangetic Plain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tx>
            <c:strRef>
              <c:f>Technologies!$B$75</c:f>
              <c:strCache>
                <c:ptCount val="1"/>
                <c:pt idx="0">
                  <c:v>Anaerobic Digestion</c:v>
                </c:pt>
              </c:strCache>
            </c:strRef>
          </c:tx>
          <c:spPr>
            <a:solidFill>
              <a:schemeClr val="accent1"/>
            </a:solidFill>
            <a:ln>
              <a:noFill/>
            </a:ln>
            <a:effectLst/>
          </c:spPr>
          <c:invertIfNegative val="0"/>
          <c:cat>
            <c:strRef>
              <c:f>Technologies!$F$74:$H$74</c:f>
              <c:strCache>
                <c:ptCount val="3"/>
                <c:pt idx="0">
                  <c:v>Total</c:v>
                </c:pt>
                <c:pt idx="1">
                  <c:v>Rural</c:v>
                </c:pt>
                <c:pt idx="2">
                  <c:v>Urban</c:v>
                </c:pt>
              </c:strCache>
            </c:strRef>
          </c:cat>
          <c:val>
            <c:numRef>
              <c:f>Technologies!$F$75:$H$75</c:f>
              <c:numCache>
                <c:formatCode>0%</c:formatCode>
                <c:ptCount val="3"/>
                <c:pt idx="0">
                  <c:v>0</c:v>
                </c:pt>
                <c:pt idx="1">
                  <c:v>0</c:v>
                </c:pt>
                <c:pt idx="2">
                  <c:v>0</c:v>
                </c:pt>
              </c:numCache>
            </c:numRef>
          </c:val>
          <c:extLst>
            <c:ext xmlns:c16="http://schemas.microsoft.com/office/drawing/2014/chart" uri="{C3380CC4-5D6E-409C-BE32-E72D297353CC}">
              <c16:uniqueId val="{00000000-3B1D-4FB1-8F46-4A3708801B67}"/>
            </c:ext>
          </c:extLst>
        </c:ser>
        <c:ser>
          <c:idx val="1"/>
          <c:order val="1"/>
          <c:tx>
            <c:strRef>
              <c:f>Technologies!$B$76</c:f>
              <c:strCache>
                <c:ptCount val="1"/>
                <c:pt idx="0">
                  <c:v>Composting</c:v>
                </c:pt>
              </c:strCache>
            </c:strRef>
          </c:tx>
          <c:spPr>
            <a:solidFill>
              <a:srgbClr val="92D050"/>
            </a:solidFill>
            <a:ln>
              <a:noFill/>
            </a:ln>
            <a:effectLst/>
          </c:spPr>
          <c:invertIfNegative val="0"/>
          <c:cat>
            <c:strRef>
              <c:f>Technologies!$F$74:$H$74</c:f>
              <c:strCache>
                <c:ptCount val="3"/>
                <c:pt idx="0">
                  <c:v>Total</c:v>
                </c:pt>
                <c:pt idx="1">
                  <c:v>Rural</c:v>
                </c:pt>
                <c:pt idx="2">
                  <c:v>Urban</c:v>
                </c:pt>
              </c:strCache>
            </c:strRef>
          </c:cat>
          <c:val>
            <c:numRef>
              <c:f>Technologies!$F$76:$H$76</c:f>
              <c:numCache>
                <c:formatCode>0%</c:formatCode>
                <c:ptCount val="3"/>
                <c:pt idx="0">
                  <c:v>0.11215962886374173</c:v>
                </c:pt>
                <c:pt idx="1">
                  <c:v>0.17206694098306827</c:v>
                </c:pt>
                <c:pt idx="2">
                  <c:v>1.6103735539258618E-2</c:v>
                </c:pt>
              </c:numCache>
            </c:numRef>
          </c:val>
          <c:extLst>
            <c:ext xmlns:c16="http://schemas.microsoft.com/office/drawing/2014/chart" uri="{C3380CC4-5D6E-409C-BE32-E72D297353CC}">
              <c16:uniqueId val="{00000001-3B1D-4FB1-8F46-4A3708801B67}"/>
            </c:ext>
          </c:extLst>
        </c:ser>
        <c:ser>
          <c:idx val="2"/>
          <c:order val="2"/>
          <c:tx>
            <c:strRef>
              <c:f>Technologies!$B$77</c:f>
              <c:strCache>
                <c:ptCount val="1"/>
                <c:pt idx="0">
                  <c:v>Recycling</c:v>
                </c:pt>
              </c:strCache>
            </c:strRef>
          </c:tx>
          <c:spPr>
            <a:solidFill>
              <a:schemeClr val="accent3"/>
            </a:solidFill>
            <a:ln>
              <a:noFill/>
            </a:ln>
            <a:effectLst/>
          </c:spPr>
          <c:invertIfNegative val="0"/>
          <c:cat>
            <c:strRef>
              <c:f>Technologies!$F$74:$H$74</c:f>
              <c:strCache>
                <c:ptCount val="3"/>
                <c:pt idx="0">
                  <c:v>Total</c:v>
                </c:pt>
                <c:pt idx="1">
                  <c:v>Rural</c:v>
                </c:pt>
                <c:pt idx="2">
                  <c:v>Urban</c:v>
                </c:pt>
              </c:strCache>
            </c:strRef>
          </c:cat>
          <c:val>
            <c:numRef>
              <c:f>Technologies!$F$77:$H$77</c:f>
              <c:numCache>
                <c:formatCode>0%</c:formatCode>
                <c:ptCount val="3"/>
                <c:pt idx="0">
                  <c:v>1.515862669781845E-2</c:v>
                </c:pt>
                <c:pt idx="1">
                  <c:v>0</c:v>
                </c:pt>
                <c:pt idx="2">
                  <c:v>3.9464097558053739E-2</c:v>
                </c:pt>
              </c:numCache>
            </c:numRef>
          </c:val>
          <c:extLst>
            <c:ext xmlns:c16="http://schemas.microsoft.com/office/drawing/2014/chart" uri="{C3380CC4-5D6E-409C-BE32-E72D297353CC}">
              <c16:uniqueId val="{00000002-3B1D-4FB1-8F46-4A3708801B67}"/>
            </c:ext>
          </c:extLst>
        </c:ser>
        <c:ser>
          <c:idx val="3"/>
          <c:order val="3"/>
          <c:tx>
            <c:strRef>
              <c:f>Technologies!$B$78</c:f>
              <c:strCache>
                <c:ptCount val="1"/>
                <c:pt idx="0">
                  <c:v>High quality incineration</c:v>
                </c:pt>
              </c:strCache>
            </c:strRef>
          </c:tx>
          <c:spPr>
            <a:solidFill>
              <a:schemeClr val="accent4">
                <a:lumMod val="75000"/>
              </a:schemeClr>
            </a:solidFill>
            <a:ln>
              <a:noFill/>
            </a:ln>
            <a:effectLst/>
          </c:spPr>
          <c:invertIfNegative val="0"/>
          <c:cat>
            <c:strRef>
              <c:f>Technologies!$F$74:$H$74</c:f>
              <c:strCache>
                <c:ptCount val="3"/>
                <c:pt idx="0">
                  <c:v>Total</c:v>
                </c:pt>
                <c:pt idx="1">
                  <c:v>Rural</c:v>
                </c:pt>
                <c:pt idx="2">
                  <c:v>Urban</c:v>
                </c:pt>
              </c:strCache>
            </c:strRef>
          </c:cat>
          <c:val>
            <c:numRef>
              <c:f>Technologies!$F$78:$H$78</c:f>
              <c:numCache>
                <c:formatCode>0%</c:formatCode>
                <c:ptCount val="3"/>
                <c:pt idx="0">
                  <c:v>0</c:v>
                </c:pt>
                <c:pt idx="1">
                  <c:v>0</c:v>
                </c:pt>
                <c:pt idx="2">
                  <c:v>0</c:v>
                </c:pt>
              </c:numCache>
            </c:numRef>
          </c:val>
          <c:extLst>
            <c:ext xmlns:c16="http://schemas.microsoft.com/office/drawing/2014/chart" uri="{C3380CC4-5D6E-409C-BE32-E72D297353CC}">
              <c16:uniqueId val="{00000003-3B1D-4FB1-8F46-4A3708801B67}"/>
            </c:ext>
          </c:extLst>
        </c:ser>
        <c:ser>
          <c:idx val="4"/>
          <c:order val="4"/>
          <c:tx>
            <c:strRef>
              <c:f>Technologies!$B$79</c:f>
              <c:strCache>
                <c:ptCount val="1"/>
                <c:pt idx="0">
                  <c:v>Sanitary landfill gas flaring/recovery and use</c:v>
                </c:pt>
              </c:strCache>
            </c:strRef>
          </c:tx>
          <c:spPr>
            <a:solidFill>
              <a:srgbClr val="00B0F0"/>
            </a:solidFill>
            <a:ln>
              <a:noFill/>
            </a:ln>
            <a:effectLst/>
          </c:spPr>
          <c:invertIfNegative val="0"/>
          <c:cat>
            <c:strRef>
              <c:f>Technologies!$F$74:$H$74</c:f>
              <c:strCache>
                <c:ptCount val="3"/>
                <c:pt idx="0">
                  <c:v>Total</c:v>
                </c:pt>
                <c:pt idx="1">
                  <c:v>Rural</c:v>
                </c:pt>
                <c:pt idx="2">
                  <c:v>Urban</c:v>
                </c:pt>
              </c:strCache>
            </c:strRef>
          </c:cat>
          <c:val>
            <c:numRef>
              <c:f>Technologies!$F$79:$H$79</c:f>
              <c:numCache>
                <c:formatCode>0%</c:formatCode>
                <c:ptCount val="3"/>
                <c:pt idx="0">
                  <c:v>1.7952880525796317E-2</c:v>
                </c:pt>
                <c:pt idx="1">
                  <c:v>0</c:v>
                </c:pt>
                <c:pt idx="2">
                  <c:v>4.6738681718448263E-2</c:v>
                </c:pt>
              </c:numCache>
            </c:numRef>
          </c:val>
          <c:extLst>
            <c:ext xmlns:c16="http://schemas.microsoft.com/office/drawing/2014/chart" uri="{C3380CC4-5D6E-409C-BE32-E72D297353CC}">
              <c16:uniqueId val="{00000004-3B1D-4FB1-8F46-4A3708801B67}"/>
            </c:ext>
          </c:extLst>
        </c:ser>
        <c:ser>
          <c:idx val="5"/>
          <c:order val="5"/>
          <c:tx>
            <c:strRef>
              <c:f>Technologies!$B$80</c:f>
              <c:strCache>
                <c:ptCount val="1"/>
                <c:pt idx="0">
                  <c:v>Landfill</c:v>
                </c:pt>
              </c:strCache>
            </c:strRef>
          </c:tx>
          <c:spPr>
            <a:solidFill>
              <a:schemeClr val="accent4">
                <a:lumMod val="60000"/>
                <a:lumOff val="40000"/>
              </a:schemeClr>
            </a:solidFill>
            <a:ln>
              <a:noFill/>
            </a:ln>
            <a:effectLst/>
          </c:spPr>
          <c:invertIfNegative val="0"/>
          <c:cat>
            <c:strRef>
              <c:f>Technologies!$F$74:$H$74</c:f>
              <c:strCache>
                <c:ptCount val="3"/>
                <c:pt idx="0">
                  <c:v>Total</c:v>
                </c:pt>
                <c:pt idx="1">
                  <c:v>Rural</c:v>
                </c:pt>
                <c:pt idx="2">
                  <c:v>Urban</c:v>
                </c:pt>
              </c:strCache>
            </c:strRef>
          </c:cat>
          <c:val>
            <c:numRef>
              <c:f>Technologies!$F$80:$H$80</c:f>
              <c:numCache>
                <c:formatCode>0%</c:formatCode>
                <c:ptCount val="3"/>
                <c:pt idx="0">
                  <c:v>0.11483698063015385</c:v>
                </c:pt>
                <c:pt idx="1">
                  <c:v>3.8204849995365428E-3</c:v>
                </c:pt>
                <c:pt idx="2">
                  <c:v>0.29284177310543352</c:v>
                </c:pt>
              </c:numCache>
            </c:numRef>
          </c:val>
          <c:extLst>
            <c:ext xmlns:c16="http://schemas.microsoft.com/office/drawing/2014/chart" uri="{C3380CC4-5D6E-409C-BE32-E72D297353CC}">
              <c16:uniqueId val="{00000005-3B1D-4FB1-8F46-4A3708801B67}"/>
            </c:ext>
          </c:extLst>
        </c:ser>
        <c:ser>
          <c:idx val="6"/>
          <c:order val="6"/>
          <c:tx>
            <c:strRef>
              <c:f>Technologies!$B$81</c:f>
              <c:strCache>
                <c:ptCount val="1"/>
                <c:pt idx="0">
                  <c:v>Dumpsite</c:v>
                </c:pt>
              </c:strCache>
            </c:strRef>
          </c:tx>
          <c:spPr>
            <a:solidFill>
              <a:schemeClr val="accent1">
                <a:lumMod val="60000"/>
              </a:schemeClr>
            </a:solidFill>
            <a:ln>
              <a:noFill/>
            </a:ln>
            <a:effectLst/>
          </c:spPr>
          <c:invertIfNegative val="0"/>
          <c:cat>
            <c:strRef>
              <c:f>Technologies!$F$74:$H$74</c:f>
              <c:strCache>
                <c:ptCount val="3"/>
                <c:pt idx="0">
                  <c:v>Total</c:v>
                </c:pt>
                <c:pt idx="1">
                  <c:v>Rural</c:v>
                </c:pt>
                <c:pt idx="2">
                  <c:v>Urban</c:v>
                </c:pt>
              </c:strCache>
            </c:strRef>
          </c:cat>
          <c:val>
            <c:numRef>
              <c:f>Technologies!$F$81:$H$81</c:f>
              <c:numCache>
                <c:formatCode>0%</c:formatCode>
                <c:ptCount val="3"/>
                <c:pt idx="0">
                  <c:v>0.1431132998060006</c:v>
                </c:pt>
                <c:pt idx="1">
                  <c:v>8.9307950162656621E-2</c:v>
                </c:pt>
                <c:pt idx="2">
                  <c:v>0.22938525464405168</c:v>
                </c:pt>
              </c:numCache>
            </c:numRef>
          </c:val>
          <c:extLst>
            <c:ext xmlns:c16="http://schemas.microsoft.com/office/drawing/2014/chart" uri="{C3380CC4-5D6E-409C-BE32-E72D297353CC}">
              <c16:uniqueId val="{00000006-3B1D-4FB1-8F46-4A3708801B67}"/>
            </c:ext>
          </c:extLst>
        </c:ser>
        <c:ser>
          <c:idx val="7"/>
          <c:order val="7"/>
          <c:tx>
            <c:strRef>
              <c:f>Technologies!$B$82</c:f>
              <c:strCache>
                <c:ptCount val="1"/>
                <c:pt idx="0">
                  <c:v>Open burning collected waste </c:v>
                </c:pt>
              </c:strCache>
            </c:strRef>
          </c:tx>
          <c:spPr>
            <a:solidFill>
              <a:srgbClr val="C00000"/>
            </a:solidFill>
            <a:ln>
              <a:noFill/>
            </a:ln>
            <a:effectLst/>
          </c:spPr>
          <c:invertIfNegative val="0"/>
          <c:cat>
            <c:strRef>
              <c:f>Technologies!$F$74:$H$74</c:f>
              <c:strCache>
                <c:ptCount val="3"/>
                <c:pt idx="0">
                  <c:v>Total</c:v>
                </c:pt>
                <c:pt idx="1">
                  <c:v>Rural</c:v>
                </c:pt>
                <c:pt idx="2">
                  <c:v>Urban</c:v>
                </c:pt>
              </c:strCache>
            </c:strRef>
          </c:cat>
          <c:val>
            <c:numRef>
              <c:f>Technologies!$F$82:$H$82</c:f>
              <c:numCache>
                <c:formatCode>0%</c:formatCode>
                <c:ptCount val="3"/>
                <c:pt idx="0">
                  <c:v>8.6326025415735211E-2</c:v>
                </c:pt>
                <c:pt idx="1">
                  <c:v>1.7363885500574289E-2</c:v>
                </c:pt>
                <c:pt idx="2">
                  <c:v>0.19690050657296537</c:v>
                </c:pt>
              </c:numCache>
            </c:numRef>
          </c:val>
          <c:extLst>
            <c:ext xmlns:c16="http://schemas.microsoft.com/office/drawing/2014/chart" uri="{C3380CC4-5D6E-409C-BE32-E72D297353CC}">
              <c16:uniqueId val="{00000007-3B1D-4FB1-8F46-4A3708801B67}"/>
            </c:ext>
          </c:extLst>
        </c:ser>
        <c:ser>
          <c:idx val="8"/>
          <c:order val="8"/>
          <c:tx>
            <c:strRef>
              <c:f>Technologies!$B$83</c:f>
              <c:strCache>
                <c:ptCount val="1"/>
                <c:pt idx="0">
                  <c:v>Open burning uncollected waste</c:v>
                </c:pt>
              </c:strCache>
            </c:strRef>
          </c:tx>
          <c:spPr>
            <a:solidFill>
              <a:srgbClr val="7030A0"/>
            </a:solidFill>
            <a:ln>
              <a:noFill/>
            </a:ln>
            <a:effectLst/>
          </c:spPr>
          <c:invertIfNegative val="0"/>
          <c:cat>
            <c:strRef>
              <c:f>Technologies!$F$74:$H$74</c:f>
              <c:strCache>
                <c:ptCount val="3"/>
                <c:pt idx="0">
                  <c:v>Total</c:v>
                </c:pt>
                <c:pt idx="1">
                  <c:v>Rural</c:v>
                </c:pt>
                <c:pt idx="2">
                  <c:v>Urban</c:v>
                </c:pt>
              </c:strCache>
            </c:strRef>
          </c:cat>
          <c:val>
            <c:numRef>
              <c:f>Technologies!$F$83:$H$83</c:f>
              <c:numCache>
                <c:formatCode>0%</c:formatCode>
                <c:ptCount val="3"/>
                <c:pt idx="0">
                  <c:v>0.20240147665960095</c:v>
                </c:pt>
                <c:pt idx="1">
                  <c:v>0.27976986207769766</c:v>
                </c:pt>
                <c:pt idx="2">
                  <c:v>7.8348350029493474E-2</c:v>
                </c:pt>
              </c:numCache>
            </c:numRef>
          </c:val>
          <c:extLst>
            <c:ext xmlns:c16="http://schemas.microsoft.com/office/drawing/2014/chart" uri="{C3380CC4-5D6E-409C-BE32-E72D297353CC}">
              <c16:uniqueId val="{00000008-3B1D-4FB1-8F46-4A3708801B67}"/>
            </c:ext>
          </c:extLst>
        </c:ser>
        <c:ser>
          <c:idx val="9"/>
          <c:order val="9"/>
          <c:tx>
            <c:strRef>
              <c:f>Technologies!$B$84</c:f>
              <c:strCache>
                <c:ptCount val="1"/>
                <c:pt idx="0">
                  <c:v>Scattered</c:v>
                </c:pt>
              </c:strCache>
            </c:strRef>
          </c:tx>
          <c:spPr>
            <a:solidFill>
              <a:srgbClr val="8BE1FF"/>
            </a:solidFill>
            <a:ln>
              <a:noFill/>
            </a:ln>
            <a:effectLst/>
          </c:spPr>
          <c:invertIfNegative val="0"/>
          <c:cat>
            <c:strRef>
              <c:f>Technologies!$F$74:$H$74</c:f>
              <c:strCache>
                <c:ptCount val="3"/>
                <c:pt idx="0">
                  <c:v>Total</c:v>
                </c:pt>
                <c:pt idx="1">
                  <c:v>Rural</c:v>
                </c:pt>
                <c:pt idx="2">
                  <c:v>Urban</c:v>
                </c:pt>
              </c:strCache>
            </c:strRef>
          </c:cat>
          <c:val>
            <c:numRef>
              <c:f>Technologies!$F$84:$H$84</c:f>
              <c:numCache>
                <c:formatCode>0%</c:formatCode>
                <c:ptCount val="3"/>
                <c:pt idx="0">
                  <c:v>0.30805108140115284</c:v>
                </c:pt>
                <c:pt idx="1">
                  <c:v>0.43767087627646661</c:v>
                </c:pt>
                <c:pt idx="2">
                  <c:v>0.10021760083229546</c:v>
                </c:pt>
              </c:numCache>
            </c:numRef>
          </c:val>
          <c:extLst>
            <c:ext xmlns:c16="http://schemas.microsoft.com/office/drawing/2014/chart" uri="{C3380CC4-5D6E-409C-BE32-E72D297353CC}">
              <c16:uniqueId val="{00000009-3B1D-4FB1-8F46-4A3708801B67}"/>
            </c:ext>
          </c:extLst>
        </c:ser>
        <c:dLbls>
          <c:showLegendKey val="0"/>
          <c:showVal val="0"/>
          <c:showCatName val="0"/>
          <c:showSerName val="0"/>
          <c:showPercent val="0"/>
          <c:showBubbleSize val="0"/>
        </c:dLbls>
        <c:gapWidth val="150"/>
        <c:overlap val="100"/>
        <c:axId val="843850408"/>
        <c:axId val="843852376"/>
      </c:barChart>
      <c:catAx>
        <c:axId val="84385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43852376"/>
        <c:crosses val="autoZero"/>
        <c:auto val="1"/>
        <c:lblAlgn val="ctr"/>
        <c:lblOffset val="100"/>
        <c:noMultiLvlLbl val="0"/>
      </c:catAx>
      <c:valAx>
        <c:axId val="8438523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43850408"/>
        <c:crosses val="autoZero"/>
        <c:crossBetween val="between"/>
      </c:valAx>
      <c:spPr>
        <a:noFill/>
        <a:ln>
          <a:noFill/>
        </a:ln>
        <a:effectLst/>
      </c:spPr>
    </c:plotArea>
    <c:legend>
      <c:legendPos val="r"/>
      <c:layout>
        <c:manualLayout>
          <c:xMode val="edge"/>
          <c:yMode val="edge"/>
          <c:x val="0.60654738639597761"/>
          <c:y val="0.14656749603242689"/>
          <c:w val="0.33883413970844006"/>
          <c:h val="0.7122291384874497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Emi_gen_IGP!$A$28</c:f>
              <c:strCache>
                <c:ptCount val="1"/>
                <c:pt idx="0">
                  <c:v>West Benegal</c:v>
                </c:pt>
              </c:strCache>
            </c:strRef>
          </c:tx>
          <c:spPr>
            <a:solidFill>
              <a:schemeClr val="accent1"/>
            </a:solidFill>
            <a:ln>
              <a:noFill/>
            </a:ln>
            <a:effectLst/>
          </c:spPr>
          <c:cat>
            <c:numRef>
              <c:f>Emi_gen_IGP!$D$27:$L$27</c:f>
              <c:numCache>
                <c:formatCode>General</c:formatCode>
                <c:ptCount val="9"/>
                <c:pt idx="0">
                  <c:v>2015</c:v>
                </c:pt>
                <c:pt idx="1">
                  <c:v>2018</c:v>
                </c:pt>
                <c:pt idx="2">
                  <c:v>2020</c:v>
                </c:pt>
                <c:pt idx="3">
                  <c:v>2025</c:v>
                </c:pt>
                <c:pt idx="4">
                  <c:v>2030</c:v>
                </c:pt>
                <c:pt idx="5">
                  <c:v>2035</c:v>
                </c:pt>
                <c:pt idx="6">
                  <c:v>2040</c:v>
                </c:pt>
                <c:pt idx="7">
                  <c:v>2045</c:v>
                </c:pt>
                <c:pt idx="8">
                  <c:v>2050</c:v>
                </c:pt>
              </c:numCache>
            </c:numRef>
          </c:cat>
          <c:val>
            <c:numRef>
              <c:f>Emi_gen_IGP!$D$28:$L$28</c:f>
              <c:numCache>
                <c:formatCode>General</c:formatCode>
                <c:ptCount val="9"/>
                <c:pt idx="0">
                  <c:v>65.872201969000002</c:v>
                </c:pt>
                <c:pt idx="1">
                  <c:v>71.907484241000006</c:v>
                </c:pt>
                <c:pt idx="2">
                  <c:v>77.942764699999998</c:v>
                </c:pt>
                <c:pt idx="3">
                  <c:v>92.100445135000001</c:v>
                </c:pt>
                <c:pt idx="4">
                  <c:v>104.74557561</c:v>
                </c:pt>
                <c:pt idx="5">
                  <c:v>116.17672546</c:v>
                </c:pt>
                <c:pt idx="6">
                  <c:v>119.70294867</c:v>
                </c:pt>
                <c:pt idx="7">
                  <c:v>123.76626403</c:v>
                </c:pt>
                <c:pt idx="8">
                  <c:v>125.08499005</c:v>
                </c:pt>
              </c:numCache>
            </c:numRef>
          </c:val>
          <c:extLst>
            <c:ext xmlns:c16="http://schemas.microsoft.com/office/drawing/2014/chart" uri="{C3380CC4-5D6E-409C-BE32-E72D297353CC}">
              <c16:uniqueId val="{00000000-BCB9-4CAF-BCCB-DDA34917D78A}"/>
            </c:ext>
          </c:extLst>
        </c:ser>
        <c:ser>
          <c:idx val="1"/>
          <c:order val="1"/>
          <c:tx>
            <c:strRef>
              <c:f>Emi_gen_IGP!$A$29</c:f>
              <c:strCache>
                <c:ptCount val="1"/>
                <c:pt idx="0">
                  <c:v>Bihar</c:v>
                </c:pt>
              </c:strCache>
            </c:strRef>
          </c:tx>
          <c:spPr>
            <a:solidFill>
              <a:schemeClr val="accent2"/>
            </a:solidFill>
            <a:ln>
              <a:noFill/>
            </a:ln>
            <a:effectLst/>
          </c:spPr>
          <c:cat>
            <c:numRef>
              <c:f>Emi_gen_IGP!$D$27:$L$27</c:f>
              <c:numCache>
                <c:formatCode>General</c:formatCode>
                <c:ptCount val="9"/>
                <c:pt idx="0">
                  <c:v>2015</c:v>
                </c:pt>
                <c:pt idx="1">
                  <c:v>2018</c:v>
                </c:pt>
                <c:pt idx="2">
                  <c:v>2020</c:v>
                </c:pt>
                <c:pt idx="3">
                  <c:v>2025</c:v>
                </c:pt>
                <c:pt idx="4">
                  <c:v>2030</c:v>
                </c:pt>
                <c:pt idx="5">
                  <c:v>2035</c:v>
                </c:pt>
                <c:pt idx="6">
                  <c:v>2040</c:v>
                </c:pt>
                <c:pt idx="7">
                  <c:v>2045</c:v>
                </c:pt>
                <c:pt idx="8">
                  <c:v>2050</c:v>
                </c:pt>
              </c:numCache>
            </c:numRef>
          </c:cat>
          <c:val>
            <c:numRef>
              <c:f>Emi_gen_IGP!$D$29:$L$29</c:f>
              <c:numCache>
                <c:formatCode>General</c:formatCode>
                <c:ptCount val="9"/>
                <c:pt idx="0">
                  <c:v>50.067598410999999</c:v>
                </c:pt>
                <c:pt idx="1">
                  <c:v>54.739931001999999</c:v>
                </c:pt>
                <c:pt idx="2">
                  <c:v>59.412263594000002</c:v>
                </c:pt>
                <c:pt idx="3">
                  <c:v>70.568777171999997</c:v>
                </c:pt>
                <c:pt idx="4">
                  <c:v>80.608439731999994</c:v>
                </c:pt>
                <c:pt idx="5">
                  <c:v>90.214325733999999</c:v>
                </c:pt>
                <c:pt idx="6">
                  <c:v>97.480343363000003</c:v>
                </c:pt>
                <c:pt idx="7">
                  <c:v>105.85103325999999</c:v>
                </c:pt>
                <c:pt idx="8">
                  <c:v>110.90728912</c:v>
                </c:pt>
              </c:numCache>
            </c:numRef>
          </c:val>
          <c:extLst>
            <c:ext xmlns:c16="http://schemas.microsoft.com/office/drawing/2014/chart" uri="{C3380CC4-5D6E-409C-BE32-E72D297353CC}">
              <c16:uniqueId val="{00000001-BCB9-4CAF-BCCB-DDA34917D78A}"/>
            </c:ext>
          </c:extLst>
        </c:ser>
        <c:ser>
          <c:idx val="2"/>
          <c:order val="2"/>
          <c:tx>
            <c:strRef>
              <c:f>Emi_gen_IGP!$A$30</c:f>
              <c:strCache>
                <c:ptCount val="1"/>
                <c:pt idx="0">
                  <c:v>Delhi</c:v>
                </c:pt>
              </c:strCache>
            </c:strRef>
          </c:tx>
          <c:spPr>
            <a:solidFill>
              <a:schemeClr val="accent3"/>
            </a:solidFill>
            <a:ln>
              <a:noFill/>
            </a:ln>
            <a:effectLst/>
          </c:spPr>
          <c:cat>
            <c:numRef>
              <c:f>Emi_gen_IGP!$D$27:$L$27</c:f>
              <c:numCache>
                <c:formatCode>General</c:formatCode>
                <c:ptCount val="9"/>
                <c:pt idx="0">
                  <c:v>2015</c:v>
                </c:pt>
                <c:pt idx="1">
                  <c:v>2018</c:v>
                </c:pt>
                <c:pt idx="2">
                  <c:v>2020</c:v>
                </c:pt>
                <c:pt idx="3">
                  <c:v>2025</c:v>
                </c:pt>
                <c:pt idx="4">
                  <c:v>2030</c:v>
                </c:pt>
                <c:pt idx="5">
                  <c:v>2035</c:v>
                </c:pt>
                <c:pt idx="6">
                  <c:v>2040</c:v>
                </c:pt>
                <c:pt idx="7">
                  <c:v>2045</c:v>
                </c:pt>
                <c:pt idx="8">
                  <c:v>2050</c:v>
                </c:pt>
              </c:numCache>
            </c:numRef>
          </c:cat>
          <c:val>
            <c:numRef>
              <c:f>Emi_gen_IGP!$D$30:$L$30</c:f>
              <c:numCache>
                <c:formatCode>General</c:formatCode>
                <c:ptCount val="9"/>
                <c:pt idx="0">
                  <c:v>4.8889856940999996</c:v>
                </c:pt>
                <c:pt idx="1">
                  <c:v>5.4573140100000002</c:v>
                </c:pt>
                <c:pt idx="2">
                  <c:v>6.0256423259999998</c:v>
                </c:pt>
                <c:pt idx="3">
                  <c:v>7.4701158739000002</c:v>
                </c:pt>
                <c:pt idx="4">
                  <c:v>8.9355062746999998</c:v>
                </c:pt>
                <c:pt idx="5">
                  <c:v>10.445429278000001</c:v>
                </c:pt>
                <c:pt idx="6">
                  <c:v>12.060990596</c:v>
                </c:pt>
                <c:pt idx="7">
                  <c:v>13.559343394000001</c:v>
                </c:pt>
                <c:pt idx="8">
                  <c:v>15.056642547999999</c:v>
                </c:pt>
              </c:numCache>
            </c:numRef>
          </c:val>
          <c:extLst>
            <c:ext xmlns:c16="http://schemas.microsoft.com/office/drawing/2014/chart" uri="{C3380CC4-5D6E-409C-BE32-E72D297353CC}">
              <c16:uniqueId val="{00000002-BCB9-4CAF-BCCB-DDA34917D78A}"/>
            </c:ext>
          </c:extLst>
        </c:ser>
        <c:ser>
          <c:idx val="3"/>
          <c:order val="3"/>
          <c:tx>
            <c:strRef>
              <c:f>Emi_gen_IGP!$A$31</c:f>
              <c:strCache>
                <c:ptCount val="1"/>
                <c:pt idx="0">
                  <c:v>Haryana</c:v>
                </c:pt>
              </c:strCache>
            </c:strRef>
          </c:tx>
          <c:spPr>
            <a:solidFill>
              <a:schemeClr val="accent4"/>
            </a:solidFill>
            <a:ln>
              <a:noFill/>
            </a:ln>
            <a:effectLst/>
          </c:spPr>
          <c:cat>
            <c:numRef>
              <c:f>Emi_gen_IGP!$D$27:$L$27</c:f>
              <c:numCache>
                <c:formatCode>General</c:formatCode>
                <c:ptCount val="9"/>
                <c:pt idx="0">
                  <c:v>2015</c:v>
                </c:pt>
                <c:pt idx="1">
                  <c:v>2018</c:v>
                </c:pt>
                <c:pt idx="2">
                  <c:v>2020</c:v>
                </c:pt>
                <c:pt idx="3">
                  <c:v>2025</c:v>
                </c:pt>
                <c:pt idx="4">
                  <c:v>2030</c:v>
                </c:pt>
                <c:pt idx="5">
                  <c:v>2035</c:v>
                </c:pt>
                <c:pt idx="6">
                  <c:v>2040</c:v>
                </c:pt>
                <c:pt idx="7">
                  <c:v>2045</c:v>
                </c:pt>
                <c:pt idx="8">
                  <c:v>2050</c:v>
                </c:pt>
              </c:numCache>
            </c:numRef>
          </c:cat>
          <c:val>
            <c:numRef>
              <c:f>Emi_gen_IGP!$D$31:$L$31</c:f>
              <c:numCache>
                <c:formatCode>General</c:formatCode>
                <c:ptCount val="9"/>
                <c:pt idx="0">
                  <c:v>14.913323731</c:v>
                </c:pt>
                <c:pt idx="1">
                  <c:v>16.483949762999998</c:v>
                </c:pt>
                <c:pt idx="2">
                  <c:v>18.054575796000002</c:v>
                </c:pt>
                <c:pt idx="3">
                  <c:v>21.94456044</c:v>
                </c:pt>
                <c:pt idx="4">
                  <c:v>26.034397298999998</c:v>
                </c:pt>
                <c:pt idx="5">
                  <c:v>28.813655337</c:v>
                </c:pt>
                <c:pt idx="6">
                  <c:v>31.075210425000002</c:v>
                </c:pt>
                <c:pt idx="7">
                  <c:v>33.866080957999998</c:v>
                </c:pt>
                <c:pt idx="8">
                  <c:v>35.936532110000002</c:v>
                </c:pt>
              </c:numCache>
            </c:numRef>
          </c:val>
          <c:extLst>
            <c:ext xmlns:c16="http://schemas.microsoft.com/office/drawing/2014/chart" uri="{C3380CC4-5D6E-409C-BE32-E72D297353CC}">
              <c16:uniqueId val="{00000003-BCB9-4CAF-BCCB-DDA34917D78A}"/>
            </c:ext>
          </c:extLst>
        </c:ser>
        <c:ser>
          <c:idx val="4"/>
          <c:order val="4"/>
          <c:tx>
            <c:strRef>
              <c:f>Emi_gen_IGP!$A$32</c:f>
              <c:strCache>
                <c:ptCount val="1"/>
                <c:pt idx="0">
                  <c:v>Punjab</c:v>
                </c:pt>
              </c:strCache>
            </c:strRef>
          </c:tx>
          <c:spPr>
            <a:solidFill>
              <a:schemeClr val="accent5"/>
            </a:solidFill>
            <a:ln>
              <a:noFill/>
            </a:ln>
            <a:effectLst/>
          </c:spPr>
          <c:cat>
            <c:numRef>
              <c:f>Emi_gen_IGP!$D$27:$L$27</c:f>
              <c:numCache>
                <c:formatCode>General</c:formatCode>
                <c:ptCount val="9"/>
                <c:pt idx="0">
                  <c:v>2015</c:v>
                </c:pt>
                <c:pt idx="1">
                  <c:v>2018</c:v>
                </c:pt>
                <c:pt idx="2">
                  <c:v>2020</c:v>
                </c:pt>
                <c:pt idx="3">
                  <c:v>2025</c:v>
                </c:pt>
                <c:pt idx="4">
                  <c:v>2030</c:v>
                </c:pt>
                <c:pt idx="5">
                  <c:v>2035</c:v>
                </c:pt>
                <c:pt idx="6">
                  <c:v>2040</c:v>
                </c:pt>
                <c:pt idx="7">
                  <c:v>2045</c:v>
                </c:pt>
                <c:pt idx="8">
                  <c:v>2050</c:v>
                </c:pt>
              </c:numCache>
            </c:numRef>
          </c:cat>
          <c:val>
            <c:numRef>
              <c:f>Emi_gen_IGP!$D$32:$L$32</c:f>
              <c:numCache>
                <c:formatCode>General</c:formatCode>
                <c:ptCount val="9"/>
                <c:pt idx="0">
                  <c:v>18.056396132</c:v>
                </c:pt>
                <c:pt idx="1">
                  <c:v>20.080594752</c:v>
                </c:pt>
                <c:pt idx="2">
                  <c:v>22.104793372</c:v>
                </c:pt>
                <c:pt idx="3">
                  <c:v>27.182155935000001</c:v>
                </c:pt>
                <c:pt idx="4">
                  <c:v>32.505017119000001</c:v>
                </c:pt>
                <c:pt idx="5">
                  <c:v>36.189196455999998</c:v>
                </c:pt>
                <c:pt idx="6">
                  <c:v>39.286606972999998</c:v>
                </c:pt>
                <c:pt idx="7">
                  <c:v>43.065658132000003</c:v>
                </c:pt>
                <c:pt idx="8">
                  <c:v>45.965863933999998</c:v>
                </c:pt>
              </c:numCache>
            </c:numRef>
          </c:val>
          <c:extLst>
            <c:ext xmlns:c16="http://schemas.microsoft.com/office/drawing/2014/chart" uri="{C3380CC4-5D6E-409C-BE32-E72D297353CC}">
              <c16:uniqueId val="{00000004-BCB9-4CAF-BCCB-DDA34917D78A}"/>
            </c:ext>
          </c:extLst>
        </c:ser>
        <c:ser>
          <c:idx val="5"/>
          <c:order val="5"/>
          <c:tx>
            <c:strRef>
              <c:f>Emi_gen_IGP!$A$33</c:f>
              <c:strCache>
                <c:ptCount val="1"/>
                <c:pt idx="0">
                  <c:v>Uttar Pradesh</c:v>
                </c:pt>
              </c:strCache>
            </c:strRef>
          </c:tx>
          <c:spPr>
            <a:solidFill>
              <a:schemeClr val="accent6"/>
            </a:solidFill>
            <a:ln>
              <a:noFill/>
            </a:ln>
            <a:effectLst/>
          </c:spPr>
          <c:cat>
            <c:numRef>
              <c:f>Emi_gen_IGP!$D$27:$L$27</c:f>
              <c:numCache>
                <c:formatCode>General</c:formatCode>
                <c:ptCount val="9"/>
                <c:pt idx="0">
                  <c:v>2015</c:v>
                </c:pt>
                <c:pt idx="1">
                  <c:v>2018</c:v>
                </c:pt>
                <c:pt idx="2">
                  <c:v>2020</c:v>
                </c:pt>
                <c:pt idx="3">
                  <c:v>2025</c:v>
                </c:pt>
                <c:pt idx="4">
                  <c:v>2030</c:v>
                </c:pt>
                <c:pt idx="5">
                  <c:v>2035</c:v>
                </c:pt>
                <c:pt idx="6">
                  <c:v>2040</c:v>
                </c:pt>
                <c:pt idx="7">
                  <c:v>2045</c:v>
                </c:pt>
                <c:pt idx="8">
                  <c:v>2050</c:v>
                </c:pt>
              </c:numCache>
            </c:numRef>
          </c:cat>
          <c:val>
            <c:numRef>
              <c:f>Emi_gen_IGP!$D$33:$L$33</c:f>
              <c:numCache>
                <c:formatCode>General</c:formatCode>
                <c:ptCount val="9"/>
                <c:pt idx="0">
                  <c:v>103.02079606</c:v>
                </c:pt>
                <c:pt idx="1">
                  <c:v>112.75352078</c:v>
                </c:pt>
                <c:pt idx="2">
                  <c:v>122.48624551</c:v>
                </c:pt>
                <c:pt idx="3">
                  <c:v>146.14583823000001</c:v>
                </c:pt>
                <c:pt idx="4">
                  <c:v>170.85263492000001</c:v>
                </c:pt>
                <c:pt idx="5">
                  <c:v>194.32358196000001</c:v>
                </c:pt>
                <c:pt idx="6">
                  <c:v>213.94400103000001</c:v>
                </c:pt>
                <c:pt idx="7">
                  <c:v>236.33380016000001</c:v>
                </c:pt>
                <c:pt idx="8">
                  <c:v>252.46609071</c:v>
                </c:pt>
              </c:numCache>
            </c:numRef>
          </c:val>
          <c:extLst>
            <c:ext xmlns:c16="http://schemas.microsoft.com/office/drawing/2014/chart" uri="{C3380CC4-5D6E-409C-BE32-E72D297353CC}">
              <c16:uniqueId val="{00000005-BCB9-4CAF-BCCB-DDA34917D78A}"/>
            </c:ext>
          </c:extLst>
        </c:ser>
        <c:dLbls>
          <c:showLegendKey val="0"/>
          <c:showVal val="0"/>
          <c:showCatName val="0"/>
          <c:showSerName val="0"/>
          <c:showPercent val="0"/>
          <c:showBubbleSize val="0"/>
        </c:dLbls>
        <c:axId val="843872712"/>
        <c:axId val="843873040"/>
      </c:areaChart>
      <c:lineChart>
        <c:grouping val="standard"/>
        <c:varyColors val="0"/>
        <c:ser>
          <c:idx val="7"/>
          <c:order val="6"/>
          <c:tx>
            <c:strRef>
              <c:f>Emi_gen_IGP!$A$34</c:f>
              <c:strCache>
                <c:ptCount val="1"/>
                <c:pt idx="0">
                  <c:v>IGP</c:v>
                </c:pt>
              </c:strCache>
            </c:strRef>
          </c:tx>
          <c:spPr>
            <a:ln w="28575" cap="rnd">
              <a:solidFill>
                <a:schemeClr val="tx1"/>
              </a:solidFill>
              <a:prstDash val="sysDash"/>
              <a:round/>
            </a:ln>
            <a:effectLst/>
          </c:spPr>
          <c:marker>
            <c:symbol val="none"/>
          </c:marker>
          <c:cat>
            <c:numRef>
              <c:f>Emi_gen_IGP!$D$27:$L$27</c:f>
              <c:numCache>
                <c:formatCode>General</c:formatCode>
                <c:ptCount val="9"/>
                <c:pt idx="0">
                  <c:v>2015</c:v>
                </c:pt>
                <c:pt idx="1">
                  <c:v>2018</c:v>
                </c:pt>
                <c:pt idx="2">
                  <c:v>2020</c:v>
                </c:pt>
                <c:pt idx="3">
                  <c:v>2025</c:v>
                </c:pt>
                <c:pt idx="4">
                  <c:v>2030</c:v>
                </c:pt>
                <c:pt idx="5">
                  <c:v>2035</c:v>
                </c:pt>
                <c:pt idx="6">
                  <c:v>2040</c:v>
                </c:pt>
                <c:pt idx="7">
                  <c:v>2045</c:v>
                </c:pt>
                <c:pt idx="8">
                  <c:v>2050</c:v>
                </c:pt>
              </c:numCache>
            </c:numRef>
          </c:cat>
          <c:val>
            <c:numRef>
              <c:f>Emi_gen_IGP!$D$34:$L$34</c:f>
              <c:numCache>
                <c:formatCode>General</c:formatCode>
                <c:ptCount val="9"/>
                <c:pt idx="0">
                  <c:v>256.81930199710001</c:v>
                </c:pt>
                <c:pt idx="1">
                  <c:v>281.42279454800001</c:v>
                </c:pt>
                <c:pt idx="2">
                  <c:v>306.02628529799995</c:v>
                </c:pt>
                <c:pt idx="3">
                  <c:v>365.41189278590002</c:v>
                </c:pt>
                <c:pt idx="4">
                  <c:v>423.68157095470002</c:v>
                </c:pt>
                <c:pt idx="5">
                  <c:v>476.16291422500001</c:v>
                </c:pt>
                <c:pt idx="6">
                  <c:v>513.55010105700001</c:v>
                </c:pt>
                <c:pt idx="7">
                  <c:v>556.44217993400002</c:v>
                </c:pt>
                <c:pt idx="8">
                  <c:v>585.41740847200003</c:v>
                </c:pt>
              </c:numCache>
            </c:numRef>
          </c:val>
          <c:smooth val="0"/>
          <c:extLst>
            <c:ext xmlns:c16="http://schemas.microsoft.com/office/drawing/2014/chart" uri="{C3380CC4-5D6E-409C-BE32-E72D297353CC}">
              <c16:uniqueId val="{00000006-BCB9-4CAF-BCCB-DDA34917D78A}"/>
            </c:ext>
          </c:extLst>
        </c:ser>
        <c:dLbls>
          <c:showLegendKey val="0"/>
          <c:showVal val="0"/>
          <c:showCatName val="0"/>
          <c:showSerName val="0"/>
          <c:showPercent val="0"/>
          <c:showBubbleSize val="0"/>
        </c:dLbls>
        <c:marker val="1"/>
        <c:smooth val="0"/>
        <c:axId val="843872712"/>
        <c:axId val="843873040"/>
      </c:lineChart>
      <c:catAx>
        <c:axId val="84387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43873040"/>
        <c:crosses val="autoZero"/>
        <c:auto val="1"/>
        <c:lblAlgn val="ctr"/>
        <c:lblOffset val="100"/>
        <c:noMultiLvlLbl val="0"/>
      </c:catAx>
      <c:valAx>
        <c:axId val="843873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[Kt]</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438727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30726276665081"/>
          <c:y val="3.534232545644618E-2"/>
          <c:w val="0.39496302573391162"/>
          <c:h val="0.80051125066936968"/>
        </c:manualLayout>
      </c:layout>
      <c:barChart>
        <c:barDir val="col"/>
        <c:grouping val="stacked"/>
        <c:varyColors val="0"/>
        <c:ser>
          <c:idx val="0"/>
          <c:order val="0"/>
          <c:tx>
            <c:strRef>
              <c:f>'Emi all sec'!$A$9</c:f>
              <c:strCache>
                <c:ptCount val="1"/>
                <c:pt idx="0">
                  <c:v>Power and heating plants</c:v>
                </c:pt>
              </c:strCache>
            </c:strRef>
          </c:tx>
          <c:spPr>
            <a:solidFill>
              <a:schemeClr val="accent1"/>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sec'!$C$9:$J$9</c:f>
              <c:numCache>
                <c:formatCode>0</c:formatCode>
                <c:ptCount val="8"/>
                <c:pt idx="0">
                  <c:v>464.2</c:v>
                </c:pt>
                <c:pt idx="1">
                  <c:v>451.4</c:v>
                </c:pt>
                <c:pt idx="2">
                  <c:v>244.5</c:v>
                </c:pt>
                <c:pt idx="3">
                  <c:v>135.69999999999999</c:v>
                </c:pt>
                <c:pt idx="4">
                  <c:v>144.9</c:v>
                </c:pt>
                <c:pt idx="5">
                  <c:v>134.80000000000001</c:v>
                </c:pt>
                <c:pt idx="6">
                  <c:v>131.69999999999999</c:v>
                </c:pt>
                <c:pt idx="7">
                  <c:v>126.5</c:v>
                </c:pt>
              </c:numCache>
            </c:numRef>
          </c:val>
          <c:extLst>
            <c:ext xmlns:c16="http://schemas.microsoft.com/office/drawing/2014/chart" uri="{C3380CC4-5D6E-409C-BE32-E72D297353CC}">
              <c16:uniqueId val="{00000000-C78D-4F77-B22D-625C53B44439}"/>
            </c:ext>
          </c:extLst>
        </c:ser>
        <c:ser>
          <c:idx val="1"/>
          <c:order val="1"/>
          <c:tx>
            <c:strRef>
              <c:f>'Emi all sec'!$A$10</c:f>
              <c:strCache>
                <c:ptCount val="1"/>
                <c:pt idx="0">
                  <c:v>Fuel conversion</c:v>
                </c:pt>
              </c:strCache>
            </c:strRef>
          </c:tx>
          <c:spPr>
            <a:solidFill>
              <a:schemeClr val="accent2"/>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sec'!$C$10:$J$10</c:f>
              <c:numCache>
                <c:formatCode>0</c:formatCode>
                <c:ptCount val="8"/>
                <c:pt idx="0">
                  <c:v>0.5</c:v>
                </c:pt>
                <c:pt idx="1">
                  <c:v>27.3</c:v>
                </c:pt>
                <c:pt idx="2">
                  <c:v>27.9</c:v>
                </c:pt>
                <c:pt idx="3">
                  <c:v>28.7</c:v>
                </c:pt>
                <c:pt idx="4">
                  <c:v>29.4</c:v>
                </c:pt>
                <c:pt idx="5">
                  <c:v>29.9</c:v>
                </c:pt>
                <c:pt idx="6">
                  <c:v>30.1</c:v>
                </c:pt>
                <c:pt idx="7">
                  <c:v>30.1</c:v>
                </c:pt>
              </c:numCache>
            </c:numRef>
          </c:val>
          <c:extLst>
            <c:ext xmlns:c16="http://schemas.microsoft.com/office/drawing/2014/chart" uri="{C3380CC4-5D6E-409C-BE32-E72D297353CC}">
              <c16:uniqueId val="{00000001-C78D-4F77-B22D-625C53B44439}"/>
            </c:ext>
          </c:extLst>
        </c:ser>
        <c:ser>
          <c:idx val="2"/>
          <c:order val="2"/>
          <c:tx>
            <c:strRef>
              <c:f>'Emi all sec'!$A$11</c:f>
              <c:strCache>
                <c:ptCount val="1"/>
                <c:pt idx="0">
                  <c:v>Residential combustion</c:v>
                </c:pt>
              </c:strCache>
            </c:strRef>
          </c:tx>
          <c:spPr>
            <a:solidFill>
              <a:schemeClr val="accent3"/>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sec'!$C$11:$J$11</c:f>
              <c:numCache>
                <c:formatCode>0</c:formatCode>
                <c:ptCount val="8"/>
                <c:pt idx="0">
                  <c:v>2785.4</c:v>
                </c:pt>
                <c:pt idx="1">
                  <c:v>2273.9</c:v>
                </c:pt>
                <c:pt idx="2">
                  <c:v>1991.3</c:v>
                </c:pt>
                <c:pt idx="3">
                  <c:v>1769.1</c:v>
                </c:pt>
                <c:pt idx="4">
                  <c:v>1593.7</c:v>
                </c:pt>
                <c:pt idx="5">
                  <c:v>1420.9</c:v>
                </c:pt>
                <c:pt idx="6">
                  <c:v>1257.7</c:v>
                </c:pt>
                <c:pt idx="7">
                  <c:v>1107.0999999999999</c:v>
                </c:pt>
              </c:numCache>
            </c:numRef>
          </c:val>
          <c:extLst>
            <c:ext xmlns:c16="http://schemas.microsoft.com/office/drawing/2014/chart" uri="{C3380CC4-5D6E-409C-BE32-E72D297353CC}">
              <c16:uniqueId val="{00000002-C78D-4F77-B22D-625C53B44439}"/>
            </c:ext>
          </c:extLst>
        </c:ser>
        <c:ser>
          <c:idx val="3"/>
          <c:order val="3"/>
          <c:tx>
            <c:strRef>
              <c:f>'Emi all sec'!$A$12</c:f>
              <c:strCache>
                <c:ptCount val="1"/>
                <c:pt idx="0">
                  <c:v>Industrial combustion</c:v>
                </c:pt>
              </c:strCache>
            </c:strRef>
          </c:tx>
          <c:spPr>
            <a:solidFill>
              <a:schemeClr val="accent4"/>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sec'!$C$12:$J$12</c:f>
              <c:numCache>
                <c:formatCode>0</c:formatCode>
                <c:ptCount val="8"/>
                <c:pt idx="0">
                  <c:v>702.4</c:v>
                </c:pt>
                <c:pt idx="1">
                  <c:v>494.3</c:v>
                </c:pt>
                <c:pt idx="2">
                  <c:v>602.4</c:v>
                </c:pt>
                <c:pt idx="3">
                  <c:v>706.1</c:v>
                </c:pt>
                <c:pt idx="4">
                  <c:v>803.2</c:v>
                </c:pt>
                <c:pt idx="5">
                  <c:v>879.1</c:v>
                </c:pt>
                <c:pt idx="6">
                  <c:v>949.2</c:v>
                </c:pt>
                <c:pt idx="7">
                  <c:v>990.9</c:v>
                </c:pt>
              </c:numCache>
            </c:numRef>
          </c:val>
          <c:extLst>
            <c:ext xmlns:c16="http://schemas.microsoft.com/office/drawing/2014/chart" uri="{C3380CC4-5D6E-409C-BE32-E72D297353CC}">
              <c16:uniqueId val="{00000003-C78D-4F77-B22D-625C53B44439}"/>
            </c:ext>
          </c:extLst>
        </c:ser>
        <c:ser>
          <c:idx val="4"/>
          <c:order val="4"/>
          <c:tx>
            <c:strRef>
              <c:f>'Emi all sec'!$A$13</c:f>
              <c:strCache>
                <c:ptCount val="1"/>
                <c:pt idx="0">
                  <c:v>Industrial processes</c:v>
                </c:pt>
              </c:strCache>
            </c:strRef>
          </c:tx>
          <c:spPr>
            <a:solidFill>
              <a:schemeClr val="accent5"/>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sec'!$C$13:$J$13</c:f>
              <c:numCache>
                <c:formatCode>0</c:formatCode>
                <c:ptCount val="8"/>
                <c:pt idx="0">
                  <c:v>803.6</c:v>
                </c:pt>
                <c:pt idx="1">
                  <c:v>935.4</c:v>
                </c:pt>
                <c:pt idx="2">
                  <c:v>1301.4000000000001</c:v>
                </c:pt>
                <c:pt idx="3">
                  <c:v>1728.6</c:v>
                </c:pt>
                <c:pt idx="4">
                  <c:v>2229.3000000000002</c:v>
                </c:pt>
                <c:pt idx="5">
                  <c:v>2665.7</c:v>
                </c:pt>
                <c:pt idx="6">
                  <c:v>3046.7</c:v>
                </c:pt>
                <c:pt idx="7">
                  <c:v>3325</c:v>
                </c:pt>
              </c:numCache>
            </c:numRef>
          </c:val>
          <c:extLst>
            <c:ext xmlns:c16="http://schemas.microsoft.com/office/drawing/2014/chart" uri="{C3380CC4-5D6E-409C-BE32-E72D297353CC}">
              <c16:uniqueId val="{00000004-C78D-4F77-B22D-625C53B44439}"/>
            </c:ext>
          </c:extLst>
        </c:ser>
        <c:ser>
          <c:idx val="5"/>
          <c:order val="5"/>
          <c:tx>
            <c:strRef>
              <c:f>'Emi all sec'!$A$14</c:f>
              <c:strCache>
                <c:ptCount val="1"/>
                <c:pt idx="0">
                  <c:v>Fuel production &amp; distribution</c:v>
                </c:pt>
              </c:strCache>
            </c:strRef>
          </c:tx>
          <c:spPr>
            <a:solidFill>
              <a:schemeClr val="accent6"/>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sec'!$C$14:$J$14</c:f>
              <c:numCache>
                <c:formatCode>0</c:formatCode>
                <c:ptCount val="8"/>
                <c:pt idx="0">
                  <c:v>3.8</c:v>
                </c:pt>
                <c:pt idx="1">
                  <c:v>4.5999999999999996</c:v>
                </c:pt>
                <c:pt idx="2">
                  <c:v>5.8</c:v>
                </c:pt>
                <c:pt idx="3">
                  <c:v>7</c:v>
                </c:pt>
                <c:pt idx="4">
                  <c:v>8.1</c:v>
                </c:pt>
                <c:pt idx="5">
                  <c:v>9.1999999999999993</c:v>
                </c:pt>
                <c:pt idx="6">
                  <c:v>9.9</c:v>
                </c:pt>
                <c:pt idx="7">
                  <c:v>10.4</c:v>
                </c:pt>
              </c:numCache>
            </c:numRef>
          </c:val>
          <c:extLst>
            <c:ext xmlns:c16="http://schemas.microsoft.com/office/drawing/2014/chart" uri="{C3380CC4-5D6E-409C-BE32-E72D297353CC}">
              <c16:uniqueId val="{00000005-C78D-4F77-B22D-625C53B44439}"/>
            </c:ext>
          </c:extLst>
        </c:ser>
        <c:ser>
          <c:idx val="6"/>
          <c:order val="6"/>
          <c:tx>
            <c:strRef>
              <c:f>'Emi all sec'!$A$15</c:f>
              <c:strCache>
                <c:ptCount val="1"/>
                <c:pt idx="0">
                  <c:v>Light duty vehicles</c:v>
                </c:pt>
              </c:strCache>
            </c:strRef>
          </c:tx>
          <c:spPr>
            <a:solidFill>
              <a:schemeClr val="accent1">
                <a:lumMod val="60000"/>
              </a:schemeClr>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sec'!$C$15:$J$15</c:f>
              <c:numCache>
                <c:formatCode>0</c:formatCode>
                <c:ptCount val="8"/>
                <c:pt idx="0">
                  <c:v>52.5</c:v>
                </c:pt>
                <c:pt idx="1">
                  <c:v>56.2</c:v>
                </c:pt>
                <c:pt idx="2">
                  <c:v>54.8</c:v>
                </c:pt>
                <c:pt idx="3">
                  <c:v>46.9</c:v>
                </c:pt>
                <c:pt idx="4">
                  <c:v>44.6</c:v>
                </c:pt>
                <c:pt idx="5">
                  <c:v>47.3</c:v>
                </c:pt>
                <c:pt idx="6">
                  <c:v>50.3</c:v>
                </c:pt>
                <c:pt idx="7">
                  <c:v>52.7</c:v>
                </c:pt>
              </c:numCache>
            </c:numRef>
          </c:val>
          <c:extLst>
            <c:ext xmlns:c16="http://schemas.microsoft.com/office/drawing/2014/chart" uri="{C3380CC4-5D6E-409C-BE32-E72D297353CC}">
              <c16:uniqueId val="{00000006-C78D-4F77-B22D-625C53B44439}"/>
            </c:ext>
          </c:extLst>
        </c:ser>
        <c:ser>
          <c:idx val="7"/>
          <c:order val="7"/>
          <c:tx>
            <c:strRef>
              <c:f>'Emi all sec'!$A$16</c:f>
              <c:strCache>
                <c:ptCount val="1"/>
                <c:pt idx="0">
                  <c:v>Heavy duty vehicles-diesel</c:v>
                </c:pt>
              </c:strCache>
            </c:strRef>
          </c:tx>
          <c:spPr>
            <a:solidFill>
              <a:schemeClr val="accent2">
                <a:lumMod val="60000"/>
              </a:schemeClr>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sec'!$C$16:$J$16</c:f>
              <c:numCache>
                <c:formatCode>0</c:formatCode>
                <c:ptCount val="8"/>
                <c:pt idx="0">
                  <c:v>373.9</c:v>
                </c:pt>
                <c:pt idx="1">
                  <c:v>266.8</c:v>
                </c:pt>
                <c:pt idx="2">
                  <c:v>259.39999999999998</c:v>
                </c:pt>
                <c:pt idx="3">
                  <c:v>244.1</c:v>
                </c:pt>
                <c:pt idx="4">
                  <c:v>230.6</c:v>
                </c:pt>
                <c:pt idx="5">
                  <c:v>224.7</c:v>
                </c:pt>
                <c:pt idx="6">
                  <c:v>216.3</c:v>
                </c:pt>
                <c:pt idx="7">
                  <c:v>232.3</c:v>
                </c:pt>
              </c:numCache>
            </c:numRef>
          </c:val>
          <c:extLst>
            <c:ext xmlns:c16="http://schemas.microsoft.com/office/drawing/2014/chart" uri="{C3380CC4-5D6E-409C-BE32-E72D297353CC}">
              <c16:uniqueId val="{00000007-C78D-4F77-B22D-625C53B44439}"/>
            </c:ext>
          </c:extLst>
        </c:ser>
        <c:ser>
          <c:idx val="8"/>
          <c:order val="8"/>
          <c:tx>
            <c:strRef>
              <c:f>'Emi all sec'!$A$17</c:f>
              <c:strCache>
                <c:ptCount val="1"/>
                <c:pt idx="0">
                  <c:v>Non-road machinery</c:v>
                </c:pt>
              </c:strCache>
            </c:strRef>
          </c:tx>
          <c:spPr>
            <a:solidFill>
              <a:schemeClr val="accent3">
                <a:lumMod val="60000"/>
              </a:schemeClr>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sec'!$C$17:$J$17</c:f>
              <c:numCache>
                <c:formatCode>0</c:formatCode>
                <c:ptCount val="8"/>
                <c:pt idx="0">
                  <c:v>58.2</c:v>
                </c:pt>
                <c:pt idx="1">
                  <c:v>62.1</c:v>
                </c:pt>
                <c:pt idx="2">
                  <c:v>63.4</c:v>
                </c:pt>
                <c:pt idx="3">
                  <c:v>62.3</c:v>
                </c:pt>
                <c:pt idx="4">
                  <c:v>66.7</c:v>
                </c:pt>
                <c:pt idx="5">
                  <c:v>70.2</c:v>
                </c:pt>
                <c:pt idx="6">
                  <c:v>74.099999999999994</c:v>
                </c:pt>
                <c:pt idx="7">
                  <c:v>75.2</c:v>
                </c:pt>
              </c:numCache>
            </c:numRef>
          </c:val>
          <c:extLst>
            <c:ext xmlns:c16="http://schemas.microsoft.com/office/drawing/2014/chart" uri="{C3380CC4-5D6E-409C-BE32-E72D297353CC}">
              <c16:uniqueId val="{00000008-C78D-4F77-B22D-625C53B44439}"/>
            </c:ext>
          </c:extLst>
        </c:ser>
        <c:ser>
          <c:idx val="9"/>
          <c:order val="9"/>
          <c:tx>
            <c:strRef>
              <c:f>'Emi all sec'!$A$18</c:f>
              <c:strCache>
                <c:ptCount val="1"/>
                <c:pt idx="0">
                  <c:v>Agriculture</c:v>
                </c:pt>
              </c:strCache>
            </c:strRef>
          </c:tx>
          <c:spPr>
            <a:solidFill>
              <a:schemeClr val="accent4">
                <a:lumMod val="60000"/>
              </a:schemeClr>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sec'!$C$18:$J$18</c:f>
              <c:numCache>
                <c:formatCode>0</c:formatCode>
                <c:ptCount val="8"/>
                <c:pt idx="0">
                  <c:v>530.79999999999995</c:v>
                </c:pt>
                <c:pt idx="1">
                  <c:v>520.70000000000005</c:v>
                </c:pt>
                <c:pt idx="2">
                  <c:v>510.5</c:v>
                </c:pt>
                <c:pt idx="3">
                  <c:v>500.4</c:v>
                </c:pt>
                <c:pt idx="4">
                  <c:v>503.1</c:v>
                </c:pt>
                <c:pt idx="5">
                  <c:v>505.8</c:v>
                </c:pt>
                <c:pt idx="6">
                  <c:v>508.4</c:v>
                </c:pt>
                <c:pt idx="7">
                  <c:v>511</c:v>
                </c:pt>
              </c:numCache>
            </c:numRef>
          </c:val>
          <c:extLst>
            <c:ext xmlns:c16="http://schemas.microsoft.com/office/drawing/2014/chart" uri="{C3380CC4-5D6E-409C-BE32-E72D297353CC}">
              <c16:uniqueId val="{00000009-C78D-4F77-B22D-625C53B44439}"/>
            </c:ext>
          </c:extLst>
        </c:ser>
        <c:ser>
          <c:idx val="10"/>
          <c:order val="10"/>
          <c:tx>
            <c:strRef>
              <c:f>'Emi all sec'!$A$19</c:f>
              <c:strCache>
                <c:ptCount val="1"/>
                <c:pt idx="0">
                  <c:v>Waste </c:v>
                </c:pt>
              </c:strCache>
            </c:strRef>
          </c:tx>
          <c:spPr>
            <a:solidFill>
              <a:schemeClr val="accent5">
                <a:lumMod val="60000"/>
              </a:schemeClr>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sec'!$C$19:$J$19</c:f>
              <c:numCache>
                <c:formatCode>0</c:formatCode>
                <c:ptCount val="8"/>
                <c:pt idx="0">
                  <c:v>636.73573870869996</c:v>
                </c:pt>
                <c:pt idx="1">
                  <c:v>769.31047187030015</c:v>
                </c:pt>
                <c:pt idx="2">
                  <c:v>932.55000146199995</c:v>
                </c:pt>
                <c:pt idx="3">
                  <c:v>1097.1755347897997</c:v>
                </c:pt>
                <c:pt idx="4">
                  <c:v>1247.0992145935002</c:v>
                </c:pt>
                <c:pt idx="5">
                  <c:v>1360.3532179682002</c:v>
                </c:pt>
                <c:pt idx="6">
                  <c:v>1490.5738734981001</c:v>
                </c:pt>
                <c:pt idx="7">
                  <c:v>1586.0601350406998</c:v>
                </c:pt>
              </c:numCache>
            </c:numRef>
          </c:val>
          <c:extLst>
            <c:ext xmlns:c16="http://schemas.microsoft.com/office/drawing/2014/chart" uri="{C3380CC4-5D6E-409C-BE32-E72D297353CC}">
              <c16:uniqueId val="{0000000A-C78D-4F77-B22D-625C53B44439}"/>
            </c:ext>
          </c:extLst>
        </c:ser>
        <c:ser>
          <c:idx val="11"/>
          <c:order val="11"/>
          <c:tx>
            <c:strRef>
              <c:f>'Emi all sec'!$A$20</c:f>
              <c:strCache>
                <c:ptCount val="1"/>
                <c:pt idx="0">
                  <c:v>Other</c:v>
                </c:pt>
              </c:strCache>
            </c:strRef>
          </c:tx>
          <c:spPr>
            <a:solidFill>
              <a:schemeClr val="accent6">
                <a:lumMod val="60000"/>
              </a:schemeClr>
            </a:solidFill>
            <a:ln>
              <a:noFill/>
            </a:ln>
            <a:effectLst/>
          </c:spPr>
          <c:invertIfNegative val="0"/>
          <c:cat>
            <c:numRef>
              <c:f>'Emi all sec'!$C$8:$J$8</c:f>
              <c:numCache>
                <c:formatCode>General</c:formatCode>
                <c:ptCount val="8"/>
                <c:pt idx="0">
                  <c:v>2015</c:v>
                </c:pt>
                <c:pt idx="1">
                  <c:v>2020</c:v>
                </c:pt>
                <c:pt idx="2">
                  <c:v>2025</c:v>
                </c:pt>
                <c:pt idx="3">
                  <c:v>2030</c:v>
                </c:pt>
                <c:pt idx="4">
                  <c:v>2035</c:v>
                </c:pt>
                <c:pt idx="5">
                  <c:v>2040</c:v>
                </c:pt>
                <c:pt idx="6">
                  <c:v>2045</c:v>
                </c:pt>
                <c:pt idx="7">
                  <c:v>2050</c:v>
                </c:pt>
              </c:numCache>
            </c:numRef>
          </c:cat>
          <c:val>
            <c:numRef>
              <c:f>'Emi all sec'!$C$20:$J$20</c:f>
              <c:numCache>
                <c:formatCode>0</c:formatCode>
                <c:ptCount val="8"/>
                <c:pt idx="0">
                  <c:v>235.66426129130002</c:v>
                </c:pt>
                <c:pt idx="1">
                  <c:v>250.78952812969987</c:v>
                </c:pt>
                <c:pt idx="2">
                  <c:v>265.04999853799995</c:v>
                </c:pt>
                <c:pt idx="3">
                  <c:v>278.72446521020038</c:v>
                </c:pt>
                <c:pt idx="4">
                  <c:v>288.00078540649974</c:v>
                </c:pt>
                <c:pt idx="5">
                  <c:v>295.24678203179974</c:v>
                </c:pt>
                <c:pt idx="6">
                  <c:v>300.32612650190003</c:v>
                </c:pt>
                <c:pt idx="7">
                  <c:v>303.83986495930026</c:v>
                </c:pt>
              </c:numCache>
            </c:numRef>
          </c:val>
          <c:extLst>
            <c:ext xmlns:c16="http://schemas.microsoft.com/office/drawing/2014/chart" uri="{C3380CC4-5D6E-409C-BE32-E72D297353CC}">
              <c16:uniqueId val="{0000000B-C78D-4F77-B22D-625C53B44439}"/>
            </c:ext>
          </c:extLst>
        </c:ser>
        <c:dLbls>
          <c:showLegendKey val="0"/>
          <c:showVal val="0"/>
          <c:showCatName val="0"/>
          <c:showSerName val="0"/>
          <c:showPercent val="0"/>
          <c:showBubbleSize val="0"/>
        </c:dLbls>
        <c:gapWidth val="150"/>
        <c:overlap val="100"/>
        <c:axId val="849012296"/>
        <c:axId val="849012624"/>
      </c:barChart>
      <c:catAx>
        <c:axId val="84901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849012624"/>
        <c:crosses val="autoZero"/>
        <c:auto val="1"/>
        <c:lblAlgn val="ctr"/>
        <c:lblOffset val="100"/>
        <c:noMultiLvlLbl val="0"/>
      </c:catAx>
      <c:valAx>
        <c:axId val="849012624"/>
        <c:scaling>
          <c:orientation val="minMax"/>
          <c:max val="9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[kt]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49012296"/>
        <c:crosses val="autoZero"/>
        <c:crossBetween val="between"/>
      </c:valAx>
      <c:spPr>
        <a:noFill/>
        <a:ln>
          <a:noFill/>
        </a:ln>
        <a:effectLst/>
      </c:spPr>
    </c:plotArea>
    <c:legend>
      <c:legendPos val="r"/>
      <c:layout>
        <c:manualLayout>
          <c:xMode val="edge"/>
          <c:yMode val="edge"/>
          <c:x val="0.5705483626627208"/>
          <c:y val="5.028871391076116E-2"/>
          <c:w val="0.40839172787965256"/>
          <c:h val="0.831581531760584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2D56F-4014-E440-B414-1949875DC54A}" type="datetimeFigureOut">
              <a:rPr lang="en-US" smtClean="0"/>
              <a:t>10/7/2020</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10/7/2020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a:t>
            </a:fld>
            <a:endParaRPr lang="en-US"/>
          </a:p>
        </p:txBody>
      </p:sp>
    </p:spTree>
    <p:extLst>
      <p:ext uri="{BB962C8B-B14F-4D97-AF65-F5344CB8AC3E}">
        <p14:creationId xmlns:p14="http://schemas.microsoft.com/office/powerpoint/2010/main" val="47799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4</a:t>
            </a:fld>
            <a:endParaRPr lang="en-US"/>
          </a:p>
        </p:txBody>
      </p:sp>
    </p:spTree>
    <p:extLst>
      <p:ext uri="{BB962C8B-B14F-4D97-AF65-F5344CB8AC3E}">
        <p14:creationId xmlns:p14="http://schemas.microsoft.com/office/powerpoint/2010/main" val="306013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A45E9-8857-4D18-8FD5-EE1A936F4216}" type="slidenum">
              <a:rPr lang="en-US" smtClean="0"/>
              <a:pPr/>
              <a:t>5</a:t>
            </a:fld>
            <a:endParaRPr lang="en-US"/>
          </a:p>
        </p:txBody>
      </p:sp>
    </p:spTree>
    <p:extLst>
      <p:ext uri="{BB962C8B-B14F-4D97-AF65-F5344CB8AC3E}">
        <p14:creationId xmlns:p14="http://schemas.microsoft.com/office/powerpoint/2010/main" val="12217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7</a:t>
            </a:fld>
            <a:endParaRPr lang="en-US"/>
          </a:p>
        </p:txBody>
      </p:sp>
    </p:spTree>
    <p:extLst>
      <p:ext uri="{BB962C8B-B14F-4D97-AF65-F5344CB8AC3E}">
        <p14:creationId xmlns:p14="http://schemas.microsoft.com/office/powerpoint/2010/main" val="1861203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8</a:t>
            </a:fld>
            <a:endParaRPr lang="en-US"/>
          </a:p>
        </p:txBody>
      </p:sp>
    </p:spTree>
    <p:extLst>
      <p:ext uri="{BB962C8B-B14F-4D97-AF65-F5344CB8AC3E}">
        <p14:creationId xmlns:p14="http://schemas.microsoft.com/office/powerpoint/2010/main" val="188577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10</a:t>
            </a:fld>
            <a:endParaRPr lang="en-US"/>
          </a:p>
        </p:txBody>
      </p:sp>
    </p:spTree>
    <p:extLst>
      <p:ext uri="{BB962C8B-B14F-4D97-AF65-F5344CB8AC3E}">
        <p14:creationId xmlns:p14="http://schemas.microsoft.com/office/powerpoint/2010/main" val="321801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11</a:t>
            </a:fld>
            <a:endParaRPr lang="en-US"/>
          </a:p>
        </p:txBody>
      </p:sp>
    </p:spTree>
    <p:extLst>
      <p:ext uri="{BB962C8B-B14F-4D97-AF65-F5344CB8AC3E}">
        <p14:creationId xmlns:p14="http://schemas.microsoft.com/office/powerpoint/2010/main" val="3880912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Secondary PM it is created by secondary formation from precursor emissions such as sulfur dioxide (SO2), nitrogen oxides (NOx), volatile organic compounds (VOCs) and ammonia (NH3). Items 1 and 2 are generally known as primary emissions of PM2.5. Secondary formation occurs due to chemical reaction in the atmosphere generally downwind some distance from the original emission source. Efforts to determine the contribution of each of these PM2.5 emission mechanisms has shown a great deal of variability, as seen from an examination of current literature. </a:t>
            </a:r>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14</a:t>
            </a:fld>
            <a:endParaRPr lang="en-US"/>
          </a:p>
        </p:txBody>
      </p:sp>
    </p:spTree>
    <p:extLst>
      <p:ext uri="{BB962C8B-B14F-4D97-AF65-F5344CB8AC3E}">
        <p14:creationId xmlns:p14="http://schemas.microsoft.com/office/powerpoint/2010/main" val="3177862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Secondary PM it is created by secondary formation from precursor emissions such as sulfur dioxide (SO2), nitrogen oxides (NOx), volatile organic compounds (VOCs) and ammonia (NH3). Items 1 and 2 are generally known as primary emissions of PM2.5. Secondary formation occurs due to chemical reaction in the atmosphere generally downwind some distance from the original emission source. Efforts to determine the contribution of each of these PM2.5 emission mechanisms has shown a great deal of variability, as seen from an examination of current literature. </a:t>
            </a:r>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15</a:t>
            </a:fld>
            <a:endParaRPr lang="en-US"/>
          </a:p>
        </p:txBody>
      </p:sp>
    </p:spTree>
    <p:extLst>
      <p:ext uri="{BB962C8B-B14F-4D97-AF65-F5344CB8AC3E}">
        <p14:creationId xmlns:p14="http://schemas.microsoft.com/office/powerpoint/2010/main" val="1236810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6884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2526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7098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687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dirty="0"/>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213952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07900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noAutofit/>
          </a:bodyPr>
          <a:lstStyle>
            <a:lvl1pPr>
              <a:defRPr sz="1500">
                <a:latin typeface="Calibri" panose="020F0502020204030204" pitchFamily="34" charset="0"/>
                <a:cs typeface="Calibri" panose="020F0502020204030204" pitchFamily="34" charset="0"/>
              </a:defRPr>
            </a:lvl1pPr>
            <a:lvl2pPr>
              <a:defRPr sz="1500">
                <a:latin typeface="Calibri" panose="020F0502020204030204" pitchFamily="34" charset="0"/>
                <a:cs typeface="Calibri" panose="020F0502020204030204" pitchFamily="34" charset="0"/>
              </a:defRPr>
            </a:lvl2pPr>
            <a:lvl3pPr>
              <a:defRPr sz="1500">
                <a:latin typeface="Calibri" panose="020F0502020204030204" pitchFamily="34" charset="0"/>
                <a:cs typeface="Calibri" panose="020F0502020204030204" pitchFamily="34" charset="0"/>
              </a:defRPr>
            </a:lvl3pPr>
            <a:lvl4pPr>
              <a:defRPr sz="1500">
                <a:latin typeface="Calibri" panose="020F0502020204030204" pitchFamily="34" charset="0"/>
                <a:cs typeface="Calibri" panose="020F0502020204030204" pitchFamily="34" charset="0"/>
              </a:defRPr>
            </a:lvl4pPr>
            <a:lvl5pPr>
              <a:defRPr sz="15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A220DB7A-6B9D-43EB-99E4-A3A9B7B32277}" type="datetimeFigureOut">
              <a:rPr lang="en-GB">
                <a:solidFill>
                  <a:prstClr val="black">
                    <a:tint val="75000"/>
                  </a:prstClr>
                </a:solidFill>
              </a:rPr>
              <a:pPr/>
              <a:t>07/10/2020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F2E1E4B-E836-47DA-945C-0DE12A5EB1F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702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51523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15678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617604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30990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593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77124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956073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820303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676120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71334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5741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325027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422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12631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9032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26073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spTree>
    <p:extLst>
      <p:ext uri="{BB962C8B-B14F-4D97-AF65-F5344CB8AC3E}">
        <p14:creationId xmlns:p14="http://schemas.microsoft.com/office/powerpoint/2010/main" val="41556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7"/>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8"/>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pic>
        <p:nvPicPr>
          <p:cNvPr id="16" name="Picture 15">
            <a:extLst>
              <a:ext uri="{FF2B5EF4-FFF2-40B4-BE49-F238E27FC236}">
                <a16:creationId xmlns:a16="http://schemas.microsoft.com/office/drawing/2014/main" id="{A420DCE6-B4EA-8444-92C3-D609C5C13BC3}"/>
              </a:ext>
            </a:extLst>
          </p:cNvPr>
          <p:cNvPicPr>
            <a:picLocks noChangeAspect="1"/>
          </p:cNvPicPr>
          <p:nvPr userDrawn="1"/>
        </p:nvPicPr>
        <p:blipFill>
          <a:blip r:embed="rId19"/>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 id="2147483684" r:id="rId13"/>
    <p:sldLayoutId id="2147483685" r:id="rId14"/>
    <p:sldLayoutId id="2147483686" r:id="rId15"/>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1"/>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2"/>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AT"/>
              <a:t>DATE - 'Insert &gt; Header and footer &gt; Fixed'</a:t>
            </a:r>
            <a:endParaRPr lang="en-GB" dirty="0"/>
          </a:p>
        </p:txBody>
      </p:sp>
      <p:pic>
        <p:nvPicPr>
          <p:cNvPr id="20" name="Picture 19">
            <a:extLst>
              <a:ext uri="{FF2B5EF4-FFF2-40B4-BE49-F238E27FC236}">
                <a16:creationId xmlns:a16="http://schemas.microsoft.com/office/drawing/2014/main" id="{4A73F24A-72E1-514B-A669-66B08B94475A}"/>
              </a:ext>
            </a:extLst>
          </p:cNvPr>
          <p:cNvPicPr>
            <a:picLocks noChangeAspect="1"/>
          </p:cNvPicPr>
          <p:nvPr userDrawn="1"/>
        </p:nvPicPr>
        <p:blipFill>
          <a:blip r:embed="rId13"/>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B184C5-BA83-4541-BEA4-A4DB4AFC4E0B}"/>
              </a:ext>
            </a:extLst>
          </p:cNvPr>
          <p:cNvSpPr>
            <a:spLocks noGrp="1"/>
          </p:cNvSpPr>
          <p:nvPr>
            <p:ph type="ctrTitle"/>
          </p:nvPr>
        </p:nvSpPr>
        <p:spPr>
          <a:xfrm>
            <a:off x="842394" y="3180440"/>
            <a:ext cx="10269810" cy="1969316"/>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The </a:t>
            </a:r>
            <a:r>
              <a:rPr lang="en-US" b="1" dirty="0"/>
              <a:t>G</a:t>
            </a:r>
            <a:r>
              <a:rPr lang="en-US" dirty="0"/>
              <a:t>reenhouse Gas and </a:t>
            </a:r>
            <a:r>
              <a:rPr lang="en-US" b="1" dirty="0"/>
              <a:t>A</a:t>
            </a:r>
            <a:r>
              <a:rPr lang="en-US" dirty="0"/>
              <a:t>ir Pollution </a:t>
            </a:r>
            <a:r>
              <a:rPr lang="en-US" b="1" dirty="0"/>
              <a:t>In</a:t>
            </a:r>
            <a:r>
              <a:rPr lang="en-US" dirty="0"/>
              <a:t>teractions and </a:t>
            </a:r>
            <a:r>
              <a:rPr lang="en-US" b="1" dirty="0"/>
              <a:t>S</a:t>
            </a:r>
            <a:r>
              <a:rPr lang="en-US" dirty="0"/>
              <a:t>ynergies (GAINS) model:</a:t>
            </a:r>
            <a:br>
              <a:rPr lang="en-US" dirty="0"/>
            </a:br>
            <a:br>
              <a:rPr lang="en-US" dirty="0"/>
            </a:br>
            <a:br>
              <a:rPr lang="en-US" dirty="0"/>
            </a:br>
            <a:r>
              <a:rPr lang="en-US" dirty="0"/>
              <a:t>Solid waste – Indo Gangetic Plain</a:t>
            </a:r>
            <a:br>
              <a:rPr lang="en-US" dirty="0"/>
            </a:br>
            <a:br>
              <a:rPr lang="en-US" dirty="0"/>
            </a:br>
            <a:r>
              <a:rPr lang="en-US" sz="2700" dirty="0">
                <a:solidFill>
                  <a:schemeClr val="tx2">
                    <a:lumMod val="75000"/>
                  </a:schemeClr>
                </a:solidFill>
              </a:rPr>
              <a:t>Adriana Gómez-Sanabria</a:t>
            </a:r>
            <a:br>
              <a:rPr lang="en-US" dirty="0">
                <a:solidFill>
                  <a:schemeClr val="tx2">
                    <a:lumMod val="75000"/>
                  </a:schemeClr>
                </a:solidFill>
              </a:rPr>
            </a:br>
            <a:br>
              <a:rPr lang="en-US" dirty="0"/>
            </a:br>
            <a:endParaRPr lang="en-US" sz="2200" dirty="0"/>
          </a:p>
        </p:txBody>
      </p:sp>
      <p:sp>
        <p:nvSpPr>
          <p:cNvPr id="4" name="Subtitle 2">
            <a:extLst>
              <a:ext uri="{FF2B5EF4-FFF2-40B4-BE49-F238E27FC236}">
                <a16:creationId xmlns:a16="http://schemas.microsoft.com/office/drawing/2014/main" id="{87A47107-F1EE-C449-94A9-924A67658D52}"/>
              </a:ext>
            </a:extLst>
          </p:cNvPr>
          <p:cNvSpPr txBox="1">
            <a:spLocks/>
          </p:cNvSpPr>
          <p:nvPr/>
        </p:nvSpPr>
        <p:spPr>
          <a:xfrm>
            <a:off x="7639699" y="5396524"/>
            <a:ext cx="4384725" cy="110351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noProof="0" dirty="0">
                <a:solidFill>
                  <a:schemeClr val="tx1">
                    <a:lumMod val="50000"/>
                    <a:lumOff val="50000"/>
                  </a:schemeClr>
                </a:solidFill>
              </a:rPr>
              <a:t>October 2020 </a:t>
            </a:r>
          </a:p>
        </p:txBody>
      </p:sp>
    </p:spTree>
    <p:extLst>
      <p:ext uri="{BB962C8B-B14F-4D97-AF65-F5344CB8AC3E}">
        <p14:creationId xmlns:p14="http://schemas.microsoft.com/office/powerpoint/2010/main" val="370867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10</a:t>
            </a:fld>
            <a:endParaRPr lang="en-US" dirty="0"/>
          </a:p>
        </p:txBody>
      </p:sp>
      <p:sp>
        <p:nvSpPr>
          <p:cNvPr id="25" name="Title 7">
            <a:extLst>
              <a:ext uri="{FF2B5EF4-FFF2-40B4-BE49-F238E27FC236}">
                <a16:creationId xmlns:a16="http://schemas.microsoft.com/office/drawing/2014/main" id="{D1FDE67D-9786-4C84-8CF0-216D748134AB}"/>
              </a:ext>
            </a:extLst>
          </p:cNvPr>
          <p:cNvSpPr txBox="1">
            <a:spLocks/>
          </p:cNvSpPr>
          <p:nvPr/>
        </p:nvSpPr>
        <p:spPr>
          <a:xfrm>
            <a:off x="147654" y="86775"/>
            <a:ext cx="9659112" cy="80602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a:lstStyle>
          <a:p>
            <a:r>
              <a:rPr lang="en-US" dirty="0"/>
              <a:t>Municipal Solid Waste Collection Rates </a:t>
            </a:r>
            <a:endParaRPr lang="en-US" sz="2200" dirty="0"/>
          </a:p>
        </p:txBody>
      </p:sp>
      <p:sp>
        <p:nvSpPr>
          <p:cNvPr id="19" name="TextBox 18">
            <a:extLst>
              <a:ext uri="{FF2B5EF4-FFF2-40B4-BE49-F238E27FC236}">
                <a16:creationId xmlns:a16="http://schemas.microsoft.com/office/drawing/2014/main" id="{0B5E3339-586C-465A-8EDF-9571162356DC}"/>
              </a:ext>
            </a:extLst>
          </p:cNvPr>
          <p:cNvSpPr txBox="1"/>
          <p:nvPr/>
        </p:nvSpPr>
        <p:spPr>
          <a:xfrm>
            <a:off x="6542104" y="2726207"/>
            <a:ext cx="5105969" cy="923330"/>
          </a:xfrm>
          <a:prstGeom prst="rect">
            <a:avLst/>
          </a:prstGeom>
          <a:noFill/>
        </p:spPr>
        <p:txBody>
          <a:bodyPr wrap="square" rtlCol="0">
            <a:spAutoFit/>
          </a:bodyPr>
          <a:lstStyle/>
          <a:p>
            <a:endParaRPr lang="en-US" dirty="0"/>
          </a:p>
          <a:p>
            <a:r>
              <a:rPr lang="en-US" dirty="0"/>
              <a:t>Most of the waste collected is mixed. Not waste segregation at source. </a:t>
            </a:r>
          </a:p>
        </p:txBody>
      </p:sp>
      <p:pic>
        <p:nvPicPr>
          <p:cNvPr id="2" name="Picture 1">
            <a:extLst>
              <a:ext uri="{FF2B5EF4-FFF2-40B4-BE49-F238E27FC236}">
                <a16:creationId xmlns:a16="http://schemas.microsoft.com/office/drawing/2014/main" id="{A4094859-67DA-462A-A29E-C59AF2032362}"/>
              </a:ext>
            </a:extLst>
          </p:cNvPr>
          <p:cNvPicPr>
            <a:picLocks noChangeAspect="1"/>
          </p:cNvPicPr>
          <p:nvPr/>
        </p:nvPicPr>
        <p:blipFill>
          <a:blip r:embed="rId3"/>
          <a:stretch>
            <a:fillRect/>
          </a:stretch>
        </p:blipFill>
        <p:spPr>
          <a:xfrm>
            <a:off x="358110" y="1278687"/>
            <a:ext cx="5291787" cy="4688230"/>
          </a:xfrm>
          <a:prstGeom prst="rect">
            <a:avLst/>
          </a:prstGeom>
        </p:spPr>
      </p:pic>
    </p:spTree>
    <p:extLst>
      <p:ext uri="{BB962C8B-B14F-4D97-AF65-F5344CB8AC3E}">
        <p14:creationId xmlns:p14="http://schemas.microsoft.com/office/powerpoint/2010/main" val="409458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11</a:t>
            </a:fld>
            <a:endParaRPr lang="en-US" dirty="0"/>
          </a:p>
        </p:txBody>
      </p:sp>
      <p:sp>
        <p:nvSpPr>
          <p:cNvPr id="25" name="Title 7">
            <a:extLst>
              <a:ext uri="{FF2B5EF4-FFF2-40B4-BE49-F238E27FC236}">
                <a16:creationId xmlns:a16="http://schemas.microsoft.com/office/drawing/2014/main" id="{D1FDE67D-9786-4C84-8CF0-216D748134AB}"/>
              </a:ext>
            </a:extLst>
          </p:cNvPr>
          <p:cNvSpPr txBox="1">
            <a:spLocks/>
          </p:cNvSpPr>
          <p:nvPr/>
        </p:nvSpPr>
        <p:spPr>
          <a:xfrm>
            <a:off x="258748" y="140069"/>
            <a:ext cx="9659112" cy="80602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a:lstStyle>
          <a:p>
            <a:r>
              <a:rPr lang="en-US" dirty="0"/>
              <a:t>Municipal solid waste treatment 2015 </a:t>
            </a:r>
            <a:endParaRPr lang="en-US" sz="2200" dirty="0"/>
          </a:p>
        </p:txBody>
      </p:sp>
      <p:sp>
        <p:nvSpPr>
          <p:cNvPr id="8" name="TextBox 7">
            <a:extLst>
              <a:ext uri="{FF2B5EF4-FFF2-40B4-BE49-F238E27FC236}">
                <a16:creationId xmlns:a16="http://schemas.microsoft.com/office/drawing/2014/main" id="{F0B827D6-4160-44DC-A0FD-94C65C87349F}"/>
              </a:ext>
            </a:extLst>
          </p:cNvPr>
          <p:cNvSpPr txBox="1"/>
          <p:nvPr/>
        </p:nvSpPr>
        <p:spPr>
          <a:xfrm>
            <a:off x="6227249" y="913478"/>
            <a:ext cx="5856518" cy="4524315"/>
          </a:xfrm>
          <a:prstGeom prst="rect">
            <a:avLst/>
          </a:prstGeom>
          <a:noFill/>
        </p:spPr>
        <p:txBody>
          <a:bodyPr wrap="square" rtlCol="0">
            <a:spAutoFit/>
          </a:bodyPr>
          <a:lstStyle/>
          <a:p>
            <a:r>
              <a:rPr lang="en-US" dirty="0"/>
              <a:t>~ 29% of the total waste generated is openly burnt </a:t>
            </a:r>
          </a:p>
          <a:p>
            <a:endParaRPr lang="en-US" dirty="0"/>
          </a:p>
          <a:p>
            <a:endParaRPr lang="en-US" dirty="0"/>
          </a:p>
          <a:p>
            <a:r>
              <a:rPr lang="en-US" dirty="0"/>
              <a:t>~31% is scattered waste (with high probability of  contaminating water courses) </a:t>
            </a:r>
          </a:p>
          <a:p>
            <a:endParaRPr lang="en-US" dirty="0"/>
          </a:p>
          <a:p>
            <a:r>
              <a:rPr lang="en-US" dirty="0"/>
              <a:t> </a:t>
            </a:r>
          </a:p>
          <a:p>
            <a:r>
              <a:rPr lang="en-US" dirty="0"/>
              <a:t>Although urban areas have high collection rates, ~23% end up in dumpsites</a:t>
            </a:r>
          </a:p>
          <a:p>
            <a:endParaRPr lang="en-US" dirty="0"/>
          </a:p>
          <a:p>
            <a:r>
              <a:rPr lang="en-US" dirty="0"/>
              <a:t>Informal recycling </a:t>
            </a:r>
          </a:p>
          <a:p>
            <a:endParaRPr lang="en-US" dirty="0"/>
          </a:p>
          <a:p>
            <a:r>
              <a:rPr lang="en-US" dirty="0"/>
              <a:t>Waste to energy technologies are limited and also methane recovery from landfills</a:t>
            </a:r>
          </a:p>
          <a:p>
            <a:endParaRPr lang="en-US" dirty="0"/>
          </a:p>
          <a:p>
            <a:r>
              <a:rPr lang="en-US" dirty="0"/>
              <a:t>Composting plays a significant role in rural areas</a:t>
            </a:r>
          </a:p>
        </p:txBody>
      </p:sp>
      <p:graphicFrame>
        <p:nvGraphicFramePr>
          <p:cNvPr id="9" name="Chart 8">
            <a:extLst>
              <a:ext uri="{FF2B5EF4-FFF2-40B4-BE49-F238E27FC236}">
                <a16:creationId xmlns:a16="http://schemas.microsoft.com/office/drawing/2014/main" id="{B6DE7FF1-E0FF-4A73-8B6F-D87F55BA421D}"/>
              </a:ext>
            </a:extLst>
          </p:cNvPr>
          <p:cNvGraphicFramePr>
            <a:graphicFrameLocks/>
          </p:cNvGraphicFramePr>
          <p:nvPr>
            <p:extLst>
              <p:ext uri="{D42A27DB-BD31-4B8C-83A1-F6EECF244321}">
                <p14:modId xmlns:p14="http://schemas.microsoft.com/office/powerpoint/2010/main" val="2651471957"/>
              </p:ext>
            </p:extLst>
          </p:nvPr>
        </p:nvGraphicFramePr>
        <p:xfrm>
          <a:off x="297702" y="913478"/>
          <a:ext cx="4836273" cy="4948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457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E6EF-EA7E-4251-98B8-E66E598FED76}"/>
              </a:ext>
            </a:extLst>
          </p:cNvPr>
          <p:cNvSpPr>
            <a:spLocks noGrp="1"/>
          </p:cNvSpPr>
          <p:nvPr>
            <p:ph type="title"/>
          </p:nvPr>
        </p:nvSpPr>
        <p:spPr>
          <a:xfrm>
            <a:off x="362712" y="365127"/>
            <a:ext cx="10991088" cy="603864"/>
          </a:xfrm>
        </p:spPr>
        <p:txBody>
          <a:bodyPr/>
          <a:lstStyle/>
          <a:p>
            <a:r>
              <a:rPr lang="en-US" dirty="0"/>
              <a:t>Emissions PM2.5</a:t>
            </a:r>
          </a:p>
        </p:txBody>
      </p:sp>
      <p:sp>
        <p:nvSpPr>
          <p:cNvPr id="4" name="Slide Number Placeholder 3">
            <a:extLst>
              <a:ext uri="{FF2B5EF4-FFF2-40B4-BE49-F238E27FC236}">
                <a16:creationId xmlns:a16="http://schemas.microsoft.com/office/drawing/2014/main" id="{3B457813-885A-4C5F-BDA0-9C7DC7E1A9C7}"/>
              </a:ext>
            </a:extLst>
          </p:cNvPr>
          <p:cNvSpPr>
            <a:spLocks noGrp="1"/>
          </p:cNvSpPr>
          <p:nvPr>
            <p:ph type="sldNum" sz="quarter" idx="16"/>
          </p:nvPr>
        </p:nvSpPr>
        <p:spPr/>
        <p:txBody>
          <a:bodyPr/>
          <a:lstStyle/>
          <a:p>
            <a:fld id="{838B0777-827F-8D42-90B1-61394C340E65}" type="slidenum">
              <a:rPr lang="en-US" smtClean="0"/>
              <a:pPr/>
              <a:t>12</a:t>
            </a:fld>
            <a:endParaRPr lang="en-US" dirty="0"/>
          </a:p>
        </p:txBody>
      </p:sp>
      <p:sp>
        <p:nvSpPr>
          <p:cNvPr id="10" name="TextBox 9">
            <a:extLst>
              <a:ext uri="{FF2B5EF4-FFF2-40B4-BE49-F238E27FC236}">
                <a16:creationId xmlns:a16="http://schemas.microsoft.com/office/drawing/2014/main" id="{626B66D6-37DD-49F0-AEF1-ED94FF593AB5}"/>
              </a:ext>
            </a:extLst>
          </p:cNvPr>
          <p:cNvSpPr txBox="1"/>
          <p:nvPr/>
        </p:nvSpPr>
        <p:spPr>
          <a:xfrm>
            <a:off x="5957960" y="1762645"/>
            <a:ext cx="5995916" cy="2862322"/>
          </a:xfrm>
          <a:prstGeom prst="rect">
            <a:avLst/>
          </a:prstGeom>
          <a:noFill/>
        </p:spPr>
        <p:txBody>
          <a:bodyPr wrap="square" rtlCol="0">
            <a:spAutoFit/>
          </a:bodyPr>
          <a:lstStyle/>
          <a:p>
            <a:r>
              <a:rPr lang="en-US" dirty="0"/>
              <a:t>Currently PM2.5 emissions from municipal solid waste account for ~10% of  the total PM2.5 emissions in India</a:t>
            </a:r>
          </a:p>
          <a:p>
            <a:endParaRPr lang="en-US" dirty="0"/>
          </a:p>
          <a:p>
            <a:endParaRPr lang="en-US" dirty="0"/>
          </a:p>
          <a:p>
            <a:r>
              <a:rPr lang="en-US" dirty="0"/>
              <a:t>IGP accounts for 40% of PM2.5 emissions from municipal solid waste</a:t>
            </a:r>
          </a:p>
          <a:p>
            <a:endParaRPr lang="en-US" dirty="0"/>
          </a:p>
          <a:p>
            <a:r>
              <a:rPr lang="en-US" dirty="0"/>
              <a:t>IGP 2015 - 257 kt PM2.5 – Projected to grow to 585 kt by 2050</a:t>
            </a:r>
          </a:p>
          <a:p>
            <a:endParaRPr lang="en-US" dirty="0"/>
          </a:p>
        </p:txBody>
      </p:sp>
      <p:graphicFrame>
        <p:nvGraphicFramePr>
          <p:cNvPr id="7" name="Chart 6">
            <a:extLst>
              <a:ext uri="{FF2B5EF4-FFF2-40B4-BE49-F238E27FC236}">
                <a16:creationId xmlns:a16="http://schemas.microsoft.com/office/drawing/2014/main" id="{2ECF8952-B882-4E3E-A814-6A2ABE37CDD4}"/>
              </a:ext>
            </a:extLst>
          </p:cNvPr>
          <p:cNvGraphicFramePr>
            <a:graphicFrameLocks/>
          </p:cNvGraphicFramePr>
          <p:nvPr>
            <p:extLst>
              <p:ext uri="{D42A27DB-BD31-4B8C-83A1-F6EECF244321}">
                <p14:modId xmlns:p14="http://schemas.microsoft.com/office/powerpoint/2010/main" val="4022648852"/>
              </p:ext>
            </p:extLst>
          </p:nvPr>
        </p:nvGraphicFramePr>
        <p:xfrm>
          <a:off x="0" y="1259681"/>
          <a:ext cx="5857876" cy="4338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041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E6EF-EA7E-4251-98B8-E66E598FED76}"/>
              </a:ext>
            </a:extLst>
          </p:cNvPr>
          <p:cNvSpPr>
            <a:spLocks noGrp="1"/>
          </p:cNvSpPr>
          <p:nvPr>
            <p:ph type="title"/>
          </p:nvPr>
        </p:nvSpPr>
        <p:spPr>
          <a:xfrm>
            <a:off x="462416" y="365127"/>
            <a:ext cx="10991088" cy="603864"/>
          </a:xfrm>
        </p:spPr>
        <p:txBody>
          <a:bodyPr/>
          <a:lstStyle/>
          <a:p>
            <a:r>
              <a:rPr lang="en-US" dirty="0"/>
              <a:t>Emissions PM2.5</a:t>
            </a:r>
          </a:p>
        </p:txBody>
      </p:sp>
      <p:sp>
        <p:nvSpPr>
          <p:cNvPr id="4" name="Slide Number Placeholder 3">
            <a:extLst>
              <a:ext uri="{FF2B5EF4-FFF2-40B4-BE49-F238E27FC236}">
                <a16:creationId xmlns:a16="http://schemas.microsoft.com/office/drawing/2014/main" id="{3B457813-885A-4C5F-BDA0-9C7DC7E1A9C7}"/>
              </a:ext>
            </a:extLst>
          </p:cNvPr>
          <p:cNvSpPr>
            <a:spLocks noGrp="1"/>
          </p:cNvSpPr>
          <p:nvPr>
            <p:ph type="sldNum" sz="quarter" idx="16"/>
          </p:nvPr>
        </p:nvSpPr>
        <p:spPr/>
        <p:txBody>
          <a:bodyPr/>
          <a:lstStyle/>
          <a:p>
            <a:fld id="{838B0777-827F-8D42-90B1-61394C340E65}" type="slidenum">
              <a:rPr lang="en-US" smtClean="0"/>
              <a:pPr/>
              <a:t>13</a:t>
            </a:fld>
            <a:endParaRPr lang="en-US" dirty="0"/>
          </a:p>
        </p:txBody>
      </p:sp>
      <p:sp>
        <p:nvSpPr>
          <p:cNvPr id="10" name="TextBox 9">
            <a:extLst>
              <a:ext uri="{FF2B5EF4-FFF2-40B4-BE49-F238E27FC236}">
                <a16:creationId xmlns:a16="http://schemas.microsoft.com/office/drawing/2014/main" id="{626B66D6-37DD-49F0-AEF1-ED94FF593AB5}"/>
              </a:ext>
            </a:extLst>
          </p:cNvPr>
          <p:cNvSpPr txBox="1"/>
          <p:nvPr/>
        </p:nvSpPr>
        <p:spPr>
          <a:xfrm>
            <a:off x="5957960" y="2551837"/>
            <a:ext cx="5995916" cy="1754326"/>
          </a:xfrm>
          <a:prstGeom prst="rect">
            <a:avLst/>
          </a:prstGeom>
          <a:noFill/>
        </p:spPr>
        <p:txBody>
          <a:bodyPr wrap="square" rtlCol="0">
            <a:spAutoFit/>
          </a:bodyPr>
          <a:lstStyle/>
          <a:p>
            <a:r>
              <a:rPr lang="en-US" dirty="0"/>
              <a:t>Currently PM2.5 emissions from municipal solid waste account for ~10% of  the total PM2.5 emissions in India</a:t>
            </a:r>
          </a:p>
          <a:p>
            <a:endParaRPr lang="en-US" dirty="0"/>
          </a:p>
          <a:p>
            <a:r>
              <a:rPr lang="en-US" dirty="0"/>
              <a:t>Projected to be 19% in 2050 under the current conditions</a:t>
            </a:r>
          </a:p>
          <a:p>
            <a:endParaRPr lang="en-US" dirty="0"/>
          </a:p>
          <a:p>
            <a:endParaRPr lang="en-US" dirty="0"/>
          </a:p>
        </p:txBody>
      </p:sp>
      <p:graphicFrame>
        <p:nvGraphicFramePr>
          <p:cNvPr id="7" name="Chart 6">
            <a:extLst>
              <a:ext uri="{FF2B5EF4-FFF2-40B4-BE49-F238E27FC236}">
                <a16:creationId xmlns:a16="http://schemas.microsoft.com/office/drawing/2014/main" id="{4BC26D4C-6C1F-45B1-BDB8-3ABEB711FFDD}"/>
              </a:ext>
            </a:extLst>
          </p:cNvPr>
          <p:cNvGraphicFramePr>
            <a:graphicFrameLocks/>
          </p:cNvGraphicFramePr>
          <p:nvPr>
            <p:extLst>
              <p:ext uri="{D42A27DB-BD31-4B8C-83A1-F6EECF244321}">
                <p14:modId xmlns:p14="http://schemas.microsoft.com/office/powerpoint/2010/main" val="3511681001"/>
              </p:ext>
            </p:extLst>
          </p:nvPr>
        </p:nvGraphicFramePr>
        <p:xfrm>
          <a:off x="163498" y="1227261"/>
          <a:ext cx="5676900" cy="5040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33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E6EF-EA7E-4251-98B8-E66E598FED76}"/>
              </a:ext>
            </a:extLst>
          </p:cNvPr>
          <p:cNvSpPr>
            <a:spLocks noGrp="1"/>
          </p:cNvSpPr>
          <p:nvPr>
            <p:ph type="title"/>
          </p:nvPr>
        </p:nvSpPr>
        <p:spPr>
          <a:xfrm>
            <a:off x="462416" y="365127"/>
            <a:ext cx="10991088" cy="603864"/>
          </a:xfrm>
        </p:spPr>
        <p:txBody>
          <a:bodyPr/>
          <a:lstStyle/>
          <a:p>
            <a:r>
              <a:rPr lang="en-US" dirty="0"/>
              <a:t>Sectoral contribution PM2.5</a:t>
            </a:r>
          </a:p>
        </p:txBody>
      </p:sp>
      <p:sp>
        <p:nvSpPr>
          <p:cNvPr id="4" name="Slide Number Placeholder 3">
            <a:extLst>
              <a:ext uri="{FF2B5EF4-FFF2-40B4-BE49-F238E27FC236}">
                <a16:creationId xmlns:a16="http://schemas.microsoft.com/office/drawing/2014/main" id="{3B457813-885A-4C5F-BDA0-9C7DC7E1A9C7}"/>
              </a:ext>
            </a:extLst>
          </p:cNvPr>
          <p:cNvSpPr>
            <a:spLocks noGrp="1"/>
          </p:cNvSpPr>
          <p:nvPr>
            <p:ph type="sldNum" sz="quarter" idx="16"/>
          </p:nvPr>
        </p:nvSpPr>
        <p:spPr/>
        <p:txBody>
          <a:bodyPr/>
          <a:lstStyle/>
          <a:p>
            <a:fld id="{838B0777-827F-8D42-90B1-61394C340E65}" type="slidenum">
              <a:rPr lang="en-US" smtClean="0"/>
              <a:pPr/>
              <a:t>14</a:t>
            </a:fld>
            <a:endParaRPr lang="en-US" dirty="0"/>
          </a:p>
        </p:txBody>
      </p:sp>
      <p:pic>
        <p:nvPicPr>
          <p:cNvPr id="5" name="Picture 4" descr="Chart, waterfall chart&#10;&#10;Description automatically generated">
            <a:extLst>
              <a:ext uri="{FF2B5EF4-FFF2-40B4-BE49-F238E27FC236}">
                <a16:creationId xmlns:a16="http://schemas.microsoft.com/office/drawing/2014/main" id="{4E961DF8-4C92-4251-BFC2-FA57CA3E2F52}"/>
              </a:ext>
            </a:extLst>
          </p:cNvPr>
          <p:cNvPicPr>
            <a:picLocks noChangeAspect="1"/>
          </p:cNvPicPr>
          <p:nvPr/>
        </p:nvPicPr>
        <p:blipFill>
          <a:blip r:embed="rId3"/>
          <a:stretch>
            <a:fillRect/>
          </a:stretch>
        </p:blipFill>
        <p:spPr>
          <a:xfrm>
            <a:off x="106343" y="964253"/>
            <a:ext cx="4027579" cy="4833095"/>
          </a:xfrm>
          <a:prstGeom prst="rect">
            <a:avLst/>
          </a:prstGeom>
        </p:spPr>
      </p:pic>
      <p:pic>
        <p:nvPicPr>
          <p:cNvPr id="8" name="Picture 7" descr="Chart, waterfall chart&#10;&#10;Description automatically generated">
            <a:extLst>
              <a:ext uri="{FF2B5EF4-FFF2-40B4-BE49-F238E27FC236}">
                <a16:creationId xmlns:a16="http://schemas.microsoft.com/office/drawing/2014/main" id="{64B9A53C-A18D-4546-9068-D26F1E13BFFC}"/>
              </a:ext>
            </a:extLst>
          </p:cNvPr>
          <p:cNvPicPr>
            <a:picLocks noChangeAspect="1"/>
          </p:cNvPicPr>
          <p:nvPr/>
        </p:nvPicPr>
        <p:blipFill>
          <a:blip r:embed="rId4"/>
          <a:stretch>
            <a:fillRect/>
          </a:stretch>
        </p:blipFill>
        <p:spPr>
          <a:xfrm>
            <a:off x="3860146" y="918234"/>
            <a:ext cx="4251206" cy="5101447"/>
          </a:xfrm>
          <a:prstGeom prst="rect">
            <a:avLst/>
          </a:prstGeom>
        </p:spPr>
      </p:pic>
      <p:pic>
        <p:nvPicPr>
          <p:cNvPr id="11" name="Picture 10" descr="Chart, waterfall chart&#10;&#10;Description automatically generated">
            <a:extLst>
              <a:ext uri="{FF2B5EF4-FFF2-40B4-BE49-F238E27FC236}">
                <a16:creationId xmlns:a16="http://schemas.microsoft.com/office/drawing/2014/main" id="{47AF4D0C-6899-456F-B33F-4B26FA8A031A}"/>
              </a:ext>
            </a:extLst>
          </p:cNvPr>
          <p:cNvPicPr>
            <a:picLocks noChangeAspect="1"/>
          </p:cNvPicPr>
          <p:nvPr/>
        </p:nvPicPr>
        <p:blipFill>
          <a:blip r:embed="rId5"/>
          <a:stretch>
            <a:fillRect/>
          </a:stretch>
        </p:blipFill>
        <p:spPr>
          <a:xfrm>
            <a:off x="7837576" y="964253"/>
            <a:ext cx="4248082" cy="5097699"/>
          </a:xfrm>
          <a:prstGeom prst="rect">
            <a:avLst/>
          </a:prstGeom>
        </p:spPr>
      </p:pic>
    </p:spTree>
    <p:extLst>
      <p:ext uri="{BB962C8B-B14F-4D97-AF65-F5344CB8AC3E}">
        <p14:creationId xmlns:p14="http://schemas.microsoft.com/office/powerpoint/2010/main" val="171855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457813-885A-4C5F-BDA0-9C7DC7E1A9C7}"/>
              </a:ext>
            </a:extLst>
          </p:cNvPr>
          <p:cNvSpPr>
            <a:spLocks noGrp="1"/>
          </p:cNvSpPr>
          <p:nvPr>
            <p:ph type="sldNum" sz="quarter" idx="16"/>
          </p:nvPr>
        </p:nvSpPr>
        <p:spPr/>
        <p:txBody>
          <a:bodyPr/>
          <a:lstStyle/>
          <a:p>
            <a:fld id="{838B0777-827F-8D42-90B1-61394C340E65}" type="slidenum">
              <a:rPr lang="en-US" smtClean="0"/>
              <a:pPr/>
              <a:t>15</a:t>
            </a:fld>
            <a:endParaRPr lang="en-US" dirty="0"/>
          </a:p>
        </p:txBody>
      </p:sp>
      <p:pic>
        <p:nvPicPr>
          <p:cNvPr id="9" name="Picture 8" descr="Map&#10;&#10;Description automatically generated">
            <a:extLst>
              <a:ext uri="{FF2B5EF4-FFF2-40B4-BE49-F238E27FC236}">
                <a16:creationId xmlns:a16="http://schemas.microsoft.com/office/drawing/2014/main" id="{64C34688-B816-4F09-87FD-B9B30A2D1AB5}"/>
              </a:ext>
            </a:extLst>
          </p:cNvPr>
          <p:cNvPicPr>
            <a:picLocks noChangeAspect="1"/>
          </p:cNvPicPr>
          <p:nvPr/>
        </p:nvPicPr>
        <p:blipFill>
          <a:blip r:embed="rId3"/>
          <a:stretch>
            <a:fillRect/>
          </a:stretch>
        </p:blipFill>
        <p:spPr>
          <a:xfrm>
            <a:off x="1834677" y="323512"/>
            <a:ext cx="8522645" cy="6394419"/>
          </a:xfrm>
          <a:prstGeom prst="rect">
            <a:avLst/>
          </a:prstGeom>
        </p:spPr>
      </p:pic>
    </p:spTree>
    <p:extLst>
      <p:ext uri="{BB962C8B-B14F-4D97-AF65-F5344CB8AC3E}">
        <p14:creationId xmlns:p14="http://schemas.microsoft.com/office/powerpoint/2010/main" val="4656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39B8-AF47-40BF-8E86-6F846D16F90C}"/>
              </a:ext>
            </a:extLst>
          </p:cNvPr>
          <p:cNvSpPr>
            <a:spLocks noGrp="1"/>
          </p:cNvSpPr>
          <p:nvPr>
            <p:ph type="title"/>
          </p:nvPr>
        </p:nvSpPr>
        <p:spPr>
          <a:xfrm>
            <a:off x="258748" y="292701"/>
            <a:ext cx="10991088" cy="1198498"/>
          </a:xfrm>
        </p:spPr>
        <p:txBody>
          <a:bodyPr/>
          <a:lstStyle/>
          <a:p>
            <a:r>
              <a:rPr lang="en-US" dirty="0"/>
              <a:t>Questions /discussion </a:t>
            </a:r>
          </a:p>
        </p:txBody>
      </p:sp>
      <p:sp>
        <p:nvSpPr>
          <p:cNvPr id="4" name="Slide Number Placeholder 3">
            <a:extLst>
              <a:ext uri="{FF2B5EF4-FFF2-40B4-BE49-F238E27FC236}">
                <a16:creationId xmlns:a16="http://schemas.microsoft.com/office/drawing/2014/main" id="{F9058481-AA33-47A8-978B-F632D587DF0F}"/>
              </a:ext>
            </a:extLst>
          </p:cNvPr>
          <p:cNvSpPr>
            <a:spLocks noGrp="1"/>
          </p:cNvSpPr>
          <p:nvPr>
            <p:ph type="sldNum" sz="quarter" idx="16"/>
          </p:nvPr>
        </p:nvSpPr>
        <p:spPr/>
        <p:txBody>
          <a:bodyPr/>
          <a:lstStyle/>
          <a:p>
            <a:fld id="{838B0777-827F-8D42-90B1-61394C340E65}" type="slidenum">
              <a:rPr lang="en-US" smtClean="0"/>
              <a:pPr/>
              <a:t>16</a:t>
            </a:fld>
            <a:endParaRPr lang="en-US" dirty="0"/>
          </a:p>
        </p:txBody>
      </p:sp>
      <p:sp>
        <p:nvSpPr>
          <p:cNvPr id="3" name="TextBox 2">
            <a:extLst>
              <a:ext uri="{FF2B5EF4-FFF2-40B4-BE49-F238E27FC236}">
                <a16:creationId xmlns:a16="http://schemas.microsoft.com/office/drawing/2014/main" id="{031BD53C-61DE-4380-A501-C9EE67425219}"/>
              </a:ext>
            </a:extLst>
          </p:cNvPr>
          <p:cNvSpPr txBox="1"/>
          <p:nvPr/>
        </p:nvSpPr>
        <p:spPr>
          <a:xfrm>
            <a:off x="258748" y="1613678"/>
            <a:ext cx="10991087" cy="2308324"/>
          </a:xfrm>
          <a:prstGeom prst="rect">
            <a:avLst/>
          </a:prstGeom>
          <a:noFill/>
        </p:spPr>
        <p:txBody>
          <a:bodyPr wrap="square" rtlCol="0">
            <a:spAutoFit/>
          </a:bodyPr>
          <a:lstStyle/>
          <a:p>
            <a:r>
              <a:rPr lang="en-US" dirty="0"/>
              <a:t>Activity data can still be refined </a:t>
            </a:r>
          </a:p>
          <a:p>
            <a:endParaRPr lang="en-US" dirty="0"/>
          </a:p>
          <a:p>
            <a:r>
              <a:rPr lang="en-US" dirty="0"/>
              <a:t>Not really information on quantities of municipal solid waste open burnt…..data comparison difficult </a:t>
            </a:r>
          </a:p>
          <a:p>
            <a:endParaRPr lang="en-US" dirty="0"/>
          </a:p>
          <a:p>
            <a:r>
              <a:rPr lang="en-US" dirty="0"/>
              <a:t>Information on policy implementation is missing …..current state of policy implementation </a:t>
            </a:r>
          </a:p>
          <a:p>
            <a:endParaRPr lang="en-US" dirty="0"/>
          </a:p>
          <a:p>
            <a:r>
              <a:rPr lang="en-US" dirty="0"/>
              <a:t>………………</a:t>
            </a:r>
          </a:p>
          <a:p>
            <a:endParaRPr lang="en-US" dirty="0"/>
          </a:p>
        </p:txBody>
      </p:sp>
      <p:sp>
        <p:nvSpPr>
          <p:cNvPr id="5" name="Title 1">
            <a:extLst>
              <a:ext uri="{FF2B5EF4-FFF2-40B4-BE49-F238E27FC236}">
                <a16:creationId xmlns:a16="http://schemas.microsoft.com/office/drawing/2014/main" id="{06533DBA-7491-4CBF-A72A-77EE5F6CDC4A}"/>
              </a:ext>
            </a:extLst>
          </p:cNvPr>
          <p:cNvSpPr txBox="1">
            <a:spLocks/>
          </p:cNvSpPr>
          <p:nvPr/>
        </p:nvSpPr>
        <p:spPr>
          <a:xfrm>
            <a:off x="325423" y="3938906"/>
            <a:ext cx="10991088" cy="119849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a:lstStyle>
          <a:p>
            <a:r>
              <a:rPr lang="en-US" dirty="0"/>
              <a:t>Hands on….….</a:t>
            </a:r>
          </a:p>
        </p:txBody>
      </p:sp>
    </p:spTree>
    <p:extLst>
      <p:ext uri="{BB962C8B-B14F-4D97-AF65-F5344CB8AC3E}">
        <p14:creationId xmlns:p14="http://schemas.microsoft.com/office/powerpoint/2010/main" val="259512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39B8-AF47-40BF-8E86-6F846D16F90C}"/>
              </a:ext>
            </a:extLst>
          </p:cNvPr>
          <p:cNvSpPr>
            <a:spLocks noGrp="1"/>
          </p:cNvSpPr>
          <p:nvPr>
            <p:ph type="title"/>
          </p:nvPr>
        </p:nvSpPr>
        <p:spPr>
          <a:xfrm>
            <a:off x="258748" y="292701"/>
            <a:ext cx="10991088" cy="1198498"/>
          </a:xfrm>
        </p:spPr>
        <p:txBody>
          <a:bodyPr/>
          <a:lstStyle/>
          <a:p>
            <a:r>
              <a:rPr lang="en-US" dirty="0"/>
              <a:t>GAINS IGP</a:t>
            </a:r>
          </a:p>
        </p:txBody>
      </p:sp>
      <p:sp>
        <p:nvSpPr>
          <p:cNvPr id="4" name="Slide Number Placeholder 3">
            <a:extLst>
              <a:ext uri="{FF2B5EF4-FFF2-40B4-BE49-F238E27FC236}">
                <a16:creationId xmlns:a16="http://schemas.microsoft.com/office/drawing/2014/main" id="{F9058481-AA33-47A8-978B-F632D587DF0F}"/>
              </a:ext>
            </a:extLst>
          </p:cNvPr>
          <p:cNvSpPr>
            <a:spLocks noGrp="1"/>
          </p:cNvSpPr>
          <p:nvPr>
            <p:ph type="sldNum" sz="quarter" idx="16"/>
          </p:nvPr>
        </p:nvSpPr>
        <p:spPr/>
        <p:txBody>
          <a:bodyPr/>
          <a:lstStyle/>
          <a:p>
            <a:fld id="{838B0777-827F-8D42-90B1-61394C340E65}" type="slidenum">
              <a:rPr lang="en-US" smtClean="0"/>
              <a:pPr/>
              <a:t>17</a:t>
            </a:fld>
            <a:endParaRPr lang="en-US" dirty="0"/>
          </a:p>
        </p:txBody>
      </p:sp>
      <p:sp>
        <p:nvSpPr>
          <p:cNvPr id="3" name="TextBox 2">
            <a:extLst>
              <a:ext uri="{FF2B5EF4-FFF2-40B4-BE49-F238E27FC236}">
                <a16:creationId xmlns:a16="http://schemas.microsoft.com/office/drawing/2014/main" id="{031BD53C-61DE-4380-A501-C9EE67425219}"/>
              </a:ext>
            </a:extLst>
          </p:cNvPr>
          <p:cNvSpPr txBox="1"/>
          <p:nvPr/>
        </p:nvSpPr>
        <p:spPr>
          <a:xfrm>
            <a:off x="342831" y="1161733"/>
            <a:ext cx="10991087" cy="3693319"/>
          </a:xfrm>
          <a:prstGeom prst="rect">
            <a:avLst/>
          </a:prstGeom>
          <a:noFill/>
        </p:spPr>
        <p:txBody>
          <a:bodyPr wrap="square" rtlCol="0">
            <a:spAutoFit/>
          </a:bodyPr>
          <a:lstStyle/>
          <a:p>
            <a:r>
              <a:rPr lang="en-US" dirty="0"/>
              <a:t>Activity data:  </a:t>
            </a:r>
          </a:p>
          <a:p>
            <a:endParaRPr lang="en-US" dirty="0"/>
          </a:p>
          <a:p>
            <a:r>
              <a:rPr lang="en-US" dirty="0">
                <a:solidFill>
                  <a:schemeClr val="accent5">
                    <a:lumMod val="50000"/>
                  </a:schemeClr>
                </a:solidFill>
              </a:rPr>
              <a:t>Total municipal solid waste generation </a:t>
            </a:r>
          </a:p>
          <a:p>
            <a:endParaRPr lang="en-US" dirty="0">
              <a:solidFill>
                <a:schemeClr val="accent5">
                  <a:lumMod val="50000"/>
                </a:schemeClr>
              </a:solidFill>
            </a:endParaRPr>
          </a:p>
          <a:p>
            <a:r>
              <a:rPr lang="en-US" dirty="0"/>
              <a:t>Municipal solid waste generated in urban areas: MSW_URB</a:t>
            </a:r>
          </a:p>
          <a:p>
            <a:r>
              <a:rPr lang="en-US" dirty="0"/>
              <a:t>Municipal solid waste generated in rural areas: MSW_RUR</a:t>
            </a:r>
          </a:p>
          <a:p>
            <a:endParaRPr lang="en-US" dirty="0"/>
          </a:p>
          <a:p>
            <a:r>
              <a:rPr lang="en-US" dirty="0">
                <a:solidFill>
                  <a:schemeClr val="accent5">
                    <a:lumMod val="50000"/>
                  </a:schemeClr>
                </a:solidFill>
              </a:rPr>
              <a:t>Composition of waste </a:t>
            </a:r>
          </a:p>
          <a:p>
            <a:endParaRPr lang="en-US" dirty="0">
              <a:solidFill>
                <a:schemeClr val="accent5">
                  <a:lumMod val="50000"/>
                </a:schemeClr>
              </a:solidFill>
            </a:endParaRPr>
          </a:p>
          <a:p>
            <a:r>
              <a:rPr lang="en-US" dirty="0"/>
              <a:t>8 fractions </a:t>
            </a:r>
            <a:r>
              <a:rPr lang="en-US" dirty="0">
                <a:sym typeface="Wingdings" panose="05000000000000000000" pitchFamily="2" charset="2"/>
              </a:rPr>
              <a:t> sum of the fraction should be 1 for each group. </a:t>
            </a:r>
            <a:endParaRPr lang="en-US" dirty="0"/>
          </a:p>
          <a:p>
            <a:endParaRPr lang="en-US" dirty="0">
              <a:solidFill>
                <a:schemeClr val="accent5">
                  <a:lumMod val="50000"/>
                </a:schemeClr>
              </a:solidFill>
            </a:endParaRPr>
          </a:p>
          <a:p>
            <a:endParaRPr lang="en-US" dirty="0">
              <a:solidFill>
                <a:schemeClr val="accent5">
                  <a:lumMod val="50000"/>
                </a:schemeClr>
              </a:solidFill>
            </a:endParaRPr>
          </a:p>
          <a:p>
            <a:endParaRPr lang="en-US" dirty="0"/>
          </a:p>
        </p:txBody>
      </p:sp>
      <p:graphicFrame>
        <p:nvGraphicFramePr>
          <p:cNvPr id="6" name="Table 5">
            <a:extLst>
              <a:ext uri="{FF2B5EF4-FFF2-40B4-BE49-F238E27FC236}">
                <a16:creationId xmlns:a16="http://schemas.microsoft.com/office/drawing/2014/main" id="{78E66E0A-0C45-4819-B6AD-A289D786AC5E}"/>
              </a:ext>
            </a:extLst>
          </p:cNvPr>
          <p:cNvGraphicFramePr>
            <a:graphicFrameLocks noGrp="1"/>
          </p:cNvGraphicFramePr>
          <p:nvPr>
            <p:extLst>
              <p:ext uri="{D42A27DB-BD31-4B8C-83A1-F6EECF244321}">
                <p14:modId xmlns:p14="http://schemas.microsoft.com/office/powerpoint/2010/main" val="2899773490"/>
              </p:ext>
            </p:extLst>
          </p:nvPr>
        </p:nvGraphicFramePr>
        <p:xfrm>
          <a:off x="7432004" y="3019400"/>
          <a:ext cx="2931195" cy="3566160"/>
        </p:xfrm>
        <a:graphic>
          <a:graphicData uri="http://schemas.openxmlformats.org/drawingml/2006/table">
            <a:tbl>
              <a:tblPr>
                <a:tableStyleId>{5C22544A-7EE6-4342-B048-85BDC9FD1C3A}</a:tableStyleId>
              </a:tblPr>
              <a:tblGrid>
                <a:gridCol w="2931195">
                  <a:extLst>
                    <a:ext uri="{9D8B030D-6E8A-4147-A177-3AD203B41FA5}">
                      <a16:colId xmlns:a16="http://schemas.microsoft.com/office/drawing/2014/main" val="2311749496"/>
                    </a:ext>
                  </a:extLst>
                </a:gridCol>
              </a:tblGrid>
              <a:tr h="175067">
                <a:tc>
                  <a:txBody>
                    <a:bodyPr/>
                    <a:lstStyle/>
                    <a:p>
                      <a:pPr algn="l" fontAlgn="b"/>
                      <a:r>
                        <a:rPr lang="en-US" sz="1400" u="none" strike="noStrike" dirty="0">
                          <a:effectLst/>
                        </a:rPr>
                        <a:t>MSW_URB_FOOD</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667348195"/>
                  </a:ext>
                </a:extLst>
              </a:tr>
              <a:tr h="175067">
                <a:tc>
                  <a:txBody>
                    <a:bodyPr/>
                    <a:lstStyle/>
                    <a:p>
                      <a:pPr algn="l" fontAlgn="b"/>
                      <a:r>
                        <a:rPr lang="en-US" sz="1400" u="none" strike="noStrike" dirty="0">
                          <a:effectLst/>
                        </a:rPr>
                        <a:t>MSW_URB_GLA</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033238151"/>
                  </a:ext>
                </a:extLst>
              </a:tr>
              <a:tr h="175067">
                <a:tc>
                  <a:txBody>
                    <a:bodyPr/>
                    <a:lstStyle/>
                    <a:p>
                      <a:pPr algn="l" fontAlgn="b"/>
                      <a:r>
                        <a:rPr lang="en-US" sz="1400" u="none" strike="noStrike">
                          <a:effectLst/>
                        </a:rPr>
                        <a:t>MSW_URB_MET</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567031341"/>
                  </a:ext>
                </a:extLst>
              </a:tr>
              <a:tr h="175067">
                <a:tc>
                  <a:txBody>
                    <a:bodyPr/>
                    <a:lstStyle/>
                    <a:p>
                      <a:pPr algn="l" fontAlgn="b"/>
                      <a:r>
                        <a:rPr lang="en-US" sz="1400" u="none" strike="noStrike">
                          <a:effectLst/>
                        </a:rPr>
                        <a:t>MSW_URB_OTH</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573652548"/>
                  </a:ext>
                </a:extLst>
              </a:tr>
              <a:tr h="175067">
                <a:tc>
                  <a:txBody>
                    <a:bodyPr/>
                    <a:lstStyle/>
                    <a:p>
                      <a:pPr algn="l" fontAlgn="b"/>
                      <a:r>
                        <a:rPr lang="en-US" sz="1400" u="none" strike="noStrike">
                          <a:effectLst/>
                        </a:rPr>
                        <a:t>MSW_URB_PAP</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017178324"/>
                  </a:ext>
                </a:extLst>
              </a:tr>
              <a:tr h="175067">
                <a:tc>
                  <a:txBody>
                    <a:bodyPr/>
                    <a:lstStyle/>
                    <a:p>
                      <a:pPr algn="l" fontAlgn="b"/>
                      <a:r>
                        <a:rPr lang="en-US" sz="1400" u="none" strike="noStrike" dirty="0">
                          <a:effectLst/>
                        </a:rPr>
                        <a:t>MSW_URB_PLA</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4142939"/>
                  </a:ext>
                </a:extLst>
              </a:tr>
              <a:tr h="175067">
                <a:tc>
                  <a:txBody>
                    <a:bodyPr/>
                    <a:lstStyle/>
                    <a:p>
                      <a:pPr algn="l" fontAlgn="b"/>
                      <a:r>
                        <a:rPr lang="en-US" sz="1400" u="none" strike="noStrike" dirty="0">
                          <a:effectLst/>
                        </a:rPr>
                        <a:t>MSW_URB_TEX</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761342342"/>
                  </a:ext>
                </a:extLst>
              </a:tr>
              <a:tr h="175067">
                <a:tc>
                  <a:txBody>
                    <a:bodyPr/>
                    <a:lstStyle/>
                    <a:p>
                      <a:pPr algn="l" fontAlgn="b"/>
                      <a:r>
                        <a:rPr lang="en-US" sz="1400" u="none" strike="noStrike">
                          <a:effectLst/>
                        </a:rPr>
                        <a:t>MSW_URB_WOOD</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729023616"/>
                  </a:ext>
                </a:extLst>
              </a:tr>
              <a:tr h="175067">
                <a:tc>
                  <a:txBody>
                    <a:bodyPr/>
                    <a:lstStyle/>
                    <a:p>
                      <a:pPr algn="l" fontAlgn="b"/>
                      <a:r>
                        <a:rPr lang="en-US" sz="1400" u="none" strike="noStrike" dirty="0">
                          <a:effectLst/>
                        </a:rPr>
                        <a:t>MSW_RUR_FOOD</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501818130"/>
                  </a:ext>
                </a:extLst>
              </a:tr>
              <a:tr h="175067">
                <a:tc>
                  <a:txBody>
                    <a:bodyPr/>
                    <a:lstStyle/>
                    <a:p>
                      <a:pPr algn="l" fontAlgn="b"/>
                      <a:r>
                        <a:rPr lang="en-US" sz="1400" u="none" strike="noStrike">
                          <a:effectLst/>
                        </a:rPr>
                        <a:t>MSW_RUR_GLA</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43650613"/>
                  </a:ext>
                </a:extLst>
              </a:tr>
              <a:tr h="175067">
                <a:tc>
                  <a:txBody>
                    <a:bodyPr/>
                    <a:lstStyle/>
                    <a:p>
                      <a:pPr algn="l" fontAlgn="b"/>
                      <a:r>
                        <a:rPr lang="en-US" sz="1400" u="none" strike="noStrike">
                          <a:effectLst/>
                        </a:rPr>
                        <a:t>MSW_RUR_MET</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689748100"/>
                  </a:ext>
                </a:extLst>
              </a:tr>
              <a:tr h="175067">
                <a:tc>
                  <a:txBody>
                    <a:bodyPr/>
                    <a:lstStyle/>
                    <a:p>
                      <a:pPr algn="l" fontAlgn="b"/>
                      <a:r>
                        <a:rPr lang="en-US" sz="1400" u="none" strike="noStrike">
                          <a:effectLst/>
                        </a:rPr>
                        <a:t>MSW_RUR_OTH</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606665598"/>
                  </a:ext>
                </a:extLst>
              </a:tr>
              <a:tr h="175067">
                <a:tc>
                  <a:txBody>
                    <a:bodyPr/>
                    <a:lstStyle/>
                    <a:p>
                      <a:pPr algn="l" fontAlgn="b"/>
                      <a:r>
                        <a:rPr lang="en-US" sz="1400" u="none" strike="noStrike">
                          <a:effectLst/>
                        </a:rPr>
                        <a:t>MSW_RUR_PAP</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037458623"/>
                  </a:ext>
                </a:extLst>
              </a:tr>
              <a:tr h="175067">
                <a:tc>
                  <a:txBody>
                    <a:bodyPr/>
                    <a:lstStyle/>
                    <a:p>
                      <a:pPr algn="l" fontAlgn="b"/>
                      <a:r>
                        <a:rPr lang="en-US" sz="1400" u="none" strike="noStrike">
                          <a:effectLst/>
                        </a:rPr>
                        <a:t>MSW_RUR_PLA</a:t>
                      </a:r>
                      <a:endParaRPr lang="en-US" sz="1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964432850"/>
                  </a:ext>
                </a:extLst>
              </a:tr>
              <a:tr h="175067">
                <a:tc>
                  <a:txBody>
                    <a:bodyPr/>
                    <a:lstStyle/>
                    <a:p>
                      <a:pPr algn="l" fontAlgn="b"/>
                      <a:r>
                        <a:rPr lang="en-US" sz="1400" u="none" strike="noStrike" dirty="0">
                          <a:effectLst/>
                        </a:rPr>
                        <a:t>MSW_RUR_TEX</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641375643"/>
                  </a:ext>
                </a:extLst>
              </a:tr>
              <a:tr h="175067">
                <a:tc>
                  <a:txBody>
                    <a:bodyPr/>
                    <a:lstStyle/>
                    <a:p>
                      <a:pPr algn="l" fontAlgn="b"/>
                      <a:r>
                        <a:rPr lang="en-US" sz="1400" u="none" strike="noStrike" dirty="0">
                          <a:effectLst/>
                        </a:rPr>
                        <a:t>MSW_RUR_WOOD</a:t>
                      </a:r>
                      <a:endParaRPr lang="en-US" sz="1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902202387"/>
                  </a:ext>
                </a:extLst>
              </a:tr>
            </a:tbl>
          </a:graphicData>
        </a:graphic>
      </p:graphicFrame>
    </p:spTree>
    <p:extLst>
      <p:ext uri="{BB962C8B-B14F-4D97-AF65-F5344CB8AC3E}">
        <p14:creationId xmlns:p14="http://schemas.microsoft.com/office/powerpoint/2010/main" val="427438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5CBC77-9637-4E34-9148-53172CC2983F}"/>
              </a:ext>
            </a:extLst>
          </p:cNvPr>
          <p:cNvSpPr>
            <a:spLocks noGrp="1"/>
          </p:cNvSpPr>
          <p:nvPr>
            <p:ph type="sldNum" sz="quarter" idx="11"/>
          </p:nvPr>
        </p:nvSpPr>
        <p:spPr/>
        <p:txBody>
          <a:bodyPr/>
          <a:lstStyle/>
          <a:p>
            <a:fld id="{838B0777-827F-8D42-90B1-61394C340E65}" type="slidenum">
              <a:rPr lang="en-US" smtClean="0"/>
              <a:pPr/>
              <a:t>2</a:t>
            </a:fld>
            <a:endParaRPr lang="en-US" dirty="0"/>
          </a:p>
        </p:txBody>
      </p:sp>
      <p:sp>
        <p:nvSpPr>
          <p:cNvPr id="8" name="TextBox 5">
            <a:extLst>
              <a:ext uri="{FF2B5EF4-FFF2-40B4-BE49-F238E27FC236}">
                <a16:creationId xmlns:a16="http://schemas.microsoft.com/office/drawing/2014/main" id="{B1034CE6-7575-4000-A719-F3C8FFCE2010}"/>
              </a:ext>
            </a:extLst>
          </p:cNvPr>
          <p:cNvSpPr txBox="1">
            <a:spLocks noChangeArrowheads="1"/>
          </p:cNvSpPr>
          <p:nvPr/>
        </p:nvSpPr>
        <p:spPr bwMode="auto">
          <a:xfrm>
            <a:off x="2567420" y="4486782"/>
            <a:ext cx="6191250" cy="461865"/>
          </a:xfrm>
          <a:prstGeom prst="rect">
            <a:avLst/>
          </a:prstGeom>
          <a:noFill/>
          <a:ln w="12700">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sv-SE" altLang="en-US" b="0" i="0" dirty="0">
                <a:solidFill>
                  <a:schemeClr val="tx1"/>
                </a:solidFill>
                <a:cs typeface="Arial" panose="020B0604020202020204" pitchFamily="34" charset="0"/>
              </a:rPr>
              <a:t>Identify emission sources</a:t>
            </a:r>
            <a:endParaRPr lang="en-GB" altLang="en-US" b="0" i="0" dirty="0">
              <a:solidFill>
                <a:schemeClr val="tx1"/>
              </a:solidFill>
              <a:cs typeface="Arial" panose="020B0604020202020204" pitchFamily="34" charset="0"/>
            </a:endParaRPr>
          </a:p>
        </p:txBody>
      </p:sp>
      <p:sp>
        <p:nvSpPr>
          <p:cNvPr id="9" name="TextBox 7">
            <a:extLst>
              <a:ext uri="{FF2B5EF4-FFF2-40B4-BE49-F238E27FC236}">
                <a16:creationId xmlns:a16="http://schemas.microsoft.com/office/drawing/2014/main" id="{4590E7CF-7C4C-46EA-A847-46FF0BD31C8C}"/>
              </a:ext>
            </a:extLst>
          </p:cNvPr>
          <p:cNvSpPr txBox="1">
            <a:spLocks noChangeArrowheads="1"/>
          </p:cNvSpPr>
          <p:nvPr/>
        </p:nvSpPr>
        <p:spPr bwMode="auto">
          <a:xfrm>
            <a:off x="1091045" y="1777420"/>
            <a:ext cx="10120745" cy="830997"/>
          </a:xfrm>
          <a:prstGeom prst="rect">
            <a:avLst/>
          </a:prstGeom>
          <a:noFill/>
          <a:ln w="12700">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sv-SE" altLang="en-US" b="0" i="0" dirty="0">
                <a:solidFill>
                  <a:schemeClr val="tx1"/>
                </a:solidFill>
                <a:cs typeface="Arial" panose="020B0604020202020204" pitchFamily="34" charset="0"/>
              </a:rPr>
              <a:t>Current Policies - commitments regarding waste management but also emission reductions from waste</a:t>
            </a:r>
            <a:endParaRPr lang="en-GB" altLang="en-US" b="0" i="0" dirty="0">
              <a:solidFill>
                <a:schemeClr val="tx1"/>
              </a:solidFill>
              <a:cs typeface="Arial" panose="020B0604020202020204" pitchFamily="34" charset="0"/>
            </a:endParaRPr>
          </a:p>
        </p:txBody>
      </p:sp>
      <p:sp>
        <p:nvSpPr>
          <p:cNvPr id="10" name="TextBox 8">
            <a:extLst>
              <a:ext uri="{FF2B5EF4-FFF2-40B4-BE49-F238E27FC236}">
                <a16:creationId xmlns:a16="http://schemas.microsoft.com/office/drawing/2014/main" id="{F2D4068C-EB8C-4074-9C40-CA39FAC5F210}"/>
              </a:ext>
            </a:extLst>
          </p:cNvPr>
          <p:cNvSpPr txBox="1">
            <a:spLocks noChangeArrowheads="1"/>
          </p:cNvSpPr>
          <p:nvPr/>
        </p:nvSpPr>
        <p:spPr bwMode="auto">
          <a:xfrm>
            <a:off x="2307647" y="2941032"/>
            <a:ext cx="6932949" cy="461665"/>
          </a:xfrm>
          <a:prstGeom prst="rect">
            <a:avLst/>
          </a:prstGeom>
          <a:noFill/>
          <a:ln w="12700">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sv-SE" altLang="en-US" b="0" i="0" dirty="0">
                <a:solidFill>
                  <a:schemeClr val="tx1"/>
                </a:solidFill>
                <a:cs typeface="Arial" panose="020B0604020202020204" pitchFamily="34" charset="0"/>
              </a:rPr>
              <a:t>’Calibration’ historical years</a:t>
            </a:r>
            <a:endParaRPr lang="en-GB" altLang="en-US" b="0" i="0" dirty="0">
              <a:solidFill>
                <a:schemeClr val="tx1"/>
              </a:solidFill>
              <a:cs typeface="Arial" panose="020B0604020202020204" pitchFamily="34" charset="0"/>
            </a:endParaRPr>
          </a:p>
        </p:txBody>
      </p:sp>
      <p:sp>
        <p:nvSpPr>
          <p:cNvPr id="11" name="TextBox 9">
            <a:extLst>
              <a:ext uri="{FF2B5EF4-FFF2-40B4-BE49-F238E27FC236}">
                <a16:creationId xmlns:a16="http://schemas.microsoft.com/office/drawing/2014/main" id="{1EDF7E5C-2F7C-4C6D-8EC9-45B04802AA40}"/>
              </a:ext>
            </a:extLst>
          </p:cNvPr>
          <p:cNvSpPr txBox="1">
            <a:spLocks noChangeArrowheads="1"/>
          </p:cNvSpPr>
          <p:nvPr/>
        </p:nvSpPr>
        <p:spPr bwMode="auto">
          <a:xfrm>
            <a:off x="1841932" y="5259857"/>
            <a:ext cx="7664549" cy="461665"/>
          </a:xfrm>
          <a:prstGeom prst="rect">
            <a:avLst/>
          </a:prstGeom>
          <a:noFill/>
          <a:ln w="12700">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sv-SE" altLang="en-US" b="0" i="0" dirty="0">
                <a:solidFill>
                  <a:schemeClr val="tx1"/>
                </a:solidFill>
                <a:cs typeface="Arial" panose="020B0604020202020204" pitchFamily="34" charset="0"/>
              </a:rPr>
              <a:t> Suggest technical and behavioural measures</a:t>
            </a:r>
            <a:endParaRPr lang="en-GB" altLang="en-US" b="0" i="0" dirty="0">
              <a:solidFill>
                <a:schemeClr val="tx1"/>
              </a:solidFill>
              <a:cs typeface="Arial" panose="020B0604020202020204" pitchFamily="34" charset="0"/>
            </a:endParaRPr>
          </a:p>
        </p:txBody>
      </p:sp>
      <p:cxnSp>
        <p:nvCxnSpPr>
          <p:cNvPr id="13" name="Straight Arrow Connector 15">
            <a:extLst>
              <a:ext uri="{FF2B5EF4-FFF2-40B4-BE49-F238E27FC236}">
                <a16:creationId xmlns:a16="http://schemas.microsoft.com/office/drawing/2014/main" id="{74187DCC-DD6D-4479-BA85-B9F2B272F9AD}"/>
              </a:ext>
            </a:extLst>
          </p:cNvPr>
          <p:cNvCxnSpPr>
            <a:cxnSpLocks noChangeShapeType="1"/>
          </p:cNvCxnSpPr>
          <p:nvPr/>
        </p:nvCxnSpPr>
        <p:spPr bwMode="auto">
          <a:xfrm>
            <a:off x="5656889" y="2608417"/>
            <a:ext cx="0" cy="293818"/>
          </a:xfrm>
          <a:prstGeom prst="straightConnector1">
            <a:avLst/>
          </a:prstGeom>
          <a:noFill/>
          <a:ln w="15875" algn="ctr">
            <a:solidFill>
              <a:srgbClr val="0F54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6">
            <a:extLst>
              <a:ext uri="{FF2B5EF4-FFF2-40B4-BE49-F238E27FC236}">
                <a16:creationId xmlns:a16="http://schemas.microsoft.com/office/drawing/2014/main" id="{BDEFCA1C-9B84-4922-A766-C1DA0D343D03}"/>
              </a:ext>
            </a:extLst>
          </p:cNvPr>
          <p:cNvCxnSpPr>
            <a:cxnSpLocks noChangeShapeType="1"/>
          </p:cNvCxnSpPr>
          <p:nvPr/>
        </p:nvCxnSpPr>
        <p:spPr bwMode="auto">
          <a:xfrm>
            <a:off x="5663045" y="3429000"/>
            <a:ext cx="0" cy="293818"/>
          </a:xfrm>
          <a:prstGeom prst="straightConnector1">
            <a:avLst/>
          </a:prstGeom>
          <a:noFill/>
          <a:ln w="15875" algn="ctr">
            <a:solidFill>
              <a:srgbClr val="0F54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59B78515-6045-4B33-A015-1927D1CD7B07}"/>
              </a:ext>
            </a:extLst>
          </p:cNvPr>
          <p:cNvSpPr txBox="1"/>
          <p:nvPr/>
        </p:nvSpPr>
        <p:spPr>
          <a:xfrm>
            <a:off x="519545" y="341659"/>
            <a:ext cx="5143500" cy="523220"/>
          </a:xfrm>
          <a:prstGeom prst="rect">
            <a:avLst/>
          </a:prstGeom>
          <a:noFill/>
        </p:spPr>
        <p:txBody>
          <a:bodyPr wrap="square" rtlCol="0">
            <a:spAutoFit/>
          </a:bodyPr>
          <a:lstStyle/>
          <a:p>
            <a:r>
              <a:rPr lang="en-US" sz="2800" dirty="0">
                <a:solidFill>
                  <a:srgbClr val="00589E"/>
                </a:solidFill>
              </a:rPr>
              <a:t>Data Sources </a:t>
            </a:r>
          </a:p>
        </p:txBody>
      </p:sp>
      <p:sp>
        <p:nvSpPr>
          <p:cNvPr id="16" name="TextBox 5">
            <a:extLst>
              <a:ext uri="{FF2B5EF4-FFF2-40B4-BE49-F238E27FC236}">
                <a16:creationId xmlns:a16="http://schemas.microsoft.com/office/drawing/2014/main" id="{4CDB0332-8FEF-4154-8AC5-9D9D4DC2A0CC}"/>
              </a:ext>
            </a:extLst>
          </p:cNvPr>
          <p:cNvSpPr txBox="1">
            <a:spLocks noChangeArrowheads="1"/>
          </p:cNvSpPr>
          <p:nvPr/>
        </p:nvSpPr>
        <p:spPr bwMode="auto">
          <a:xfrm>
            <a:off x="519545" y="992117"/>
            <a:ext cx="10765409" cy="461665"/>
          </a:xfrm>
          <a:prstGeom prst="rect">
            <a:avLst/>
          </a:prstGeom>
          <a:noFill/>
          <a:ln w="12700">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r>
              <a:rPr lang="sv-SE" altLang="en-US" b="0" i="0" dirty="0">
                <a:solidFill>
                  <a:schemeClr val="tx1"/>
                </a:solidFill>
                <a:cs typeface="Arial" panose="020B0604020202020204" pitchFamily="34" charset="0"/>
              </a:rPr>
              <a:t>Inventories: identify waste generation, composition, management  </a:t>
            </a:r>
            <a:endParaRPr lang="en-GB" altLang="en-US" b="0" i="0" dirty="0">
              <a:solidFill>
                <a:schemeClr val="tx1"/>
              </a:solidFill>
              <a:cs typeface="Arial" panose="020B0604020202020204" pitchFamily="34" charset="0"/>
            </a:endParaRPr>
          </a:p>
        </p:txBody>
      </p:sp>
      <p:cxnSp>
        <p:nvCxnSpPr>
          <p:cNvPr id="20" name="Straight Arrow Connector 15">
            <a:extLst>
              <a:ext uri="{FF2B5EF4-FFF2-40B4-BE49-F238E27FC236}">
                <a16:creationId xmlns:a16="http://schemas.microsoft.com/office/drawing/2014/main" id="{C3F3CF82-B242-46D3-8C41-19A187BC4341}"/>
              </a:ext>
            </a:extLst>
          </p:cNvPr>
          <p:cNvCxnSpPr>
            <a:cxnSpLocks noChangeShapeType="1"/>
          </p:cNvCxnSpPr>
          <p:nvPr/>
        </p:nvCxnSpPr>
        <p:spPr bwMode="auto">
          <a:xfrm>
            <a:off x="5656889" y="1483602"/>
            <a:ext cx="0" cy="293818"/>
          </a:xfrm>
          <a:prstGeom prst="straightConnector1">
            <a:avLst/>
          </a:prstGeom>
          <a:noFill/>
          <a:ln w="15875" algn="ctr">
            <a:solidFill>
              <a:srgbClr val="0F54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8">
            <a:extLst>
              <a:ext uri="{FF2B5EF4-FFF2-40B4-BE49-F238E27FC236}">
                <a16:creationId xmlns:a16="http://schemas.microsoft.com/office/drawing/2014/main" id="{4D1F9FD7-27BC-4225-80B6-7EA5C8C7B0E5}"/>
              </a:ext>
            </a:extLst>
          </p:cNvPr>
          <p:cNvSpPr txBox="1">
            <a:spLocks noChangeArrowheads="1"/>
          </p:cNvSpPr>
          <p:nvPr/>
        </p:nvSpPr>
        <p:spPr bwMode="auto">
          <a:xfrm>
            <a:off x="2307646" y="3713907"/>
            <a:ext cx="6932949" cy="461665"/>
          </a:xfrm>
          <a:prstGeom prst="rect">
            <a:avLst/>
          </a:prstGeom>
          <a:noFill/>
          <a:ln w="12700">
            <a:solidFill>
              <a:srgbClr val="0F549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MS PGothic"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MS PGothic" panose="020B0600070205080204" pitchFamily="34" charset="-128"/>
              </a:defRPr>
            </a:lvl2pPr>
            <a:lvl3pPr marL="1143000" indent="-228600">
              <a:spcBef>
                <a:spcPct val="20000"/>
              </a:spcBef>
              <a:defRPr sz="1400">
                <a:solidFill>
                  <a:srgbClr val="0F5494"/>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sv-SE" altLang="en-US" b="0" i="0" dirty="0">
                <a:solidFill>
                  <a:schemeClr val="tx1"/>
                </a:solidFill>
                <a:cs typeface="Arial" panose="020B0604020202020204" pitchFamily="34" charset="0"/>
              </a:rPr>
              <a:t>Projections</a:t>
            </a:r>
            <a:endParaRPr lang="en-GB" altLang="en-US" b="0" i="0" dirty="0">
              <a:solidFill>
                <a:schemeClr val="tx1"/>
              </a:solidFill>
              <a:cs typeface="Arial" panose="020B0604020202020204" pitchFamily="34" charset="0"/>
            </a:endParaRPr>
          </a:p>
        </p:txBody>
      </p:sp>
      <p:cxnSp>
        <p:nvCxnSpPr>
          <p:cNvPr id="22" name="Straight Arrow Connector 15">
            <a:extLst>
              <a:ext uri="{FF2B5EF4-FFF2-40B4-BE49-F238E27FC236}">
                <a16:creationId xmlns:a16="http://schemas.microsoft.com/office/drawing/2014/main" id="{E74120CB-6176-4C48-8E1E-4C90DBE36BA9}"/>
              </a:ext>
            </a:extLst>
          </p:cNvPr>
          <p:cNvCxnSpPr>
            <a:cxnSpLocks noChangeShapeType="1"/>
          </p:cNvCxnSpPr>
          <p:nvPr/>
        </p:nvCxnSpPr>
        <p:spPr bwMode="auto">
          <a:xfrm>
            <a:off x="5674207" y="4175572"/>
            <a:ext cx="0" cy="293818"/>
          </a:xfrm>
          <a:prstGeom prst="straightConnector1">
            <a:avLst/>
          </a:prstGeom>
          <a:noFill/>
          <a:ln w="15875" algn="ctr">
            <a:solidFill>
              <a:srgbClr val="0F54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15">
            <a:extLst>
              <a:ext uri="{FF2B5EF4-FFF2-40B4-BE49-F238E27FC236}">
                <a16:creationId xmlns:a16="http://schemas.microsoft.com/office/drawing/2014/main" id="{617BA32A-23A3-485A-ACAE-71525C7FEDA8}"/>
              </a:ext>
            </a:extLst>
          </p:cNvPr>
          <p:cNvCxnSpPr>
            <a:cxnSpLocks noChangeShapeType="1"/>
          </p:cNvCxnSpPr>
          <p:nvPr/>
        </p:nvCxnSpPr>
        <p:spPr bwMode="auto">
          <a:xfrm>
            <a:off x="5674207" y="4948647"/>
            <a:ext cx="0" cy="293818"/>
          </a:xfrm>
          <a:prstGeom prst="straightConnector1">
            <a:avLst/>
          </a:prstGeom>
          <a:noFill/>
          <a:ln w="15875" algn="ctr">
            <a:solidFill>
              <a:srgbClr val="0F54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7397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C0DDE-CF7D-4880-B744-C0841F28CA70}"/>
              </a:ext>
            </a:extLst>
          </p:cNvPr>
          <p:cNvSpPr>
            <a:spLocks noGrp="1"/>
          </p:cNvSpPr>
          <p:nvPr>
            <p:ph type="sldNum" sz="quarter" idx="11"/>
          </p:nvPr>
        </p:nvSpPr>
        <p:spPr>
          <a:xfrm>
            <a:off x="96823" y="6352806"/>
            <a:ext cx="2743200" cy="365125"/>
          </a:xfrm>
        </p:spPr>
        <p:txBody>
          <a:bodyPr/>
          <a:lstStyle/>
          <a:p>
            <a:fld id="{838B0777-827F-8D42-90B1-61394C340E65}" type="slidenum">
              <a:rPr lang="en-US" smtClean="0"/>
              <a:pPr/>
              <a:t>3</a:t>
            </a:fld>
            <a:endParaRPr lang="en-US" dirty="0"/>
          </a:p>
        </p:txBody>
      </p:sp>
      <p:sp>
        <p:nvSpPr>
          <p:cNvPr id="10" name="Text Placeholder 7">
            <a:extLst>
              <a:ext uri="{FF2B5EF4-FFF2-40B4-BE49-F238E27FC236}">
                <a16:creationId xmlns:a16="http://schemas.microsoft.com/office/drawing/2014/main" id="{FD081587-FEB0-4B85-87A2-C335E8337E3C}"/>
              </a:ext>
            </a:extLst>
          </p:cNvPr>
          <p:cNvSpPr txBox="1">
            <a:spLocks/>
          </p:cNvSpPr>
          <p:nvPr/>
        </p:nvSpPr>
        <p:spPr>
          <a:xfrm>
            <a:off x="850050" y="571651"/>
            <a:ext cx="1340700" cy="217963"/>
          </a:xfrm>
          <a:prstGeom prst="rect">
            <a:avLst/>
          </a:prstGeom>
          <a:ln w="19050">
            <a:noFill/>
          </a:ln>
        </p:spPr>
        <p:txBody>
          <a:bodyPr vert="horz" wrap="square" lIns="40785" tIns="40785" rIns="40785" bIns="0" rtlCol="0" anchor="t" anchorCtr="0">
            <a:spAutoFit/>
          </a:bodyPr>
          <a:lstStyle>
            <a:lvl1pPr marL="0" indent="0" algn="l" defTabSz="4176431" rtl="0" eaLnBrk="1" latinLnBrk="0" hangingPunct="1">
              <a:lnSpc>
                <a:spcPct val="110000"/>
              </a:lnSpc>
              <a:spcBef>
                <a:spcPct val="20000"/>
              </a:spcBef>
              <a:buClr>
                <a:schemeClr val="tx2"/>
              </a:buClr>
              <a:buFont typeface="Arial" pitchFamily="34" charset="0"/>
              <a:buNone/>
              <a:defRPr sz="5000" b="1" kern="1200" baseline="0">
                <a:solidFill>
                  <a:schemeClr val="tx2"/>
                </a:solidFill>
                <a:latin typeface="+mn-lt"/>
                <a:ea typeface="+mn-ea"/>
                <a:cs typeface="+mn-cs"/>
              </a:defRPr>
            </a:lvl1pPr>
            <a:lvl2pPr marL="2088215" indent="0" algn="l" defTabSz="4176431" rtl="0" eaLnBrk="1" latinLnBrk="0" hangingPunct="1">
              <a:lnSpc>
                <a:spcPct val="110000"/>
              </a:lnSpc>
              <a:spcBef>
                <a:spcPct val="20000"/>
              </a:spcBef>
              <a:buClr>
                <a:schemeClr val="tx2"/>
              </a:buClr>
              <a:buFont typeface="Arial" pitchFamily="34" charset="0"/>
              <a:buNone/>
              <a:defRPr sz="9100" b="1" kern="1200">
                <a:solidFill>
                  <a:schemeClr val="tx1"/>
                </a:solidFill>
                <a:latin typeface="+mn-lt"/>
                <a:ea typeface="+mn-ea"/>
                <a:cs typeface="+mn-cs"/>
              </a:defRPr>
            </a:lvl2pPr>
            <a:lvl3pPr marL="4176431" indent="0" algn="l" defTabSz="4176431" rtl="0" eaLnBrk="1" latinLnBrk="0" hangingPunct="1">
              <a:lnSpc>
                <a:spcPct val="110000"/>
              </a:lnSpc>
              <a:spcBef>
                <a:spcPct val="20000"/>
              </a:spcBef>
              <a:buClr>
                <a:schemeClr val="tx2"/>
              </a:buClr>
              <a:buFont typeface="Arial" pitchFamily="34" charset="0"/>
              <a:buNone/>
              <a:defRPr sz="8200" b="1" kern="1200">
                <a:solidFill>
                  <a:schemeClr val="tx1"/>
                </a:solidFill>
                <a:latin typeface="+mn-lt"/>
                <a:ea typeface="+mn-ea"/>
                <a:cs typeface="+mn-cs"/>
              </a:defRPr>
            </a:lvl3pPr>
            <a:lvl4pPr marL="6264646" indent="0" algn="l" defTabSz="4176431" rtl="0" eaLnBrk="1" latinLnBrk="0" hangingPunct="1">
              <a:lnSpc>
                <a:spcPct val="110000"/>
              </a:lnSpc>
              <a:spcBef>
                <a:spcPct val="20000"/>
              </a:spcBef>
              <a:buClr>
                <a:schemeClr val="tx2"/>
              </a:buClr>
              <a:buFont typeface="Arial" pitchFamily="34" charset="0"/>
              <a:buNone/>
              <a:defRPr sz="7300" b="1" kern="1200">
                <a:solidFill>
                  <a:schemeClr val="tx1"/>
                </a:solidFill>
                <a:latin typeface="+mn-lt"/>
                <a:ea typeface="+mn-ea"/>
                <a:cs typeface="+mn-cs"/>
              </a:defRPr>
            </a:lvl4pPr>
            <a:lvl5pPr marL="8352861" indent="0" algn="l" defTabSz="4176431" rtl="0" eaLnBrk="1" latinLnBrk="0" hangingPunct="1">
              <a:lnSpc>
                <a:spcPct val="110000"/>
              </a:lnSpc>
              <a:spcBef>
                <a:spcPct val="20000"/>
              </a:spcBef>
              <a:buClr>
                <a:schemeClr val="tx2"/>
              </a:buClr>
              <a:buFont typeface="Arial" pitchFamily="34" charset="0"/>
              <a:buNone/>
              <a:defRPr sz="7300" b="1" kern="1200">
                <a:solidFill>
                  <a:schemeClr val="tx1"/>
                </a:solidFill>
                <a:latin typeface="+mn-lt"/>
                <a:ea typeface="+mn-ea"/>
                <a:cs typeface="+mn-cs"/>
              </a:defRPr>
            </a:lvl5pPr>
            <a:lvl6pPr marL="10441076" indent="0" algn="l" defTabSz="4176431" rtl="0" eaLnBrk="1" latinLnBrk="0" hangingPunct="1">
              <a:spcBef>
                <a:spcPct val="20000"/>
              </a:spcBef>
              <a:buFont typeface="Arial" pitchFamily="34" charset="0"/>
              <a:buNone/>
              <a:defRPr sz="7300" b="1" kern="1200">
                <a:solidFill>
                  <a:schemeClr val="tx1"/>
                </a:solidFill>
                <a:latin typeface="+mn-lt"/>
                <a:ea typeface="+mn-ea"/>
                <a:cs typeface="+mn-cs"/>
              </a:defRPr>
            </a:lvl6pPr>
            <a:lvl7pPr marL="12529292" indent="0" algn="l" defTabSz="4176431" rtl="0" eaLnBrk="1" latinLnBrk="0" hangingPunct="1">
              <a:spcBef>
                <a:spcPct val="20000"/>
              </a:spcBef>
              <a:buFont typeface="Arial" pitchFamily="34" charset="0"/>
              <a:buNone/>
              <a:defRPr sz="7300" b="1" kern="1200">
                <a:solidFill>
                  <a:schemeClr val="tx1"/>
                </a:solidFill>
                <a:latin typeface="+mn-lt"/>
                <a:ea typeface="+mn-ea"/>
                <a:cs typeface="+mn-cs"/>
              </a:defRPr>
            </a:lvl7pPr>
            <a:lvl8pPr marL="14617507" indent="0" algn="l" defTabSz="4176431" rtl="0" eaLnBrk="1" latinLnBrk="0" hangingPunct="1">
              <a:spcBef>
                <a:spcPct val="20000"/>
              </a:spcBef>
              <a:buFont typeface="Arial" pitchFamily="34" charset="0"/>
              <a:buNone/>
              <a:defRPr sz="7300" b="1" kern="1200">
                <a:solidFill>
                  <a:schemeClr val="tx1"/>
                </a:solidFill>
                <a:latin typeface="+mn-lt"/>
                <a:ea typeface="+mn-ea"/>
                <a:cs typeface="+mn-cs"/>
              </a:defRPr>
            </a:lvl8pPr>
            <a:lvl9pPr marL="16705722" indent="0" algn="l" defTabSz="4176431" rtl="0" eaLnBrk="1" latinLnBrk="0" hangingPunct="1">
              <a:spcBef>
                <a:spcPct val="20000"/>
              </a:spcBef>
              <a:buFont typeface="Arial" pitchFamily="34" charset="0"/>
              <a:buNone/>
              <a:defRPr sz="7300" b="1" kern="1200">
                <a:solidFill>
                  <a:schemeClr val="tx1"/>
                </a:solidFill>
                <a:latin typeface="+mn-lt"/>
                <a:ea typeface="+mn-ea"/>
                <a:cs typeface="+mn-cs"/>
              </a:defRPr>
            </a:lvl9pPr>
          </a:lstStyle>
          <a:p>
            <a:pPr defTabSz="946379">
              <a:buClr>
                <a:srgbClr val="005498"/>
              </a:buClr>
              <a:defRPr/>
            </a:pPr>
            <a:r>
              <a:rPr lang="en-US" sz="1133" dirty="0">
                <a:solidFill>
                  <a:srgbClr val="006666"/>
                </a:solidFill>
                <a:latin typeface="Segoe UI Black" panose="020B0A02040204020203"/>
              </a:rPr>
              <a:t>Country/region</a:t>
            </a:r>
          </a:p>
        </p:txBody>
      </p:sp>
      <p:sp>
        <p:nvSpPr>
          <p:cNvPr id="12" name="Rectangle 11">
            <a:extLst>
              <a:ext uri="{FF2B5EF4-FFF2-40B4-BE49-F238E27FC236}">
                <a16:creationId xmlns:a16="http://schemas.microsoft.com/office/drawing/2014/main" id="{8098C4A9-564A-41AF-95E5-19C457793E11}"/>
              </a:ext>
            </a:extLst>
          </p:cNvPr>
          <p:cNvSpPr/>
          <p:nvPr/>
        </p:nvSpPr>
        <p:spPr>
          <a:xfrm>
            <a:off x="850051" y="571651"/>
            <a:ext cx="10244841" cy="603281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dirty="0"/>
          </a:p>
        </p:txBody>
      </p:sp>
      <p:sp>
        <p:nvSpPr>
          <p:cNvPr id="13" name="Rectangle 12">
            <a:extLst>
              <a:ext uri="{FF2B5EF4-FFF2-40B4-BE49-F238E27FC236}">
                <a16:creationId xmlns:a16="http://schemas.microsoft.com/office/drawing/2014/main" id="{81839138-4721-4C12-8110-86CA88363026}"/>
              </a:ext>
            </a:extLst>
          </p:cNvPr>
          <p:cNvSpPr/>
          <p:nvPr/>
        </p:nvSpPr>
        <p:spPr>
          <a:xfrm>
            <a:off x="945795" y="854439"/>
            <a:ext cx="9959995" cy="5582653"/>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dirty="0"/>
          </a:p>
        </p:txBody>
      </p:sp>
      <p:sp>
        <p:nvSpPr>
          <p:cNvPr id="14" name="Rechteck 133">
            <a:extLst>
              <a:ext uri="{FF2B5EF4-FFF2-40B4-BE49-F238E27FC236}">
                <a16:creationId xmlns:a16="http://schemas.microsoft.com/office/drawing/2014/main" id="{5188A15D-F347-4324-8A2D-706175B7294D}"/>
              </a:ext>
            </a:extLst>
          </p:cNvPr>
          <p:cNvSpPr/>
          <p:nvPr/>
        </p:nvSpPr>
        <p:spPr>
          <a:xfrm>
            <a:off x="1159302" y="1953741"/>
            <a:ext cx="745561" cy="3289941"/>
          </a:xfrm>
          <a:prstGeom prst="rect">
            <a:avLst/>
          </a:prstGeom>
          <a:solidFill>
            <a:srgbClr val="249DCE"/>
          </a:solidFill>
          <a:ln w="19050" cap="flat" cmpd="sng" algn="ctr">
            <a:solidFill>
              <a:schemeClr val="tx1"/>
            </a:solidFill>
            <a:prstDash val="solid"/>
            <a:miter lim="800000"/>
          </a:ln>
          <a:effectLst/>
        </p:spPr>
        <p:txBody>
          <a:bodyPr vert="vert270" lIns="5641" tIns="11283" rIns="5641" bIns="11283" anchor="ctr"/>
          <a:lstStyle/>
          <a:p>
            <a:pPr algn="ctr"/>
            <a:r>
              <a:rPr lang="en-US" sz="1200" dirty="0">
                <a:solidFill>
                  <a:schemeClr val="bg1"/>
                </a:solidFill>
                <a:latin typeface="Segoe UI Symbol" panose="020B0502040204020203" pitchFamily="34" charset="0"/>
                <a:ea typeface="Segoe UI Symbol" panose="020B0502040204020203" pitchFamily="34" charset="0"/>
              </a:rPr>
              <a:t>Socio-economic drivers </a:t>
            </a:r>
          </a:p>
          <a:p>
            <a:pPr algn="ctr"/>
            <a:r>
              <a:rPr lang="en-US" sz="1200" dirty="0">
                <a:solidFill>
                  <a:schemeClr val="bg1"/>
                </a:solidFill>
                <a:latin typeface="Segoe UI Symbol" panose="020B0502040204020203" pitchFamily="34" charset="0"/>
                <a:ea typeface="Segoe UI Symbol" panose="020B0502040204020203" pitchFamily="34" charset="0"/>
              </a:rPr>
              <a:t>(i.e. Population growth, GDP per capita, Urbanization rate, value added, etc.) </a:t>
            </a:r>
          </a:p>
        </p:txBody>
      </p:sp>
      <p:sp>
        <p:nvSpPr>
          <p:cNvPr id="15" name="Rectangle 14">
            <a:extLst>
              <a:ext uri="{FF2B5EF4-FFF2-40B4-BE49-F238E27FC236}">
                <a16:creationId xmlns:a16="http://schemas.microsoft.com/office/drawing/2014/main" id="{357E96BB-9308-4B88-B5B2-783535B33EA1}"/>
              </a:ext>
            </a:extLst>
          </p:cNvPr>
          <p:cNvSpPr/>
          <p:nvPr/>
        </p:nvSpPr>
        <p:spPr>
          <a:xfrm>
            <a:off x="1388238" y="1082140"/>
            <a:ext cx="1605499" cy="77011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Behavioral Policies  (e.g. Waste reduction - less water consumption)</a:t>
            </a:r>
          </a:p>
        </p:txBody>
      </p:sp>
      <p:sp>
        <p:nvSpPr>
          <p:cNvPr id="16" name="Rectangle 15">
            <a:extLst>
              <a:ext uri="{FF2B5EF4-FFF2-40B4-BE49-F238E27FC236}">
                <a16:creationId xmlns:a16="http://schemas.microsoft.com/office/drawing/2014/main" id="{0F95AA05-3BC8-464E-B6B5-8B81C6161AD3}"/>
              </a:ext>
            </a:extLst>
          </p:cNvPr>
          <p:cNvSpPr/>
          <p:nvPr/>
        </p:nvSpPr>
        <p:spPr>
          <a:xfrm>
            <a:off x="5540352" y="2444932"/>
            <a:ext cx="2193004" cy="34957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6" dirty="0">
              <a:solidFill>
                <a:schemeClr val="tx1"/>
              </a:solidFill>
              <a:latin typeface="Segoe UI Symbol" panose="020B0502040204020203" pitchFamily="34" charset="0"/>
              <a:ea typeface="Segoe UI Symbol" panose="020B0502040204020203" pitchFamily="34" charset="0"/>
            </a:endParaRPr>
          </a:p>
        </p:txBody>
      </p:sp>
      <p:sp>
        <p:nvSpPr>
          <p:cNvPr id="17" name="Rechteck 1199">
            <a:extLst>
              <a:ext uri="{FF2B5EF4-FFF2-40B4-BE49-F238E27FC236}">
                <a16:creationId xmlns:a16="http://schemas.microsoft.com/office/drawing/2014/main" id="{D206A86C-F840-460A-9874-38E2BB746EBF}"/>
              </a:ext>
            </a:extLst>
          </p:cNvPr>
          <p:cNvSpPr/>
          <p:nvPr/>
        </p:nvSpPr>
        <p:spPr>
          <a:xfrm>
            <a:off x="5540352" y="2453298"/>
            <a:ext cx="2193004" cy="441090"/>
          </a:xfrm>
          <a:prstGeom prst="rect">
            <a:avLst/>
          </a:prstGeom>
          <a:solidFill>
            <a:schemeClr val="bg1">
              <a:lumMod val="50000"/>
            </a:schemeClr>
          </a:solidFill>
          <a:ln w="19050" cap="flat" cmpd="sng" algn="ctr">
            <a:solidFill>
              <a:schemeClr val="bg1">
                <a:lumMod val="50000"/>
              </a:schemeClr>
            </a:solidFill>
            <a:prstDash val="solid"/>
            <a:miter lim="800000"/>
          </a:ln>
          <a:effectLst/>
        </p:spPr>
        <p:txBody>
          <a:bodyPr lIns="0" rIns="0" rtlCol="0" anchor="t" anchorCtr="0"/>
          <a:lstStyle/>
          <a:p>
            <a:pPr algn="ctr"/>
            <a:r>
              <a:rPr lang="en-US" sz="906" dirty="0">
                <a:solidFill>
                  <a:schemeClr val="bg1"/>
                </a:solidFill>
                <a:latin typeface="Segoe UI Symbol" panose="020B0502040204020203" pitchFamily="34" charset="0"/>
                <a:ea typeface="Segoe UI Symbol" panose="020B0502040204020203" pitchFamily="34" charset="0"/>
              </a:rPr>
              <a:t>Waste and wastewater treatment facilities </a:t>
            </a:r>
          </a:p>
        </p:txBody>
      </p:sp>
      <p:sp>
        <p:nvSpPr>
          <p:cNvPr id="18" name="Rectangle 17">
            <a:extLst>
              <a:ext uri="{FF2B5EF4-FFF2-40B4-BE49-F238E27FC236}">
                <a16:creationId xmlns:a16="http://schemas.microsoft.com/office/drawing/2014/main" id="{C1ED6F22-F891-4532-8D03-03B7013DD155}"/>
              </a:ext>
            </a:extLst>
          </p:cNvPr>
          <p:cNvSpPr/>
          <p:nvPr/>
        </p:nvSpPr>
        <p:spPr>
          <a:xfrm>
            <a:off x="5691396" y="2941455"/>
            <a:ext cx="1850523" cy="2928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Landfill</a:t>
            </a:r>
          </a:p>
        </p:txBody>
      </p:sp>
      <p:sp>
        <p:nvSpPr>
          <p:cNvPr id="19" name="Rectangle 18">
            <a:extLst>
              <a:ext uri="{FF2B5EF4-FFF2-40B4-BE49-F238E27FC236}">
                <a16:creationId xmlns:a16="http://schemas.microsoft.com/office/drawing/2014/main" id="{D7F2A35D-D2FB-433D-8918-6AAA99584494}"/>
              </a:ext>
            </a:extLst>
          </p:cNvPr>
          <p:cNvSpPr/>
          <p:nvPr/>
        </p:nvSpPr>
        <p:spPr>
          <a:xfrm>
            <a:off x="5691396" y="3281303"/>
            <a:ext cx="1850523" cy="2928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Incinerator</a:t>
            </a:r>
          </a:p>
        </p:txBody>
      </p:sp>
      <p:sp>
        <p:nvSpPr>
          <p:cNvPr id="20" name="Rectangle 19">
            <a:extLst>
              <a:ext uri="{FF2B5EF4-FFF2-40B4-BE49-F238E27FC236}">
                <a16:creationId xmlns:a16="http://schemas.microsoft.com/office/drawing/2014/main" id="{C4B29EA9-8950-43F3-BCC6-A15FEBAA17C0}"/>
              </a:ext>
            </a:extLst>
          </p:cNvPr>
          <p:cNvSpPr/>
          <p:nvPr/>
        </p:nvSpPr>
        <p:spPr>
          <a:xfrm>
            <a:off x="5691396" y="3618127"/>
            <a:ext cx="1850523" cy="2928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Anaerobic digester</a:t>
            </a:r>
          </a:p>
        </p:txBody>
      </p:sp>
      <p:sp>
        <p:nvSpPr>
          <p:cNvPr id="21" name="Rectangle 20">
            <a:extLst>
              <a:ext uri="{FF2B5EF4-FFF2-40B4-BE49-F238E27FC236}">
                <a16:creationId xmlns:a16="http://schemas.microsoft.com/office/drawing/2014/main" id="{C11875A6-15AE-4338-A67B-DC93AF27179F}"/>
              </a:ext>
            </a:extLst>
          </p:cNvPr>
          <p:cNvSpPr/>
          <p:nvPr/>
        </p:nvSpPr>
        <p:spPr>
          <a:xfrm>
            <a:off x="5691396" y="3958087"/>
            <a:ext cx="1850523" cy="2928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Composting facilities</a:t>
            </a:r>
          </a:p>
        </p:txBody>
      </p:sp>
      <p:sp>
        <p:nvSpPr>
          <p:cNvPr id="22" name="Rectangle 21">
            <a:extLst>
              <a:ext uri="{FF2B5EF4-FFF2-40B4-BE49-F238E27FC236}">
                <a16:creationId xmlns:a16="http://schemas.microsoft.com/office/drawing/2014/main" id="{24A06B54-60B6-4C6D-8F9A-16A082274DB3}"/>
              </a:ext>
            </a:extLst>
          </p:cNvPr>
          <p:cNvSpPr/>
          <p:nvPr/>
        </p:nvSpPr>
        <p:spPr>
          <a:xfrm>
            <a:off x="5691396" y="4308242"/>
            <a:ext cx="1850523" cy="2928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Recycling facilities </a:t>
            </a:r>
          </a:p>
        </p:txBody>
      </p:sp>
      <p:sp>
        <p:nvSpPr>
          <p:cNvPr id="23" name="Rectangle 22">
            <a:extLst>
              <a:ext uri="{FF2B5EF4-FFF2-40B4-BE49-F238E27FC236}">
                <a16:creationId xmlns:a16="http://schemas.microsoft.com/office/drawing/2014/main" id="{EB476B04-E0E3-4368-A50D-C84EB6668DDA}"/>
              </a:ext>
            </a:extLst>
          </p:cNvPr>
          <p:cNvSpPr/>
          <p:nvPr/>
        </p:nvSpPr>
        <p:spPr>
          <a:xfrm>
            <a:off x="5691396" y="4679963"/>
            <a:ext cx="1850523" cy="2928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Centralized wastewater treatment plants </a:t>
            </a:r>
          </a:p>
        </p:txBody>
      </p:sp>
      <p:sp>
        <p:nvSpPr>
          <p:cNvPr id="28" name="Rectangle 27">
            <a:extLst>
              <a:ext uri="{FF2B5EF4-FFF2-40B4-BE49-F238E27FC236}">
                <a16:creationId xmlns:a16="http://schemas.microsoft.com/office/drawing/2014/main" id="{4070F3A0-EC88-400C-8FB0-A9ED2B575BCE}"/>
              </a:ext>
            </a:extLst>
          </p:cNvPr>
          <p:cNvSpPr/>
          <p:nvPr/>
        </p:nvSpPr>
        <p:spPr>
          <a:xfrm>
            <a:off x="8480610" y="3081748"/>
            <a:ext cx="1738561" cy="49244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GHGs, water and air pollution  </a:t>
            </a:r>
          </a:p>
        </p:txBody>
      </p:sp>
      <p:sp>
        <p:nvSpPr>
          <p:cNvPr id="29" name="Rectangle 28">
            <a:extLst>
              <a:ext uri="{FF2B5EF4-FFF2-40B4-BE49-F238E27FC236}">
                <a16:creationId xmlns:a16="http://schemas.microsoft.com/office/drawing/2014/main" id="{C775D72E-5AA2-4893-B0BF-58AD9016CAD4}"/>
              </a:ext>
            </a:extLst>
          </p:cNvPr>
          <p:cNvSpPr/>
          <p:nvPr/>
        </p:nvSpPr>
        <p:spPr>
          <a:xfrm>
            <a:off x="5776445" y="1021470"/>
            <a:ext cx="1605499" cy="77011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Technical measures: Development and efficiency improvement </a:t>
            </a:r>
          </a:p>
        </p:txBody>
      </p:sp>
      <p:sp>
        <p:nvSpPr>
          <p:cNvPr id="30" name="Right Arrow 8">
            <a:extLst>
              <a:ext uri="{FF2B5EF4-FFF2-40B4-BE49-F238E27FC236}">
                <a16:creationId xmlns:a16="http://schemas.microsoft.com/office/drawing/2014/main" id="{CD90C679-7DC1-425B-8958-57FFDE8CF993}"/>
              </a:ext>
            </a:extLst>
          </p:cNvPr>
          <p:cNvSpPr/>
          <p:nvPr/>
        </p:nvSpPr>
        <p:spPr>
          <a:xfrm>
            <a:off x="1973624" y="3421165"/>
            <a:ext cx="391249" cy="215593"/>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a:p>
        </p:txBody>
      </p:sp>
      <p:sp>
        <p:nvSpPr>
          <p:cNvPr id="31" name="Right Arrow 72">
            <a:extLst>
              <a:ext uri="{FF2B5EF4-FFF2-40B4-BE49-F238E27FC236}">
                <a16:creationId xmlns:a16="http://schemas.microsoft.com/office/drawing/2014/main" id="{925A00E7-F81C-4FFC-82C1-F40B44915440}"/>
              </a:ext>
            </a:extLst>
          </p:cNvPr>
          <p:cNvSpPr/>
          <p:nvPr/>
        </p:nvSpPr>
        <p:spPr>
          <a:xfrm>
            <a:off x="4451296" y="3505609"/>
            <a:ext cx="1089056" cy="19802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a:p>
        </p:txBody>
      </p:sp>
      <p:sp>
        <p:nvSpPr>
          <p:cNvPr id="32" name="Right Arrow 76">
            <a:extLst>
              <a:ext uri="{FF2B5EF4-FFF2-40B4-BE49-F238E27FC236}">
                <a16:creationId xmlns:a16="http://schemas.microsoft.com/office/drawing/2014/main" id="{C7FBD530-1713-4311-93C0-D85ADF32D9CE}"/>
              </a:ext>
            </a:extLst>
          </p:cNvPr>
          <p:cNvSpPr/>
          <p:nvPr/>
        </p:nvSpPr>
        <p:spPr>
          <a:xfrm>
            <a:off x="7733356" y="3354075"/>
            <a:ext cx="638793" cy="164105"/>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a:p>
        </p:txBody>
      </p:sp>
      <p:sp>
        <p:nvSpPr>
          <p:cNvPr id="33" name="Down Arrow 237">
            <a:extLst>
              <a:ext uri="{FF2B5EF4-FFF2-40B4-BE49-F238E27FC236}">
                <a16:creationId xmlns:a16="http://schemas.microsoft.com/office/drawing/2014/main" id="{3B483C4E-EA82-456A-9CB5-CC0345228CE5}"/>
              </a:ext>
            </a:extLst>
          </p:cNvPr>
          <p:cNvSpPr/>
          <p:nvPr/>
        </p:nvSpPr>
        <p:spPr>
          <a:xfrm flipH="1">
            <a:off x="2098577" y="1953741"/>
            <a:ext cx="167707" cy="648606"/>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a:p>
        </p:txBody>
      </p:sp>
      <p:sp>
        <p:nvSpPr>
          <p:cNvPr id="34" name="Down Arrow 99">
            <a:extLst>
              <a:ext uri="{FF2B5EF4-FFF2-40B4-BE49-F238E27FC236}">
                <a16:creationId xmlns:a16="http://schemas.microsoft.com/office/drawing/2014/main" id="{1570FB75-ADBC-4338-A368-6E3936FB7C0E}"/>
              </a:ext>
            </a:extLst>
          </p:cNvPr>
          <p:cNvSpPr/>
          <p:nvPr/>
        </p:nvSpPr>
        <p:spPr>
          <a:xfrm>
            <a:off x="6511211" y="1853559"/>
            <a:ext cx="163093" cy="552803"/>
          </a:xfrm>
          <a:prstGeom prst="down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8"/>
          </a:p>
        </p:txBody>
      </p:sp>
      <p:sp>
        <p:nvSpPr>
          <p:cNvPr id="36" name="Rectangle 35">
            <a:extLst>
              <a:ext uri="{FF2B5EF4-FFF2-40B4-BE49-F238E27FC236}">
                <a16:creationId xmlns:a16="http://schemas.microsoft.com/office/drawing/2014/main" id="{2E55BA30-249C-4CE8-B796-4C64716713FE}"/>
              </a:ext>
            </a:extLst>
          </p:cNvPr>
          <p:cNvSpPr/>
          <p:nvPr/>
        </p:nvSpPr>
        <p:spPr>
          <a:xfrm>
            <a:off x="5698875" y="5458509"/>
            <a:ext cx="1843044" cy="3927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Unmanaged</a:t>
            </a:r>
          </a:p>
        </p:txBody>
      </p:sp>
      <p:sp>
        <p:nvSpPr>
          <p:cNvPr id="40" name="Title 1">
            <a:extLst>
              <a:ext uri="{FF2B5EF4-FFF2-40B4-BE49-F238E27FC236}">
                <a16:creationId xmlns:a16="http://schemas.microsoft.com/office/drawing/2014/main" id="{E33DC1D9-78B0-4F4D-81B4-87E68319F70D}"/>
              </a:ext>
            </a:extLst>
          </p:cNvPr>
          <p:cNvSpPr txBox="1">
            <a:spLocks/>
          </p:cNvSpPr>
          <p:nvPr/>
        </p:nvSpPr>
        <p:spPr>
          <a:xfrm>
            <a:off x="233443" y="76426"/>
            <a:ext cx="8911687" cy="30991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a:solidFill>
                  <a:srgbClr val="00579C"/>
                </a:solidFill>
              </a:rPr>
              <a:t>Waste and wastewater sector in GAINS</a:t>
            </a:r>
            <a:endParaRPr lang="en-US" sz="2000" b="1" dirty="0">
              <a:solidFill>
                <a:srgbClr val="00579C"/>
              </a:solidFill>
            </a:endParaRPr>
          </a:p>
        </p:txBody>
      </p:sp>
      <p:sp>
        <p:nvSpPr>
          <p:cNvPr id="41" name="Rectangle 40">
            <a:extLst>
              <a:ext uri="{FF2B5EF4-FFF2-40B4-BE49-F238E27FC236}">
                <a16:creationId xmlns:a16="http://schemas.microsoft.com/office/drawing/2014/main" id="{ECEFF10E-7261-4ADB-9672-A5EA5F101A11}"/>
              </a:ext>
            </a:extLst>
          </p:cNvPr>
          <p:cNvSpPr/>
          <p:nvPr/>
        </p:nvSpPr>
        <p:spPr>
          <a:xfrm>
            <a:off x="2670436" y="4504485"/>
            <a:ext cx="1462443" cy="4718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Industrial wastewater </a:t>
            </a:r>
          </a:p>
        </p:txBody>
      </p:sp>
      <p:sp>
        <p:nvSpPr>
          <p:cNvPr id="42" name="Rectangle 41">
            <a:extLst>
              <a:ext uri="{FF2B5EF4-FFF2-40B4-BE49-F238E27FC236}">
                <a16:creationId xmlns:a16="http://schemas.microsoft.com/office/drawing/2014/main" id="{65CFE54D-1943-49B5-9FDA-D08A036C3E7C}"/>
              </a:ext>
            </a:extLst>
          </p:cNvPr>
          <p:cNvSpPr/>
          <p:nvPr/>
        </p:nvSpPr>
        <p:spPr>
          <a:xfrm>
            <a:off x="2661265" y="3973115"/>
            <a:ext cx="1479058" cy="4718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Domestic wastewater </a:t>
            </a:r>
          </a:p>
        </p:txBody>
      </p:sp>
      <p:sp>
        <p:nvSpPr>
          <p:cNvPr id="43" name="Rectangle 42">
            <a:extLst>
              <a:ext uri="{FF2B5EF4-FFF2-40B4-BE49-F238E27FC236}">
                <a16:creationId xmlns:a16="http://schemas.microsoft.com/office/drawing/2014/main" id="{50A78121-74BE-4B91-B984-E80073D0C880}"/>
              </a:ext>
            </a:extLst>
          </p:cNvPr>
          <p:cNvSpPr/>
          <p:nvPr/>
        </p:nvSpPr>
        <p:spPr>
          <a:xfrm>
            <a:off x="2659783" y="3441745"/>
            <a:ext cx="1482021" cy="4718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Industrial solid waste </a:t>
            </a:r>
          </a:p>
        </p:txBody>
      </p:sp>
      <p:sp>
        <p:nvSpPr>
          <p:cNvPr id="44" name="Rectangle 43">
            <a:extLst>
              <a:ext uri="{FF2B5EF4-FFF2-40B4-BE49-F238E27FC236}">
                <a16:creationId xmlns:a16="http://schemas.microsoft.com/office/drawing/2014/main" id="{DBD9140E-FBE1-41F6-A39C-6C4AB3C631C7}"/>
              </a:ext>
            </a:extLst>
          </p:cNvPr>
          <p:cNvSpPr/>
          <p:nvPr/>
        </p:nvSpPr>
        <p:spPr>
          <a:xfrm>
            <a:off x="2659783" y="2910563"/>
            <a:ext cx="1482021" cy="47186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Municipal solid waste </a:t>
            </a:r>
          </a:p>
        </p:txBody>
      </p:sp>
      <p:sp>
        <p:nvSpPr>
          <p:cNvPr id="45" name="Rectangle 44">
            <a:extLst>
              <a:ext uri="{FF2B5EF4-FFF2-40B4-BE49-F238E27FC236}">
                <a16:creationId xmlns:a16="http://schemas.microsoft.com/office/drawing/2014/main" id="{99ABA456-6090-4EC0-B6A4-F66E7C9BF835}"/>
              </a:ext>
            </a:extLst>
          </p:cNvPr>
          <p:cNvSpPr/>
          <p:nvPr/>
        </p:nvSpPr>
        <p:spPr>
          <a:xfrm>
            <a:off x="2456716" y="2462500"/>
            <a:ext cx="1839552" cy="268329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6" dirty="0">
              <a:solidFill>
                <a:schemeClr val="tx1"/>
              </a:solidFill>
              <a:latin typeface="Segoe UI Symbol" panose="020B0502040204020203" pitchFamily="34" charset="0"/>
              <a:ea typeface="Segoe UI Symbol" panose="020B0502040204020203" pitchFamily="34" charset="0"/>
            </a:endParaRPr>
          </a:p>
        </p:txBody>
      </p:sp>
      <p:sp>
        <p:nvSpPr>
          <p:cNvPr id="46" name="Rechteck 1199">
            <a:extLst>
              <a:ext uri="{FF2B5EF4-FFF2-40B4-BE49-F238E27FC236}">
                <a16:creationId xmlns:a16="http://schemas.microsoft.com/office/drawing/2014/main" id="{35A7EC50-4C56-4EDE-B831-C867D8CB930B}"/>
              </a:ext>
            </a:extLst>
          </p:cNvPr>
          <p:cNvSpPr/>
          <p:nvPr/>
        </p:nvSpPr>
        <p:spPr>
          <a:xfrm>
            <a:off x="2456716" y="2456743"/>
            <a:ext cx="1839552" cy="372735"/>
          </a:xfrm>
          <a:prstGeom prst="rect">
            <a:avLst/>
          </a:prstGeom>
          <a:solidFill>
            <a:schemeClr val="bg1">
              <a:lumMod val="50000"/>
            </a:schemeClr>
          </a:solidFill>
          <a:ln w="19050" cap="flat" cmpd="sng" algn="ctr">
            <a:solidFill>
              <a:schemeClr val="bg1">
                <a:lumMod val="50000"/>
              </a:schemeClr>
            </a:solidFill>
            <a:prstDash val="solid"/>
            <a:miter lim="800000"/>
          </a:ln>
          <a:effectLst/>
        </p:spPr>
        <p:txBody>
          <a:bodyPr lIns="0" rIns="0" rtlCol="0" anchor="t" anchorCtr="0"/>
          <a:lstStyle/>
          <a:p>
            <a:pPr algn="ctr"/>
            <a:r>
              <a:rPr lang="en-US" sz="906" dirty="0">
                <a:solidFill>
                  <a:schemeClr val="bg1"/>
                </a:solidFill>
                <a:latin typeface="Segoe UI Symbol" panose="020B0502040204020203" pitchFamily="34" charset="0"/>
                <a:ea typeface="Segoe UI Symbol" panose="020B0502040204020203" pitchFamily="34" charset="0"/>
              </a:rPr>
              <a:t>Waste and wastewater generation</a:t>
            </a:r>
          </a:p>
        </p:txBody>
      </p:sp>
      <p:sp>
        <p:nvSpPr>
          <p:cNvPr id="47" name="Rectangle 46">
            <a:extLst>
              <a:ext uri="{FF2B5EF4-FFF2-40B4-BE49-F238E27FC236}">
                <a16:creationId xmlns:a16="http://schemas.microsoft.com/office/drawing/2014/main" id="{DEFAF443-1B39-46C4-B0EC-571E80D515C8}"/>
              </a:ext>
            </a:extLst>
          </p:cNvPr>
          <p:cNvSpPr/>
          <p:nvPr/>
        </p:nvSpPr>
        <p:spPr>
          <a:xfrm>
            <a:off x="5691396" y="5069236"/>
            <a:ext cx="1850523" cy="29289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Decentralized wastewater treatment</a:t>
            </a:r>
          </a:p>
        </p:txBody>
      </p:sp>
      <p:sp>
        <p:nvSpPr>
          <p:cNvPr id="49" name="Rectangle 48">
            <a:extLst>
              <a:ext uri="{FF2B5EF4-FFF2-40B4-BE49-F238E27FC236}">
                <a16:creationId xmlns:a16="http://schemas.microsoft.com/office/drawing/2014/main" id="{2D94EC9D-B654-4BD4-82F3-3B740BCB28FC}"/>
              </a:ext>
            </a:extLst>
          </p:cNvPr>
          <p:cNvSpPr/>
          <p:nvPr/>
        </p:nvSpPr>
        <p:spPr>
          <a:xfrm>
            <a:off x="8463991" y="3703629"/>
            <a:ext cx="1738561" cy="60755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Clean Environment </a:t>
            </a:r>
          </a:p>
          <a:p>
            <a:pPr algn="ctr"/>
            <a:r>
              <a:rPr lang="en-US" sz="906" dirty="0">
                <a:solidFill>
                  <a:schemeClr val="tx1"/>
                </a:solidFill>
                <a:latin typeface="Segoe UI Symbol" panose="020B0502040204020203" pitchFamily="34" charset="0"/>
                <a:ea typeface="Segoe UI Symbol" panose="020B0502040204020203" pitchFamily="34" charset="0"/>
              </a:rPr>
              <a:t>(e.g. reduction of pollutants in wastewater)</a:t>
            </a:r>
          </a:p>
        </p:txBody>
      </p:sp>
      <p:sp>
        <p:nvSpPr>
          <p:cNvPr id="50" name="Rectangle 49">
            <a:extLst>
              <a:ext uri="{FF2B5EF4-FFF2-40B4-BE49-F238E27FC236}">
                <a16:creationId xmlns:a16="http://schemas.microsoft.com/office/drawing/2014/main" id="{2C23B9E7-D32F-4D6D-ABC9-D775DE8B5ED8}"/>
              </a:ext>
            </a:extLst>
          </p:cNvPr>
          <p:cNvSpPr/>
          <p:nvPr/>
        </p:nvSpPr>
        <p:spPr>
          <a:xfrm>
            <a:off x="8464725" y="4417830"/>
            <a:ext cx="1738561" cy="55852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6" dirty="0">
                <a:solidFill>
                  <a:schemeClr val="tx1"/>
                </a:solidFill>
                <a:latin typeface="Segoe UI Symbol" panose="020B0502040204020203" pitchFamily="34" charset="0"/>
                <a:ea typeface="Segoe UI Symbol" panose="020B0502040204020203" pitchFamily="34" charset="0"/>
              </a:rPr>
              <a:t>Circularity of resources</a:t>
            </a:r>
          </a:p>
          <a:p>
            <a:pPr algn="ctr"/>
            <a:r>
              <a:rPr lang="en-US" sz="906" dirty="0">
                <a:solidFill>
                  <a:schemeClr val="tx1"/>
                </a:solidFill>
                <a:latin typeface="Segoe UI Symbol" panose="020B0502040204020203" pitchFamily="34" charset="0"/>
                <a:ea typeface="Segoe UI Symbol" panose="020B0502040204020203" pitchFamily="34" charset="0"/>
              </a:rPr>
              <a:t>(e.g. Prolonging lifetime of materials, energy provision) </a:t>
            </a:r>
          </a:p>
        </p:txBody>
      </p:sp>
      <p:sp>
        <p:nvSpPr>
          <p:cNvPr id="51" name="Rectangle 50">
            <a:extLst>
              <a:ext uri="{FF2B5EF4-FFF2-40B4-BE49-F238E27FC236}">
                <a16:creationId xmlns:a16="http://schemas.microsoft.com/office/drawing/2014/main" id="{A32DC5DF-09FD-48CA-89E8-8A69AA26B76D}"/>
              </a:ext>
            </a:extLst>
          </p:cNvPr>
          <p:cNvSpPr/>
          <p:nvPr/>
        </p:nvSpPr>
        <p:spPr>
          <a:xfrm>
            <a:off x="8430115" y="2462500"/>
            <a:ext cx="1839552" cy="260673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6" dirty="0">
              <a:solidFill>
                <a:schemeClr val="tx1"/>
              </a:solidFill>
              <a:latin typeface="Segoe UI Symbol" panose="020B0502040204020203" pitchFamily="34" charset="0"/>
              <a:ea typeface="Segoe UI Symbol" panose="020B0502040204020203" pitchFamily="34" charset="0"/>
            </a:endParaRPr>
          </a:p>
        </p:txBody>
      </p:sp>
      <p:sp>
        <p:nvSpPr>
          <p:cNvPr id="52" name="Rechteck 1199">
            <a:extLst>
              <a:ext uri="{FF2B5EF4-FFF2-40B4-BE49-F238E27FC236}">
                <a16:creationId xmlns:a16="http://schemas.microsoft.com/office/drawing/2014/main" id="{DB103A2A-B065-44BE-AB9C-6816694F3A7E}"/>
              </a:ext>
            </a:extLst>
          </p:cNvPr>
          <p:cNvSpPr/>
          <p:nvPr/>
        </p:nvSpPr>
        <p:spPr>
          <a:xfrm>
            <a:off x="8430115" y="2469473"/>
            <a:ext cx="1839552" cy="424915"/>
          </a:xfrm>
          <a:prstGeom prst="rect">
            <a:avLst/>
          </a:prstGeom>
          <a:solidFill>
            <a:schemeClr val="bg1">
              <a:lumMod val="50000"/>
            </a:schemeClr>
          </a:solidFill>
          <a:ln w="19050" cap="flat" cmpd="sng" algn="ctr">
            <a:solidFill>
              <a:schemeClr val="bg1">
                <a:lumMod val="50000"/>
              </a:schemeClr>
            </a:solidFill>
            <a:prstDash val="solid"/>
            <a:miter lim="800000"/>
          </a:ln>
          <a:effectLst/>
        </p:spPr>
        <p:txBody>
          <a:bodyPr lIns="0" rIns="0" rtlCol="0" anchor="t" anchorCtr="0"/>
          <a:lstStyle/>
          <a:p>
            <a:pPr algn="ctr"/>
            <a:r>
              <a:rPr lang="en-US" sz="906" dirty="0">
                <a:solidFill>
                  <a:schemeClr val="bg1"/>
                </a:solidFill>
                <a:latin typeface="Segoe UI Symbol" panose="020B0502040204020203" pitchFamily="34" charset="0"/>
                <a:ea typeface="Segoe UI Symbol" panose="020B0502040204020203" pitchFamily="34" charset="0"/>
              </a:rPr>
              <a:t>Emissions and environmental impacts </a:t>
            </a:r>
          </a:p>
        </p:txBody>
      </p:sp>
    </p:spTree>
    <p:extLst>
      <p:ext uri="{BB962C8B-B14F-4D97-AF65-F5344CB8AC3E}">
        <p14:creationId xmlns:p14="http://schemas.microsoft.com/office/powerpoint/2010/main" val="30236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8066-2A31-4EF7-AD9D-C4B03E34C859}"/>
              </a:ext>
            </a:extLst>
          </p:cNvPr>
          <p:cNvSpPr>
            <a:spLocks noGrp="1"/>
          </p:cNvSpPr>
          <p:nvPr>
            <p:ph type="title"/>
          </p:nvPr>
        </p:nvSpPr>
        <p:spPr>
          <a:xfrm>
            <a:off x="362712" y="462536"/>
            <a:ext cx="9610344" cy="590931"/>
          </a:xfrm>
        </p:spPr>
        <p:txBody>
          <a:bodyPr/>
          <a:lstStyle/>
          <a:p>
            <a:r>
              <a:rPr lang="en-US" dirty="0"/>
              <a:t>Waste management technologies </a:t>
            </a:r>
          </a:p>
        </p:txBody>
      </p:sp>
      <p:sp>
        <p:nvSpPr>
          <p:cNvPr id="4" name="Slide Number Placeholder 3">
            <a:extLst>
              <a:ext uri="{FF2B5EF4-FFF2-40B4-BE49-F238E27FC236}">
                <a16:creationId xmlns:a16="http://schemas.microsoft.com/office/drawing/2014/main" id="{973CB36F-6D05-4412-8CE8-B5A7E046CB1C}"/>
              </a:ext>
            </a:extLst>
          </p:cNvPr>
          <p:cNvSpPr>
            <a:spLocks noGrp="1"/>
          </p:cNvSpPr>
          <p:nvPr>
            <p:ph type="sldNum" sz="quarter" idx="11"/>
          </p:nvPr>
        </p:nvSpPr>
        <p:spPr/>
        <p:txBody>
          <a:bodyPr/>
          <a:lstStyle/>
          <a:p>
            <a:fld id="{838B0777-827F-8D42-90B1-61394C340E65}" type="slidenum">
              <a:rPr lang="en-US" smtClean="0"/>
              <a:pPr/>
              <a:t>4</a:t>
            </a:fld>
            <a:endParaRPr lang="en-US" dirty="0"/>
          </a:p>
        </p:txBody>
      </p:sp>
      <p:graphicFrame>
        <p:nvGraphicFramePr>
          <p:cNvPr id="10" name="Object 9">
            <a:extLst>
              <a:ext uri="{FF2B5EF4-FFF2-40B4-BE49-F238E27FC236}">
                <a16:creationId xmlns:a16="http://schemas.microsoft.com/office/drawing/2014/main" id="{BBC5E798-974B-4894-B092-73D5CB8B20A9}"/>
              </a:ext>
            </a:extLst>
          </p:cNvPr>
          <p:cNvGraphicFramePr>
            <a:graphicFrameLocks noChangeAspect="1"/>
          </p:cNvGraphicFramePr>
          <p:nvPr>
            <p:extLst>
              <p:ext uri="{D42A27DB-BD31-4B8C-83A1-F6EECF244321}">
                <p14:modId xmlns:p14="http://schemas.microsoft.com/office/powerpoint/2010/main" val="503807641"/>
              </p:ext>
            </p:extLst>
          </p:nvPr>
        </p:nvGraphicFramePr>
        <p:xfrm>
          <a:off x="1281113" y="1246188"/>
          <a:ext cx="8486775" cy="4667250"/>
        </p:xfrm>
        <a:graphic>
          <a:graphicData uri="http://schemas.openxmlformats.org/presentationml/2006/ole">
            <mc:AlternateContent xmlns:mc="http://schemas.openxmlformats.org/markup-compatibility/2006">
              <mc:Choice xmlns:v="urn:schemas-microsoft-com:vml" Requires="v">
                <p:oleObj spid="_x0000_s1285" name="Worksheet" r:id="rId4" imgW="8486811" imgH="4667137" progId="Excel.Sheet.12">
                  <p:embed/>
                </p:oleObj>
              </mc:Choice>
              <mc:Fallback>
                <p:oleObj name="Worksheet" r:id="rId4" imgW="8486811" imgH="4667137" progId="Excel.Sheet.12">
                  <p:embed/>
                  <p:pic>
                    <p:nvPicPr>
                      <p:cNvPr id="0" name=""/>
                      <p:cNvPicPr/>
                      <p:nvPr/>
                    </p:nvPicPr>
                    <p:blipFill>
                      <a:blip r:embed="rId5"/>
                      <a:stretch>
                        <a:fillRect/>
                      </a:stretch>
                    </p:blipFill>
                    <p:spPr>
                      <a:xfrm>
                        <a:off x="1281113" y="1246188"/>
                        <a:ext cx="8486775" cy="4667250"/>
                      </a:xfrm>
                      <a:prstGeom prst="rect">
                        <a:avLst/>
                      </a:prstGeom>
                    </p:spPr>
                  </p:pic>
                </p:oleObj>
              </mc:Fallback>
            </mc:AlternateContent>
          </a:graphicData>
        </a:graphic>
      </p:graphicFrame>
    </p:spTree>
    <p:extLst>
      <p:ext uri="{BB962C8B-B14F-4D97-AF65-F5344CB8AC3E}">
        <p14:creationId xmlns:p14="http://schemas.microsoft.com/office/powerpoint/2010/main" val="299137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63419" y="9238"/>
            <a:ext cx="10658856" cy="724185"/>
          </a:xfrm>
        </p:spPr>
        <p:txBody>
          <a:bodyPr/>
          <a:lstStyle/>
          <a:p>
            <a:pPr algn="ctr"/>
            <a:br>
              <a:rPr lang="en-US" sz="3200" b="1" dirty="0">
                <a:latin typeface="+mn-lt"/>
              </a:rPr>
            </a:br>
            <a:r>
              <a:rPr lang="en-US" sz="3200" b="1" dirty="0">
                <a:latin typeface="+mn-lt"/>
              </a:rPr>
              <a:t>MSW generation - projections</a:t>
            </a:r>
          </a:p>
        </p:txBody>
      </p:sp>
      <p:sp>
        <p:nvSpPr>
          <p:cNvPr id="5" name="Content Placeholder 4"/>
          <p:cNvSpPr>
            <a:spLocks noGrp="1"/>
          </p:cNvSpPr>
          <p:nvPr>
            <p:ph idx="1"/>
          </p:nvPr>
        </p:nvSpPr>
        <p:spPr>
          <a:xfrm>
            <a:off x="369502" y="921088"/>
            <a:ext cx="11046690" cy="4758615"/>
          </a:xfrm>
        </p:spPr>
        <p:txBody>
          <a:bodyPr/>
          <a:lstStyle/>
          <a:p>
            <a:pPr marL="0" indent="0">
              <a:buNone/>
            </a:pPr>
            <a:r>
              <a:rPr lang="en-US" sz="2900" b="1" dirty="0">
                <a:latin typeface="+mn-lt"/>
              </a:rPr>
              <a:t>Activity drivers: GDP per capita – Urbanization rate</a:t>
            </a:r>
            <a:endParaRPr lang="en-US" sz="2200" dirty="0">
              <a:latin typeface="+mn-lt"/>
            </a:endParaRPr>
          </a:p>
          <a:p>
            <a:pPr marL="0" indent="0">
              <a:buNone/>
            </a:pPr>
            <a:r>
              <a:rPr lang="en-US" sz="2200" dirty="0">
                <a:latin typeface="+mn-lt"/>
              </a:rPr>
              <a:t>Projections of Total MSW generation based on the elasticity to GDP/cap and urbanization rate for different income groups. Future growth in food waste generation suppressed at higher income levels due to its inferior goods nature.</a:t>
            </a:r>
            <a:br>
              <a:rPr lang="en-US" sz="2800" dirty="0"/>
            </a:br>
            <a:endParaRPr lang="en-US" sz="2800" dirty="0"/>
          </a:p>
          <a:p>
            <a:pPr marL="0" indent="0">
              <a:buNone/>
            </a:pPr>
            <a:endParaRPr lang="en-US" sz="2800" dirty="0"/>
          </a:p>
          <a:p>
            <a:pPr marL="0" indent="0">
              <a:buNone/>
            </a:pPr>
            <a:endParaRPr lang="en-US" sz="2800" dirty="0"/>
          </a:p>
        </p:txBody>
      </p:sp>
      <p:pic>
        <p:nvPicPr>
          <p:cNvPr id="7" name="Picture 6"/>
          <p:cNvPicPr>
            <a:picLocks noChangeAspect="1"/>
          </p:cNvPicPr>
          <p:nvPr/>
        </p:nvPicPr>
        <p:blipFill>
          <a:blip r:embed="rId3"/>
          <a:stretch>
            <a:fillRect/>
          </a:stretch>
        </p:blipFill>
        <p:spPr>
          <a:xfrm>
            <a:off x="5759474" y="2493013"/>
            <a:ext cx="4782427" cy="242978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78153796"/>
              </p:ext>
            </p:extLst>
          </p:nvPr>
        </p:nvGraphicFramePr>
        <p:xfrm>
          <a:off x="6741445" y="5349208"/>
          <a:ext cx="3132084" cy="103632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566042">
                  <a:extLst>
                    <a:ext uri="{9D8B030D-6E8A-4147-A177-3AD203B41FA5}">
                      <a16:colId xmlns:a16="http://schemas.microsoft.com/office/drawing/2014/main" val="20000"/>
                    </a:ext>
                  </a:extLst>
                </a:gridCol>
                <a:gridCol w="1566042">
                  <a:extLst>
                    <a:ext uri="{9D8B030D-6E8A-4147-A177-3AD203B41FA5}">
                      <a16:colId xmlns:a16="http://schemas.microsoft.com/office/drawing/2014/main" val="20001"/>
                    </a:ext>
                  </a:extLst>
                </a:gridCol>
              </a:tblGrid>
              <a:tr h="624410">
                <a:tc>
                  <a:txBody>
                    <a:bodyPr/>
                    <a:lstStyle/>
                    <a:p>
                      <a:pPr algn="ctr"/>
                      <a:r>
                        <a:rPr lang="en-US" sz="1800" dirty="0">
                          <a:solidFill>
                            <a:schemeClr val="tx1"/>
                          </a:solidFill>
                        </a:rPr>
                        <a:t>Waste fraction </a:t>
                      </a:r>
                    </a:p>
                  </a:txBody>
                  <a:tcPr>
                    <a:solidFill>
                      <a:schemeClr val="bg2"/>
                    </a:solidFill>
                  </a:tcPr>
                </a:tc>
                <a:tc>
                  <a:txBody>
                    <a:bodyPr/>
                    <a:lstStyle/>
                    <a:p>
                      <a:pPr algn="ctr"/>
                      <a:r>
                        <a:rPr lang="el-GR" sz="1800" dirty="0">
                          <a:solidFill>
                            <a:schemeClr val="tx1"/>
                          </a:solidFill>
                        </a:rPr>
                        <a:t>ε</a:t>
                      </a:r>
                      <a:r>
                        <a:rPr lang="en-US" sz="1800" dirty="0">
                          <a:solidFill>
                            <a:schemeClr val="tx1"/>
                          </a:solidFill>
                        </a:rPr>
                        <a:t>  Income</a:t>
                      </a:r>
                    </a:p>
                  </a:txBody>
                  <a:tcPr>
                    <a:solidFill>
                      <a:schemeClr val="bg2"/>
                    </a:solidFill>
                  </a:tcPr>
                </a:tc>
                <a:extLst>
                  <a:ext uri="{0D108BD9-81ED-4DB2-BD59-A6C34878D82A}">
                    <a16:rowId xmlns:a16="http://schemas.microsoft.com/office/drawing/2014/main" val="10000"/>
                  </a:ext>
                </a:extLst>
              </a:tr>
              <a:tr h="346895">
                <a:tc>
                  <a:txBody>
                    <a:bodyPr/>
                    <a:lstStyle/>
                    <a:p>
                      <a:pPr algn="ctr"/>
                      <a:r>
                        <a:rPr lang="en-US" sz="2000" dirty="0"/>
                        <a:t>Food waste</a:t>
                      </a:r>
                    </a:p>
                  </a:txBody>
                  <a:tcPr>
                    <a:noFill/>
                  </a:tcPr>
                </a:tc>
                <a:tc>
                  <a:txBody>
                    <a:bodyPr/>
                    <a:lstStyle/>
                    <a:p>
                      <a:pPr algn="ctr"/>
                      <a:r>
                        <a:rPr lang="en-US" sz="2000" dirty="0"/>
                        <a:t>0.43</a:t>
                      </a:r>
                    </a:p>
                  </a:txBody>
                  <a:tcPr>
                    <a:noFill/>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15187783-B160-41CA-9E60-36DF12BC9CC7}"/>
              </a:ext>
            </a:extLst>
          </p:cNvPr>
          <p:cNvPicPr>
            <a:picLocks noChangeAspect="1"/>
          </p:cNvPicPr>
          <p:nvPr/>
        </p:nvPicPr>
        <p:blipFill>
          <a:blip r:embed="rId4"/>
          <a:stretch>
            <a:fillRect/>
          </a:stretch>
        </p:blipFill>
        <p:spPr>
          <a:xfrm>
            <a:off x="737982" y="2622221"/>
            <a:ext cx="4147201" cy="3057482"/>
          </a:xfrm>
          <a:prstGeom prst="rect">
            <a:avLst/>
          </a:prstGeom>
        </p:spPr>
      </p:pic>
    </p:spTree>
    <p:extLst>
      <p:ext uri="{BB962C8B-B14F-4D97-AF65-F5344CB8AC3E}">
        <p14:creationId xmlns:p14="http://schemas.microsoft.com/office/powerpoint/2010/main" val="224639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05B386-BEF6-44EC-854A-1E83FAD1EB9B}"/>
              </a:ext>
            </a:extLst>
          </p:cNvPr>
          <p:cNvSpPr>
            <a:spLocks noGrp="1"/>
          </p:cNvSpPr>
          <p:nvPr>
            <p:ph type="sldNum" sz="quarter" idx="12"/>
          </p:nvPr>
        </p:nvSpPr>
        <p:spPr/>
        <p:txBody>
          <a:bodyPr/>
          <a:lstStyle/>
          <a:p>
            <a:fld id="{7F2E1E4B-E836-47DA-945C-0DE12A5EB1FD}" type="slidenum">
              <a:rPr lang="en-GB" smtClean="0">
                <a:solidFill>
                  <a:prstClr val="black">
                    <a:tint val="75000"/>
                  </a:prstClr>
                </a:solidFill>
              </a:rPr>
              <a:pPr/>
              <a:t>6</a:t>
            </a:fld>
            <a:endParaRPr lang="en-GB">
              <a:solidFill>
                <a:prstClr val="black">
                  <a:tint val="75000"/>
                </a:prstClr>
              </a:solidFill>
            </a:endParaRPr>
          </a:p>
        </p:txBody>
      </p:sp>
      <p:pic>
        <p:nvPicPr>
          <p:cNvPr id="7" name="Picture 6">
            <a:extLst>
              <a:ext uri="{FF2B5EF4-FFF2-40B4-BE49-F238E27FC236}">
                <a16:creationId xmlns:a16="http://schemas.microsoft.com/office/drawing/2014/main" id="{7EC12EE9-AC81-4E51-8727-0D0C1E808561}"/>
              </a:ext>
            </a:extLst>
          </p:cNvPr>
          <p:cNvPicPr>
            <a:picLocks noChangeAspect="1"/>
          </p:cNvPicPr>
          <p:nvPr/>
        </p:nvPicPr>
        <p:blipFill>
          <a:blip r:embed="rId2"/>
          <a:stretch>
            <a:fillRect/>
          </a:stretch>
        </p:blipFill>
        <p:spPr>
          <a:xfrm>
            <a:off x="2574479" y="1606844"/>
            <a:ext cx="5435940" cy="4231866"/>
          </a:xfrm>
          <a:prstGeom prst="rect">
            <a:avLst/>
          </a:prstGeom>
        </p:spPr>
      </p:pic>
      <p:pic>
        <p:nvPicPr>
          <p:cNvPr id="8" name="Picture 7">
            <a:extLst>
              <a:ext uri="{FF2B5EF4-FFF2-40B4-BE49-F238E27FC236}">
                <a16:creationId xmlns:a16="http://schemas.microsoft.com/office/drawing/2014/main" id="{9CB60F91-9E1C-4383-8AF5-3D424A728546}"/>
              </a:ext>
            </a:extLst>
          </p:cNvPr>
          <p:cNvPicPr>
            <a:picLocks noChangeAspect="1"/>
          </p:cNvPicPr>
          <p:nvPr/>
        </p:nvPicPr>
        <p:blipFill>
          <a:blip r:embed="rId3"/>
          <a:stretch>
            <a:fillRect/>
          </a:stretch>
        </p:blipFill>
        <p:spPr>
          <a:xfrm>
            <a:off x="8104332" y="2524125"/>
            <a:ext cx="1409700" cy="1809750"/>
          </a:xfrm>
          <a:prstGeom prst="rect">
            <a:avLst/>
          </a:prstGeom>
        </p:spPr>
      </p:pic>
      <p:sp>
        <p:nvSpPr>
          <p:cNvPr id="9" name="Title 1">
            <a:extLst>
              <a:ext uri="{FF2B5EF4-FFF2-40B4-BE49-F238E27FC236}">
                <a16:creationId xmlns:a16="http://schemas.microsoft.com/office/drawing/2014/main" id="{1670F7DD-A0D1-492F-9654-0E6411AF797E}"/>
              </a:ext>
            </a:extLst>
          </p:cNvPr>
          <p:cNvSpPr>
            <a:spLocks noGrp="1"/>
          </p:cNvSpPr>
          <p:nvPr>
            <p:ph type="title"/>
          </p:nvPr>
        </p:nvSpPr>
        <p:spPr>
          <a:xfrm>
            <a:off x="563419" y="371330"/>
            <a:ext cx="10658856" cy="724185"/>
          </a:xfrm>
        </p:spPr>
        <p:txBody>
          <a:bodyPr/>
          <a:lstStyle/>
          <a:p>
            <a:pPr algn="ctr"/>
            <a:br>
              <a:rPr lang="en-US" sz="3200" b="1" dirty="0">
                <a:latin typeface="+mn-lt"/>
              </a:rPr>
            </a:br>
            <a:r>
              <a:rPr lang="en-US" sz="3200" b="1" dirty="0">
                <a:latin typeface="+mn-lt"/>
              </a:rPr>
              <a:t>MSW generation - Composition</a:t>
            </a:r>
          </a:p>
        </p:txBody>
      </p:sp>
    </p:spTree>
    <p:extLst>
      <p:ext uri="{BB962C8B-B14F-4D97-AF65-F5344CB8AC3E}">
        <p14:creationId xmlns:p14="http://schemas.microsoft.com/office/powerpoint/2010/main" val="40069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5CBC77-9637-4E34-9148-53172CC2983F}"/>
              </a:ext>
            </a:extLst>
          </p:cNvPr>
          <p:cNvSpPr>
            <a:spLocks noGrp="1"/>
          </p:cNvSpPr>
          <p:nvPr>
            <p:ph type="sldNum" sz="quarter" idx="11"/>
          </p:nvPr>
        </p:nvSpPr>
        <p:spPr/>
        <p:txBody>
          <a:bodyPr/>
          <a:lstStyle/>
          <a:p>
            <a:fld id="{838B0777-827F-8D42-90B1-61394C340E65}" type="slidenum">
              <a:rPr lang="en-US" smtClean="0"/>
              <a:pPr/>
              <a:t>7</a:t>
            </a:fld>
            <a:endParaRPr lang="en-US" dirty="0"/>
          </a:p>
        </p:txBody>
      </p:sp>
      <p:sp>
        <p:nvSpPr>
          <p:cNvPr id="15" name="TextBox 14">
            <a:extLst>
              <a:ext uri="{FF2B5EF4-FFF2-40B4-BE49-F238E27FC236}">
                <a16:creationId xmlns:a16="http://schemas.microsoft.com/office/drawing/2014/main" id="{59B78515-6045-4B33-A015-1927D1CD7B07}"/>
              </a:ext>
            </a:extLst>
          </p:cNvPr>
          <p:cNvSpPr txBox="1"/>
          <p:nvPr/>
        </p:nvSpPr>
        <p:spPr>
          <a:xfrm>
            <a:off x="519544" y="465484"/>
            <a:ext cx="7405255" cy="523220"/>
          </a:xfrm>
          <a:prstGeom prst="rect">
            <a:avLst/>
          </a:prstGeom>
          <a:noFill/>
        </p:spPr>
        <p:txBody>
          <a:bodyPr wrap="square" rtlCol="0">
            <a:spAutoFit/>
          </a:bodyPr>
          <a:lstStyle/>
          <a:p>
            <a:r>
              <a:rPr lang="en-US" sz="2800" dirty="0">
                <a:solidFill>
                  <a:srgbClr val="00589E"/>
                </a:solidFill>
              </a:rPr>
              <a:t>India MSW generation and treatment - 2015  </a:t>
            </a:r>
          </a:p>
        </p:txBody>
      </p:sp>
      <p:sp>
        <p:nvSpPr>
          <p:cNvPr id="2" name="Rectangle 1">
            <a:extLst>
              <a:ext uri="{FF2B5EF4-FFF2-40B4-BE49-F238E27FC236}">
                <a16:creationId xmlns:a16="http://schemas.microsoft.com/office/drawing/2014/main" id="{8911F415-159A-46B7-8E9E-47A9370DCEAA}"/>
              </a:ext>
            </a:extLst>
          </p:cNvPr>
          <p:cNvSpPr/>
          <p:nvPr/>
        </p:nvSpPr>
        <p:spPr>
          <a:xfrm>
            <a:off x="519545" y="1166842"/>
            <a:ext cx="10214265" cy="2308324"/>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solidFill>
                <a:srgbClr val="FF0000"/>
              </a:solidFill>
            </a:endParaRPr>
          </a:p>
          <a:p>
            <a:endParaRPr lang="en-US" dirty="0">
              <a:solidFill>
                <a:srgbClr val="FF0000"/>
              </a:solidFill>
            </a:endParaRPr>
          </a:p>
        </p:txBody>
      </p:sp>
      <p:grpSp>
        <p:nvGrpSpPr>
          <p:cNvPr id="33" name="Group 32">
            <a:extLst>
              <a:ext uri="{FF2B5EF4-FFF2-40B4-BE49-F238E27FC236}">
                <a16:creationId xmlns:a16="http://schemas.microsoft.com/office/drawing/2014/main" id="{1F521506-189A-478C-B945-7F3AB9B633AA}"/>
              </a:ext>
            </a:extLst>
          </p:cNvPr>
          <p:cNvGrpSpPr/>
          <p:nvPr/>
        </p:nvGrpSpPr>
        <p:grpSpPr>
          <a:xfrm>
            <a:off x="5799341" y="1534002"/>
            <a:ext cx="5779077" cy="3999063"/>
            <a:chOff x="1724025" y="991793"/>
            <a:chExt cx="6914774" cy="4966746"/>
          </a:xfrm>
        </p:grpSpPr>
        <p:pic>
          <p:nvPicPr>
            <p:cNvPr id="3" name="Picture 2" descr="Chart, treemap chart&#10;&#10;Description automatically generated">
              <a:extLst>
                <a:ext uri="{FF2B5EF4-FFF2-40B4-BE49-F238E27FC236}">
                  <a16:creationId xmlns:a16="http://schemas.microsoft.com/office/drawing/2014/main" id="{9ED7EDD3-5F43-4608-8E37-9093576B47EA}"/>
                </a:ext>
              </a:extLst>
            </p:cNvPr>
            <p:cNvPicPr>
              <a:picLocks noChangeAspect="1"/>
            </p:cNvPicPr>
            <p:nvPr/>
          </p:nvPicPr>
          <p:blipFill>
            <a:blip r:embed="rId3"/>
            <a:stretch>
              <a:fillRect/>
            </a:stretch>
          </p:blipFill>
          <p:spPr>
            <a:xfrm>
              <a:off x="1724025" y="991793"/>
              <a:ext cx="6609974" cy="4966746"/>
            </a:xfrm>
            <a:prstGeom prst="rect">
              <a:avLst/>
            </a:prstGeom>
          </p:spPr>
        </p:pic>
        <p:grpSp>
          <p:nvGrpSpPr>
            <p:cNvPr id="32" name="Group 31">
              <a:extLst>
                <a:ext uri="{FF2B5EF4-FFF2-40B4-BE49-F238E27FC236}">
                  <a16:creationId xmlns:a16="http://schemas.microsoft.com/office/drawing/2014/main" id="{53853A6A-0DAE-4937-BAF5-497F98746E80}"/>
                </a:ext>
              </a:extLst>
            </p:cNvPr>
            <p:cNvGrpSpPr/>
            <p:nvPr/>
          </p:nvGrpSpPr>
          <p:grpSpPr>
            <a:xfrm>
              <a:off x="1847850" y="1254050"/>
              <a:ext cx="6790949" cy="3947253"/>
              <a:chOff x="1847850" y="1254050"/>
              <a:chExt cx="6790949" cy="3947253"/>
            </a:xfrm>
          </p:grpSpPr>
          <p:sp>
            <p:nvSpPr>
              <p:cNvPr id="5" name="TextBox 4">
                <a:extLst>
                  <a:ext uri="{FF2B5EF4-FFF2-40B4-BE49-F238E27FC236}">
                    <a16:creationId xmlns:a16="http://schemas.microsoft.com/office/drawing/2014/main" id="{11026609-43CC-4153-80D0-F4858FDA2DBE}"/>
                  </a:ext>
                </a:extLst>
              </p:cNvPr>
              <p:cNvSpPr txBox="1"/>
              <p:nvPr/>
            </p:nvSpPr>
            <p:spPr>
              <a:xfrm>
                <a:off x="1847850" y="3429000"/>
                <a:ext cx="609600" cy="382252"/>
              </a:xfrm>
              <a:prstGeom prst="rect">
                <a:avLst/>
              </a:prstGeom>
              <a:noFill/>
            </p:spPr>
            <p:txBody>
              <a:bodyPr wrap="square" rtlCol="0">
                <a:spAutoFit/>
              </a:bodyPr>
              <a:lstStyle/>
              <a:p>
                <a:r>
                  <a:rPr lang="en-US" sz="1400" dirty="0"/>
                  <a:t>241</a:t>
                </a:r>
              </a:p>
            </p:txBody>
          </p:sp>
          <p:sp>
            <p:nvSpPr>
              <p:cNvPr id="7" name="TextBox 6">
                <a:extLst>
                  <a:ext uri="{FF2B5EF4-FFF2-40B4-BE49-F238E27FC236}">
                    <a16:creationId xmlns:a16="http://schemas.microsoft.com/office/drawing/2014/main" id="{E8328A4D-AF34-4370-9A2A-0A3CC64EFE78}"/>
                  </a:ext>
                </a:extLst>
              </p:cNvPr>
              <p:cNvSpPr txBox="1"/>
              <p:nvPr/>
            </p:nvSpPr>
            <p:spPr>
              <a:xfrm>
                <a:off x="4724212" y="2242858"/>
                <a:ext cx="609600" cy="382252"/>
              </a:xfrm>
              <a:prstGeom prst="rect">
                <a:avLst/>
              </a:prstGeom>
              <a:noFill/>
            </p:spPr>
            <p:txBody>
              <a:bodyPr wrap="square" rtlCol="0">
                <a:spAutoFit/>
              </a:bodyPr>
              <a:lstStyle/>
              <a:p>
                <a:r>
                  <a:rPr lang="en-US" sz="1400" dirty="0"/>
                  <a:t>122</a:t>
                </a:r>
              </a:p>
            </p:txBody>
          </p:sp>
          <p:sp>
            <p:nvSpPr>
              <p:cNvPr id="13" name="TextBox 12">
                <a:extLst>
                  <a:ext uri="{FF2B5EF4-FFF2-40B4-BE49-F238E27FC236}">
                    <a16:creationId xmlns:a16="http://schemas.microsoft.com/office/drawing/2014/main" id="{ED2351F0-A717-4970-B561-DF6F4D4A0203}"/>
                  </a:ext>
                </a:extLst>
              </p:cNvPr>
              <p:cNvSpPr txBox="1"/>
              <p:nvPr/>
            </p:nvSpPr>
            <p:spPr>
              <a:xfrm>
                <a:off x="4762124" y="4271683"/>
                <a:ext cx="609600" cy="382252"/>
              </a:xfrm>
              <a:prstGeom prst="rect">
                <a:avLst/>
              </a:prstGeom>
              <a:noFill/>
            </p:spPr>
            <p:txBody>
              <a:bodyPr wrap="square" rtlCol="0">
                <a:spAutoFit/>
              </a:bodyPr>
              <a:lstStyle/>
              <a:p>
                <a:r>
                  <a:rPr lang="en-US" sz="1400" dirty="0"/>
                  <a:t>119</a:t>
                </a:r>
              </a:p>
            </p:txBody>
          </p:sp>
          <p:sp>
            <p:nvSpPr>
              <p:cNvPr id="17" name="TextBox 16">
                <a:extLst>
                  <a:ext uri="{FF2B5EF4-FFF2-40B4-BE49-F238E27FC236}">
                    <a16:creationId xmlns:a16="http://schemas.microsoft.com/office/drawing/2014/main" id="{53FBAFA3-8558-4C9E-85A1-7D3BFFCF39B1}"/>
                  </a:ext>
                </a:extLst>
              </p:cNvPr>
              <p:cNvSpPr txBox="1"/>
              <p:nvPr/>
            </p:nvSpPr>
            <p:spPr>
              <a:xfrm>
                <a:off x="8028447" y="1254050"/>
                <a:ext cx="609600" cy="369332"/>
              </a:xfrm>
              <a:prstGeom prst="rect">
                <a:avLst/>
              </a:prstGeom>
              <a:noFill/>
            </p:spPr>
            <p:txBody>
              <a:bodyPr wrap="square" rtlCol="0">
                <a:spAutoFit/>
              </a:bodyPr>
              <a:lstStyle/>
              <a:p>
                <a:r>
                  <a:rPr lang="en-US" sz="1600" dirty="0"/>
                  <a:t>25</a:t>
                </a:r>
              </a:p>
            </p:txBody>
          </p:sp>
          <p:sp>
            <p:nvSpPr>
              <p:cNvPr id="19" name="TextBox 18">
                <a:extLst>
                  <a:ext uri="{FF2B5EF4-FFF2-40B4-BE49-F238E27FC236}">
                    <a16:creationId xmlns:a16="http://schemas.microsoft.com/office/drawing/2014/main" id="{8641FCCC-CB31-44A2-8837-94BEAF368C45}"/>
                  </a:ext>
                </a:extLst>
              </p:cNvPr>
              <p:cNvSpPr txBox="1"/>
              <p:nvPr/>
            </p:nvSpPr>
            <p:spPr>
              <a:xfrm>
                <a:off x="8028823" y="1656697"/>
                <a:ext cx="609600" cy="369332"/>
              </a:xfrm>
              <a:prstGeom prst="rect">
                <a:avLst/>
              </a:prstGeom>
              <a:noFill/>
            </p:spPr>
            <p:txBody>
              <a:bodyPr wrap="square" rtlCol="0">
                <a:spAutoFit/>
              </a:bodyPr>
              <a:lstStyle/>
              <a:p>
                <a:r>
                  <a:rPr lang="en-US" sz="1600" dirty="0"/>
                  <a:t>4</a:t>
                </a:r>
              </a:p>
            </p:txBody>
          </p:sp>
          <p:sp>
            <p:nvSpPr>
              <p:cNvPr id="21" name="TextBox 20">
                <a:extLst>
                  <a:ext uri="{FF2B5EF4-FFF2-40B4-BE49-F238E27FC236}">
                    <a16:creationId xmlns:a16="http://schemas.microsoft.com/office/drawing/2014/main" id="{C06D2EA0-14B4-49F4-B4A5-87F520329730}"/>
                  </a:ext>
                </a:extLst>
              </p:cNvPr>
              <p:cNvSpPr txBox="1"/>
              <p:nvPr/>
            </p:nvSpPr>
            <p:spPr>
              <a:xfrm>
                <a:off x="8028447" y="1930432"/>
                <a:ext cx="609600" cy="369332"/>
              </a:xfrm>
              <a:prstGeom prst="rect">
                <a:avLst/>
              </a:prstGeom>
              <a:noFill/>
            </p:spPr>
            <p:txBody>
              <a:bodyPr wrap="square" rtlCol="0">
                <a:spAutoFit/>
              </a:bodyPr>
              <a:lstStyle/>
              <a:p>
                <a:r>
                  <a:rPr lang="en-US" sz="1600" dirty="0"/>
                  <a:t>3</a:t>
                </a:r>
              </a:p>
            </p:txBody>
          </p:sp>
          <p:sp>
            <p:nvSpPr>
              <p:cNvPr id="23" name="TextBox 22">
                <a:extLst>
                  <a:ext uri="{FF2B5EF4-FFF2-40B4-BE49-F238E27FC236}">
                    <a16:creationId xmlns:a16="http://schemas.microsoft.com/office/drawing/2014/main" id="{D8511A30-EE28-4EAD-B0EE-008E1782692D}"/>
                  </a:ext>
                </a:extLst>
              </p:cNvPr>
              <p:cNvSpPr txBox="1"/>
              <p:nvPr/>
            </p:nvSpPr>
            <p:spPr>
              <a:xfrm>
                <a:off x="8000248" y="2236131"/>
                <a:ext cx="609600" cy="369332"/>
              </a:xfrm>
              <a:prstGeom prst="rect">
                <a:avLst/>
              </a:prstGeom>
              <a:noFill/>
            </p:spPr>
            <p:txBody>
              <a:bodyPr wrap="square" rtlCol="0">
                <a:spAutoFit/>
              </a:bodyPr>
              <a:lstStyle/>
              <a:p>
                <a:r>
                  <a:rPr lang="en-US" sz="1600" dirty="0"/>
                  <a:t>26</a:t>
                </a:r>
              </a:p>
            </p:txBody>
          </p:sp>
          <p:sp>
            <p:nvSpPr>
              <p:cNvPr id="25" name="TextBox 24">
                <a:extLst>
                  <a:ext uri="{FF2B5EF4-FFF2-40B4-BE49-F238E27FC236}">
                    <a16:creationId xmlns:a16="http://schemas.microsoft.com/office/drawing/2014/main" id="{FDB15689-600E-493C-9A49-3A88C0919CF2}"/>
                  </a:ext>
                </a:extLst>
              </p:cNvPr>
              <p:cNvSpPr txBox="1"/>
              <p:nvPr/>
            </p:nvSpPr>
            <p:spPr>
              <a:xfrm>
                <a:off x="8000248" y="2776310"/>
                <a:ext cx="609600" cy="369332"/>
              </a:xfrm>
              <a:prstGeom prst="rect">
                <a:avLst/>
              </a:prstGeom>
              <a:noFill/>
            </p:spPr>
            <p:txBody>
              <a:bodyPr wrap="square" rtlCol="0">
                <a:spAutoFit/>
              </a:bodyPr>
              <a:lstStyle/>
              <a:p>
                <a:r>
                  <a:rPr lang="en-US" sz="1600" dirty="0"/>
                  <a:t>35</a:t>
                </a:r>
              </a:p>
            </p:txBody>
          </p:sp>
          <p:sp>
            <p:nvSpPr>
              <p:cNvPr id="27" name="TextBox 26">
                <a:extLst>
                  <a:ext uri="{FF2B5EF4-FFF2-40B4-BE49-F238E27FC236}">
                    <a16:creationId xmlns:a16="http://schemas.microsoft.com/office/drawing/2014/main" id="{0CA5AA27-FCFF-4462-A7AE-4F032AAC6014}"/>
                  </a:ext>
                </a:extLst>
              </p:cNvPr>
              <p:cNvSpPr txBox="1"/>
              <p:nvPr/>
            </p:nvSpPr>
            <p:spPr>
              <a:xfrm>
                <a:off x="8000248" y="3395551"/>
                <a:ext cx="609600" cy="369332"/>
              </a:xfrm>
              <a:prstGeom prst="rect">
                <a:avLst/>
              </a:prstGeom>
              <a:noFill/>
            </p:spPr>
            <p:txBody>
              <a:bodyPr wrap="square" rtlCol="0">
                <a:spAutoFit/>
              </a:bodyPr>
              <a:lstStyle/>
              <a:p>
                <a:r>
                  <a:rPr lang="en-US" sz="1600" dirty="0"/>
                  <a:t>29</a:t>
                </a:r>
              </a:p>
            </p:txBody>
          </p:sp>
          <p:sp>
            <p:nvSpPr>
              <p:cNvPr id="29" name="TextBox 28">
                <a:extLst>
                  <a:ext uri="{FF2B5EF4-FFF2-40B4-BE49-F238E27FC236}">
                    <a16:creationId xmlns:a16="http://schemas.microsoft.com/office/drawing/2014/main" id="{12890050-27BF-4C85-9B6F-761D039157BF}"/>
                  </a:ext>
                </a:extLst>
              </p:cNvPr>
              <p:cNvSpPr txBox="1"/>
              <p:nvPr/>
            </p:nvSpPr>
            <p:spPr>
              <a:xfrm>
                <a:off x="8029199" y="4831971"/>
                <a:ext cx="609600" cy="369332"/>
              </a:xfrm>
              <a:prstGeom prst="rect">
                <a:avLst/>
              </a:prstGeom>
              <a:noFill/>
            </p:spPr>
            <p:txBody>
              <a:bodyPr wrap="square" rtlCol="0">
                <a:spAutoFit/>
              </a:bodyPr>
              <a:lstStyle/>
              <a:p>
                <a:r>
                  <a:rPr lang="en-US" sz="1600" dirty="0"/>
                  <a:t>76</a:t>
                </a:r>
              </a:p>
            </p:txBody>
          </p:sp>
          <p:sp>
            <p:nvSpPr>
              <p:cNvPr id="31" name="TextBox 30">
                <a:extLst>
                  <a:ext uri="{FF2B5EF4-FFF2-40B4-BE49-F238E27FC236}">
                    <a16:creationId xmlns:a16="http://schemas.microsoft.com/office/drawing/2014/main" id="{676B1A61-5774-4150-A134-39DEDBAA6D78}"/>
                  </a:ext>
                </a:extLst>
              </p:cNvPr>
              <p:cNvSpPr txBox="1"/>
              <p:nvPr/>
            </p:nvSpPr>
            <p:spPr>
              <a:xfrm>
                <a:off x="8000248" y="3824044"/>
                <a:ext cx="609600" cy="369332"/>
              </a:xfrm>
              <a:prstGeom prst="rect">
                <a:avLst/>
              </a:prstGeom>
              <a:noFill/>
            </p:spPr>
            <p:txBody>
              <a:bodyPr wrap="square" rtlCol="0">
                <a:spAutoFit/>
              </a:bodyPr>
              <a:lstStyle/>
              <a:p>
                <a:r>
                  <a:rPr lang="en-US" sz="1600" dirty="0"/>
                  <a:t>44</a:t>
                </a:r>
              </a:p>
            </p:txBody>
          </p:sp>
        </p:grpSp>
      </p:grpSp>
      <p:sp>
        <p:nvSpPr>
          <p:cNvPr id="35" name="TextBox 34">
            <a:extLst>
              <a:ext uri="{FF2B5EF4-FFF2-40B4-BE49-F238E27FC236}">
                <a16:creationId xmlns:a16="http://schemas.microsoft.com/office/drawing/2014/main" id="{8787402D-F2D8-4B74-AEC3-D3844E5CCA01}"/>
              </a:ext>
            </a:extLst>
          </p:cNvPr>
          <p:cNvSpPr txBox="1"/>
          <p:nvPr/>
        </p:nvSpPr>
        <p:spPr>
          <a:xfrm>
            <a:off x="10309535" y="5462662"/>
            <a:ext cx="1393757" cy="307777"/>
          </a:xfrm>
          <a:prstGeom prst="rect">
            <a:avLst/>
          </a:prstGeom>
          <a:noFill/>
        </p:spPr>
        <p:txBody>
          <a:bodyPr wrap="square" rtlCol="0">
            <a:spAutoFit/>
          </a:bodyPr>
          <a:lstStyle/>
          <a:p>
            <a:r>
              <a:rPr lang="en-US" sz="1400" dirty="0"/>
              <a:t>Values in </a:t>
            </a:r>
            <a:r>
              <a:rPr lang="en-US" sz="1400" dirty="0" err="1"/>
              <a:t>Mton</a:t>
            </a:r>
            <a:endParaRPr lang="en-US" sz="1400" dirty="0"/>
          </a:p>
        </p:txBody>
      </p:sp>
      <p:graphicFrame>
        <p:nvGraphicFramePr>
          <p:cNvPr id="37" name="Chart 36">
            <a:extLst>
              <a:ext uri="{FF2B5EF4-FFF2-40B4-BE49-F238E27FC236}">
                <a16:creationId xmlns:a16="http://schemas.microsoft.com/office/drawing/2014/main" id="{E90CA43C-16D4-4480-8BD1-7114C50AB7CA}"/>
              </a:ext>
            </a:extLst>
          </p:cNvPr>
          <p:cNvGraphicFramePr>
            <a:graphicFrameLocks/>
          </p:cNvGraphicFramePr>
          <p:nvPr>
            <p:extLst>
              <p:ext uri="{D42A27DB-BD31-4B8C-83A1-F6EECF244321}">
                <p14:modId xmlns:p14="http://schemas.microsoft.com/office/powerpoint/2010/main" val="804757"/>
              </p:ext>
            </p:extLst>
          </p:nvPr>
        </p:nvGraphicFramePr>
        <p:xfrm>
          <a:off x="1195111" y="1034370"/>
          <a:ext cx="3767413" cy="27098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2C43912E-28CF-4756-9079-210B1FCD5498}"/>
              </a:ext>
            </a:extLst>
          </p:cNvPr>
          <p:cNvGraphicFramePr>
            <a:graphicFrameLocks/>
          </p:cNvGraphicFramePr>
          <p:nvPr>
            <p:extLst>
              <p:ext uri="{D42A27DB-BD31-4B8C-83A1-F6EECF244321}">
                <p14:modId xmlns:p14="http://schemas.microsoft.com/office/powerpoint/2010/main" val="1483868732"/>
              </p:ext>
            </p:extLst>
          </p:nvPr>
        </p:nvGraphicFramePr>
        <p:xfrm>
          <a:off x="1185586" y="3725183"/>
          <a:ext cx="3767413" cy="27098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789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8</a:t>
            </a:fld>
            <a:endParaRPr lang="en-US" dirty="0"/>
          </a:p>
        </p:txBody>
      </p:sp>
      <p:sp>
        <p:nvSpPr>
          <p:cNvPr id="25" name="Title 7">
            <a:extLst>
              <a:ext uri="{FF2B5EF4-FFF2-40B4-BE49-F238E27FC236}">
                <a16:creationId xmlns:a16="http://schemas.microsoft.com/office/drawing/2014/main" id="{D1FDE67D-9786-4C84-8CF0-216D748134AB}"/>
              </a:ext>
            </a:extLst>
          </p:cNvPr>
          <p:cNvSpPr txBox="1">
            <a:spLocks/>
          </p:cNvSpPr>
          <p:nvPr/>
        </p:nvSpPr>
        <p:spPr>
          <a:xfrm>
            <a:off x="147654" y="-62989"/>
            <a:ext cx="9659112" cy="96310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a:lstStyle>
          <a:p>
            <a:r>
              <a:rPr lang="en-US" dirty="0"/>
              <a:t>Municipal Solid Waste Generation</a:t>
            </a:r>
            <a:endParaRPr lang="en-US" sz="2200" dirty="0"/>
          </a:p>
        </p:txBody>
      </p:sp>
      <p:graphicFrame>
        <p:nvGraphicFramePr>
          <p:cNvPr id="13" name="Chart 12">
            <a:extLst>
              <a:ext uri="{FF2B5EF4-FFF2-40B4-BE49-F238E27FC236}">
                <a16:creationId xmlns:a16="http://schemas.microsoft.com/office/drawing/2014/main" id="{E16F364D-7025-4999-9AA0-D09D9AD83598}"/>
              </a:ext>
            </a:extLst>
          </p:cNvPr>
          <p:cNvGraphicFramePr>
            <a:graphicFrameLocks/>
          </p:cNvGraphicFramePr>
          <p:nvPr>
            <p:extLst>
              <p:ext uri="{D42A27DB-BD31-4B8C-83A1-F6EECF244321}">
                <p14:modId xmlns:p14="http://schemas.microsoft.com/office/powerpoint/2010/main" val="2669080095"/>
              </p:ext>
            </p:extLst>
          </p:nvPr>
        </p:nvGraphicFramePr>
        <p:xfrm>
          <a:off x="562198" y="1015626"/>
          <a:ext cx="4879499" cy="543576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5DF9789-5598-45C5-98CF-42BB917012B5}"/>
              </a:ext>
            </a:extLst>
          </p:cNvPr>
          <p:cNvPicPr>
            <a:picLocks noChangeAspect="1"/>
          </p:cNvPicPr>
          <p:nvPr/>
        </p:nvPicPr>
        <p:blipFill>
          <a:blip r:embed="rId4"/>
          <a:stretch>
            <a:fillRect/>
          </a:stretch>
        </p:blipFill>
        <p:spPr>
          <a:xfrm>
            <a:off x="6096000" y="900112"/>
            <a:ext cx="5163760" cy="5492972"/>
          </a:xfrm>
          <a:prstGeom prst="rect">
            <a:avLst/>
          </a:prstGeom>
        </p:spPr>
      </p:pic>
    </p:spTree>
    <p:extLst>
      <p:ext uri="{BB962C8B-B14F-4D97-AF65-F5344CB8AC3E}">
        <p14:creationId xmlns:p14="http://schemas.microsoft.com/office/powerpoint/2010/main" val="140322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E6EF-EA7E-4251-98B8-E66E598FED76}"/>
              </a:ext>
            </a:extLst>
          </p:cNvPr>
          <p:cNvSpPr>
            <a:spLocks noGrp="1"/>
          </p:cNvSpPr>
          <p:nvPr>
            <p:ph type="title"/>
          </p:nvPr>
        </p:nvSpPr>
        <p:spPr>
          <a:xfrm>
            <a:off x="258748" y="334311"/>
            <a:ext cx="3932237" cy="722028"/>
          </a:xfrm>
        </p:spPr>
        <p:txBody>
          <a:bodyPr vert="horz" lIns="91440" tIns="45720" rIns="91440" bIns="45720" rtlCol="0" anchor="b">
            <a:normAutofit/>
          </a:bodyPr>
          <a:lstStyle/>
          <a:p>
            <a:r>
              <a:rPr lang="en-US" kern="1200" dirty="0">
                <a:latin typeface="Tahoma" panose="020B0604030504040204" pitchFamily="34" charset="0"/>
                <a:ea typeface="Tahoma" panose="020B0604030504040204" pitchFamily="34" charset="0"/>
                <a:cs typeface="Tahoma" panose="020B0604030504040204" pitchFamily="34" charset="0"/>
              </a:rPr>
              <a:t>MSW up to 2050</a:t>
            </a:r>
          </a:p>
        </p:txBody>
      </p:sp>
      <p:sp>
        <p:nvSpPr>
          <p:cNvPr id="10" name="TextBox 9">
            <a:extLst>
              <a:ext uri="{FF2B5EF4-FFF2-40B4-BE49-F238E27FC236}">
                <a16:creationId xmlns:a16="http://schemas.microsoft.com/office/drawing/2014/main" id="{626B66D6-37DD-49F0-AEF1-ED94FF593AB5}"/>
              </a:ext>
            </a:extLst>
          </p:cNvPr>
          <p:cNvSpPr txBox="1"/>
          <p:nvPr/>
        </p:nvSpPr>
        <p:spPr>
          <a:xfrm>
            <a:off x="358951" y="2349025"/>
            <a:ext cx="3932237" cy="3674428"/>
          </a:xfrm>
          <a:prstGeom prst="rect">
            <a:avLst/>
          </a:prstGeom>
        </p:spPr>
        <p:txBody>
          <a:bodyPr vert="horz" lIns="91440" tIns="45720" rIns="91440" bIns="45720" rtlCol="0">
            <a:normAutofit/>
          </a:bodyPr>
          <a:lstStyle/>
          <a:p>
            <a:pPr>
              <a:spcBef>
                <a:spcPts val="1000"/>
              </a:spcBef>
            </a:pPr>
            <a:r>
              <a:rPr lang="en-US" sz="1600" kern="1200" dirty="0">
                <a:latin typeface="Tahoma" panose="020B0604030504040204" pitchFamily="34" charset="0"/>
                <a:ea typeface="Tahoma" panose="020B0604030504040204" pitchFamily="34" charset="0"/>
                <a:cs typeface="Tahoma" panose="020B0604030504040204" pitchFamily="34" charset="0"/>
              </a:rPr>
              <a:t>Current IGP 104 Mt </a:t>
            </a:r>
            <a:r>
              <a:rPr lang="en-US" sz="1600" kern="1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242 Mt in 2050  </a:t>
            </a:r>
          </a:p>
          <a:p>
            <a:pPr>
              <a:spcBef>
                <a:spcPts val="1000"/>
              </a:spcBef>
            </a:pPr>
            <a:endParaRPr lang="en-US" sz="1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a:spcBef>
                <a:spcPts val="1000"/>
              </a:spcBef>
            </a:pPr>
            <a:r>
              <a:rPr lang="en-US" sz="1600" kern="1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IGP 43% of MSW generates in India </a:t>
            </a:r>
          </a:p>
          <a:p>
            <a:pPr>
              <a:spcBef>
                <a:spcPts val="1000"/>
              </a:spcBef>
            </a:pPr>
            <a:r>
              <a:rPr lang="en-US" sz="1600" kern="12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1600" kern="1200" dirty="0">
              <a:latin typeface="Tahoma" panose="020B0604030504040204" pitchFamily="34" charset="0"/>
              <a:ea typeface="Tahoma" panose="020B0604030504040204" pitchFamily="34" charset="0"/>
              <a:cs typeface="Tahoma" panose="020B0604030504040204" pitchFamily="34" charset="0"/>
            </a:endParaRPr>
          </a:p>
          <a:p>
            <a:pPr>
              <a:spcBef>
                <a:spcPts val="1000"/>
              </a:spcBef>
            </a:pPr>
            <a:endParaRPr lang="en-US" sz="1600" kern="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3B457813-885A-4C5F-BDA0-9C7DC7E1A9C7}"/>
              </a:ext>
            </a:extLst>
          </p:cNvPr>
          <p:cNvSpPr>
            <a:spLocks noGrp="1"/>
          </p:cNvSpPr>
          <p:nvPr>
            <p:ph type="sldNum" sz="quarter" idx="11"/>
          </p:nvPr>
        </p:nvSpPr>
        <p:spPr>
          <a:xfrm>
            <a:off x="258748" y="6352806"/>
            <a:ext cx="2743200" cy="365125"/>
          </a:xfrm>
        </p:spPr>
        <p:txBody>
          <a:bodyPr vert="horz" lIns="91440" tIns="45720" rIns="91440" bIns="45720" rtlCol="0" anchor="b" anchorCtr="0">
            <a:normAutofit/>
          </a:bodyPr>
          <a:lstStyle/>
          <a:p>
            <a:pPr>
              <a:spcAft>
                <a:spcPts val="600"/>
              </a:spcAft>
            </a:pPr>
            <a:fld id="{838B0777-827F-8D42-90B1-61394C340E65}" type="slidenum">
              <a:rPr lang="en-US" smtClean="0"/>
              <a:pPr>
                <a:spcAft>
                  <a:spcPts val="600"/>
                </a:spcAft>
              </a:pPr>
              <a:t>9</a:t>
            </a:fld>
            <a:endParaRPr lang="en-US"/>
          </a:p>
        </p:txBody>
      </p:sp>
      <p:graphicFrame>
        <p:nvGraphicFramePr>
          <p:cNvPr id="9" name="Chart 8">
            <a:extLst>
              <a:ext uri="{FF2B5EF4-FFF2-40B4-BE49-F238E27FC236}">
                <a16:creationId xmlns:a16="http://schemas.microsoft.com/office/drawing/2014/main" id="{BDB82243-0390-4041-85A5-FAF3017BCDB2}"/>
              </a:ext>
            </a:extLst>
          </p:cNvPr>
          <p:cNvGraphicFramePr>
            <a:graphicFrameLocks/>
          </p:cNvGraphicFramePr>
          <p:nvPr>
            <p:extLst>
              <p:ext uri="{D42A27DB-BD31-4B8C-83A1-F6EECF244321}">
                <p14:modId xmlns:p14="http://schemas.microsoft.com/office/powerpoint/2010/main" val="1437229719"/>
              </p:ext>
            </p:extLst>
          </p:nvPr>
        </p:nvGraphicFramePr>
        <p:xfrm>
          <a:off x="4662487" y="1154905"/>
          <a:ext cx="6491288" cy="4493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6240162"/>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99397B5B-1068-9647-8AF4-F0CD404C4C4E}" vid="{FB4EE621-5097-1245-A4F5-8FBE2839CC67}"/>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99397B5B-1068-9647-8AF4-F0CD404C4C4E}" vid="{11CFE96F-7000-6746-8225-94DCB5E6FE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6814371-4dd9-40ea-9cc7-40b39613c6ae">T2EJA6NA5JU7-1903484182-91</_dlc_DocId>
    <_dlc_DocIdUrl xmlns="06814371-4dd9-40ea-9cc7-40b39613c6ae">
      <Url>https://iiasahub.sharepoint.com/sites/intranet/ercl/_layouts/15/DocIdRedir.aspx?ID=T2EJA6NA5JU7-1903484182-91</Url>
      <Description>T2EJA6NA5JU7-1903484182-91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09E5D021178B04082DE841A61810ABC" ma:contentTypeVersion="6" ma:contentTypeDescription="Create a new document." ma:contentTypeScope="" ma:versionID="bf37d4ac1dddfc53a56261334840b7df">
  <xsd:schema xmlns:xsd="http://www.w3.org/2001/XMLSchema" xmlns:xs="http://www.w3.org/2001/XMLSchema" xmlns:p="http://schemas.microsoft.com/office/2006/metadata/properties" xmlns:ns2="0689c177-5e19-464b-8532-40aa8fde3a94" xmlns:ns3="06814371-4dd9-40ea-9cc7-40b39613c6ae" xmlns:ns4="749ef8e9-4186-4c55-b2d4-b1c3f2fa9400" targetNamespace="http://schemas.microsoft.com/office/2006/metadata/properties" ma:root="true" ma:fieldsID="382a45c066b9cd32e8d486b5ba424e80" ns2:_="" ns3:_="" ns4:_="">
    <xsd:import namespace="0689c177-5e19-464b-8532-40aa8fde3a94"/>
    <xsd:import namespace="06814371-4dd9-40ea-9cc7-40b39613c6ae"/>
    <xsd:import namespace="749ef8e9-4186-4c55-b2d4-b1c3f2fa9400"/>
    <xsd:element name="properties">
      <xsd:complexType>
        <xsd:sequence>
          <xsd:element name="documentManagement">
            <xsd:complexType>
              <xsd:all>
                <xsd:element ref="ns2:SharedWithUsers" minOccurs="0"/>
                <xsd:element ref="ns2:SharedWithDetails" minOccurs="0"/>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9c177-5e19-464b-8532-40aa8fde3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814371-4dd9-40ea-9cc7-40b39613c6a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49ef8e9-4186-4c55-b2d4-b1c3f2fa940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93C57-A7ED-44E6-88BF-DA3984EE19E6}">
  <ds:schemaRefs>
    <ds:schemaRef ds:uri="06814371-4dd9-40ea-9cc7-40b39613c6a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49ef8e9-4186-4c55-b2d4-b1c3f2fa9400"/>
    <ds:schemaRef ds:uri="0689c177-5e19-464b-8532-40aa8fde3a94"/>
    <ds:schemaRef ds:uri="http://www.w3.org/XML/1998/namespace"/>
    <ds:schemaRef ds:uri="http://purl.org/dc/dcmitype/"/>
  </ds:schemaRefs>
</ds:datastoreItem>
</file>

<file path=customXml/itemProps2.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3.xml><?xml version="1.0" encoding="utf-8"?>
<ds:datastoreItem xmlns:ds="http://schemas.openxmlformats.org/officeDocument/2006/customXml" ds:itemID="{B0542633-460B-4F10-AED0-D9CC98DDA495}">
  <ds:schemaRefs>
    <ds:schemaRef ds:uri="http://schemas.microsoft.com/sharepoint/events"/>
  </ds:schemaRefs>
</ds:datastoreItem>
</file>

<file path=customXml/itemProps4.xml><?xml version="1.0" encoding="utf-8"?>
<ds:datastoreItem xmlns:ds="http://schemas.openxmlformats.org/officeDocument/2006/customXml" ds:itemID="{FE961F14-CA64-4A5B-8D0E-270958149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9c177-5e19-464b-8532-40aa8fde3a94"/>
    <ds:schemaRef ds:uri="06814371-4dd9-40ea-9cc7-40b39613c6ae"/>
    <ds:schemaRef ds:uri="749ef8e9-4186-4c55-b2d4-b1c3f2fa9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10282</TotalTime>
  <Words>916</Words>
  <Application>Microsoft Office PowerPoint</Application>
  <PresentationFormat>Widescreen</PresentationFormat>
  <Paragraphs>169</Paragraphs>
  <Slides>17</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9" baseType="lpstr">
      <vt:lpstr>Arial</vt:lpstr>
      <vt:lpstr>Calibri</vt:lpstr>
      <vt:lpstr>Courier New</vt:lpstr>
      <vt:lpstr>Segoe UI Black</vt:lpstr>
      <vt:lpstr>Segoe UI Symbol</vt:lpstr>
      <vt:lpstr>Tahoma</vt:lpstr>
      <vt:lpstr>Times New Roman</vt:lpstr>
      <vt:lpstr>Verdana</vt:lpstr>
      <vt:lpstr>Wingdings</vt:lpstr>
      <vt:lpstr>Office Theme</vt:lpstr>
      <vt:lpstr>IIASA alternatives</vt:lpstr>
      <vt:lpstr>Worksheet</vt:lpstr>
      <vt:lpstr>                              The Greenhouse Gas and Air Pollution Interactions and Synergies (GAINS) model:   Solid waste – Indo Gangetic Plain  Adriana Gómez-Sanabria  </vt:lpstr>
      <vt:lpstr>PowerPoint Presentation</vt:lpstr>
      <vt:lpstr>PowerPoint Presentation</vt:lpstr>
      <vt:lpstr>Waste management technologies </vt:lpstr>
      <vt:lpstr> MSW generation - projections</vt:lpstr>
      <vt:lpstr> MSW generation - Composition</vt:lpstr>
      <vt:lpstr>PowerPoint Presentation</vt:lpstr>
      <vt:lpstr>PowerPoint Presentation</vt:lpstr>
      <vt:lpstr>MSW up to 2050</vt:lpstr>
      <vt:lpstr>PowerPoint Presentation</vt:lpstr>
      <vt:lpstr>PowerPoint Presentation</vt:lpstr>
      <vt:lpstr>Emissions PM2.5</vt:lpstr>
      <vt:lpstr>Emissions PM2.5</vt:lpstr>
      <vt:lpstr>Sectoral contribution PM2.5</vt:lpstr>
      <vt:lpstr>PowerPoint Presentation</vt:lpstr>
      <vt:lpstr>Questions /discussion </vt:lpstr>
      <vt:lpstr>GAINS IGP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Greenhouse Gas and Air Pollution Interactions and Synergies (GAINS) model:   Solid waste – Indo Gangetic Plain  Adriana Gómez-Sanabria  </dc:title>
  <dc:creator>GOMEZ SANABRIA Adriana</dc:creator>
  <cp:lastModifiedBy>GOMEZ SANABRIA Adriana</cp:lastModifiedBy>
  <cp:revision>30</cp:revision>
  <dcterms:created xsi:type="dcterms:W3CDTF">2020-10-09T07:50:16Z</dcterms:created>
  <dcterms:modified xsi:type="dcterms:W3CDTF">2020-10-16T11:12:50Z</dcterms:modified>
</cp:coreProperties>
</file>