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6.xml" ContentType="application/vnd.openxmlformats-officedocument.theme+xml"/>
  <Override PartName="/ppt/theme/theme17.xml" ContentType="application/vnd.openxmlformats-officedocument.theme+xml"/>
  <Override PartName="/ppt/theme/theme18.xml" ContentType="application/vnd.openxmlformats-officedocument.theme+xml"/>
  <Override PartName="/ppt/theme/theme19.xml" ContentType="application/vnd.openxmlformats-officedocument.theme+xml"/>
  <Override PartName="/ppt/theme/theme20.xml" ContentType="application/vnd.openxmlformats-officedocument.theme+xml"/>
  <Override PartName="/ppt/theme/theme2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  <p:sldMasterId id="2147483658" r:id="rId2"/>
    <p:sldMasterId id="2147483659" r:id="rId3"/>
    <p:sldMasterId id="2147483661" r:id="rId4"/>
    <p:sldMasterId id="2147483663" r:id="rId5"/>
    <p:sldMasterId id="2147483665" r:id="rId6"/>
    <p:sldMasterId id="2147483667" r:id="rId7"/>
    <p:sldMasterId id="2147483673" r:id="rId8"/>
    <p:sldMasterId id="2147483675" r:id="rId9"/>
    <p:sldMasterId id="2147483677" r:id="rId10"/>
    <p:sldMasterId id="2147483692" r:id="rId11"/>
    <p:sldMasterId id="2147483694" r:id="rId12"/>
    <p:sldMasterId id="2147483696" r:id="rId13"/>
    <p:sldMasterId id="2147483698" r:id="rId14"/>
    <p:sldMasterId id="2147483701" r:id="rId15"/>
    <p:sldMasterId id="2147483703" r:id="rId16"/>
    <p:sldMasterId id="2147483709" r:id="rId17"/>
    <p:sldMasterId id="2147483711" r:id="rId18"/>
    <p:sldMasterId id="2147483714" r:id="rId19"/>
    <p:sldMasterId id="2147483718" r:id="rId20"/>
  </p:sldMasterIdLst>
  <p:notesMasterIdLst>
    <p:notesMasterId r:id="rId34"/>
  </p:notesMasterIdLst>
  <p:sldIdLst>
    <p:sldId id="343" r:id="rId21"/>
    <p:sldId id="405" r:id="rId22"/>
    <p:sldId id="406" r:id="rId23"/>
    <p:sldId id="408" r:id="rId24"/>
    <p:sldId id="409" r:id="rId25"/>
    <p:sldId id="410" r:id="rId26"/>
    <p:sldId id="412" r:id="rId27"/>
    <p:sldId id="418" r:id="rId28"/>
    <p:sldId id="414" r:id="rId29"/>
    <p:sldId id="415" r:id="rId30"/>
    <p:sldId id="416" r:id="rId31"/>
    <p:sldId id="417" r:id="rId32"/>
    <p:sldId id="419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09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3333FF"/>
    <a:srgbClr val="C87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howGuides="1">
      <p:cViewPr varScale="1">
        <p:scale>
          <a:sx n="73" d="100"/>
          <a:sy n="73" d="100"/>
        </p:scale>
        <p:origin x="1068" y="72"/>
      </p:cViewPr>
      <p:guideLst>
        <p:guide orient="horz" pos="70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6.xml"/><Relationship Id="rId21" Type="http://schemas.openxmlformats.org/officeDocument/2006/relationships/slide" Target="slides/slide1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5.xml"/><Relationship Id="rId33" Type="http://schemas.openxmlformats.org/officeDocument/2006/relationships/slide" Target="slides/slide13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4.xml"/><Relationship Id="rId32" Type="http://schemas.openxmlformats.org/officeDocument/2006/relationships/slide" Target="slides/slide12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3.xml"/><Relationship Id="rId28" Type="http://schemas.openxmlformats.org/officeDocument/2006/relationships/slide" Target="slides/slide8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2.xml"/><Relationship Id="rId27" Type="http://schemas.openxmlformats.org/officeDocument/2006/relationships/slide" Target="slides/slide7.xml"/><Relationship Id="rId30" Type="http://schemas.openxmlformats.org/officeDocument/2006/relationships/slide" Target="slides/slide10.xml"/><Relationship Id="rId35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33DE56-3DB8-42F1-9AAF-B569BA69308B}" type="datetimeFigureOut">
              <a:rPr lang="en-GB" smtClean="0"/>
              <a:t>12/10/2020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1B6041-2A24-4E54-AD6A-B9F5E4B777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7139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entry-slide-title-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2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2513013" y="1919288"/>
            <a:ext cx="6630987" cy="1470025"/>
          </a:xfrm>
        </p:spPr>
        <p:txBody>
          <a:bodyPr lIns="457200" rIns="457200" anchor="ctr"/>
          <a:lstStyle>
            <a:lvl1pPr>
              <a:defRPr>
                <a:solidFill>
                  <a:srgbClr val="00339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203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2513013" y="3886200"/>
            <a:ext cx="6627812" cy="1752600"/>
          </a:xfrm>
        </p:spPr>
        <p:txBody>
          <a:bodyPr lIns="457200" rIns="457200"/>
          <a:lstStyle>
            <a:lvl1pPr marL="0" indent="0">
              <a:buFontTx/>
              <a:buNone/>
              <a:defRPr>
                <a:solidFill>
                  <a:srgbClr val="003399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92950" y="6516688"/>
            <a:ext cx="1582738" cy="320675"/>
          </a:xfrm>
        </p:spPr>
        <p:txBody>
          <a:bodyPr/>
          <a:lstStyle>
            <a:lvl1pPr>
              <a:defRPr>
                <a:solidFill>
                  <a:srgbClr val="003399"/>
                </a:solidFill>
              </a:defRPr>
            </a:lvl1pPr>
          </a:lstStyle>
          <a:p>
            <a:pPr>
              <a:defRPr/>
            </a:pPr>
            <a:fld id="{1E4312B2-5599-4BAB-9629-F8FF3E2D26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135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0DB7A-6B9D-43EB-99E4-A3A9B7B3227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12/10/2020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E1E4B-E836-47DA-945C-0DE12A5EB1F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761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4850" y="527050"/>
            <a:ext cx="7772400" cy="609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98500" y="1911350"/>
            <a:ext cx="7772400" cy="494665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0E43C8-224B-4775-A1C8-8A23EAF3E43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20690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911350"/>
            <a:ext cx="3810000" cy="4946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0900" y="1911350"/>
            <a:ext cx="3810000" cy="4946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139E42-87F5-42C1-AA82-B8D7ABED690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56483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9092B2-CB83-406B-AE72-AF661E0A374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01774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5" Type="http://schemas.openxmlformats.org/officeDocument/2006/relationships/theme" Target="../theme/theme16.xml"/><Relationship Id="rId4" Type="http://schemas.openxmlformats.org/officeDocument/2006/relationships/slideLayout" Target="../slideLayouts/slideLayout5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theme" Target="../theme/theme17.xml"/></Relationships>
</file>

<file path=ppt/slideMasters/_rels/slideMaster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theme" Target="../theme/theme18.xml"/></Relationships>
</file>

<file path=ppt/slideMasters/_rels/slideMaster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theme" Target="../theme/theme1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theme" Target="../theme/theme2.xml"/></Relationships>
</file>

<file path=ppt/slideMasters/_rels/slideMaster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theme" Target="../theme/theme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34E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1" descr="entry-slide-content-dar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455613"/>
            <a:ext cx="79978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316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600200"/>
            <a:ext cx="799782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184" name="Rectangle 1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08363" y="6516688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85" name="Rectangle 1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6688" y="6516688"/>
            <a:ext cx="2166937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1584800-6692-4F7A-844A-C16EE7CAB8D0}" type="slidenum">
              <a:rPr lang="en-US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en-US" dirty="0">
                <a:solidFill>
                  <a:srgbClr val="FFFFFF"/>
                </a:solidFill>
              </a:rPr>
              <a:t>, date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 Narrow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 Narrow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 Narrow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 Narrow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Arial" pitchFamily="34" charset="0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Arial" pitchFamily="34" charset="0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8" descr="entry-slide-content-ligh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48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08363" y="6516688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548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6688" y="6516688"/>
            <a:ext cx="2166937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CCA0B88-0A52-4D2E-93D1-C5B7E15B7FE4}" type="slidenum">
              <a:rPr lang="en-US" smtClean="0"/>
              <a:pPr>
                <a:defRPr/>
              </a:pPr>
              <a:t>‹#›</a:t>
            </a:fld>
            <a:r>
              <a:rPr lang="en-US" dirty="0"/>
              <a:t>, date</a:t>
            </a:r>
          </a:p>
        </p:txBody>
      </p:sp>
      <p:sp>
        <p:nvSpPr>
          <p:cNvPr id="37893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455613"/>
            <a:ext cx="79978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7894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600200"/>
            <a:ext cx="799782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3399"/>
          </a:solidFill>
          <a:latin typeface="Arial" pitchFamily="34" charset="0"/>
          <a:ea typeface="+mj-ea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3399"/>
          </a:solidFill>
          <a:latin typeface="Arial Narrow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3399"/>
          </a:solidFill>
          <a:latin typeface="Arial Narrow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3399"/>
          </a:solidFill>
          <a:latin typeface="Arial Narrow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3399"/>
          </a:solidFill>
          <a:latin typeface="Arial Narrow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3399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3399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3399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3399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rgbClr val="003399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3200">
          <a:solidFill>
            <a:srgbClr val="003399"/>
          </a:solidFill>
          <a:latin typeface="Arial" pitchFamily="34" charset="0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rgbClr val="003399"/>
          </a:solidFill>
          <a:latin typeface="Arial" pitchFamily="34" charset="0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3200">
          <a:solidFill>
            <a:srgbClr val="003399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3200">
          <a:solidFill>
            <a:srgbClr val="003399"/>
          </a:solidFill>
          <a:latin typeface="Arial" pitchFamily="34" charset="0"/>
          <a:cs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3200">
          <a:solidFill>
            <a:srgbClr val="003399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3200">
          <a:solidFill>
            <a:srgbClr val="003399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3200">
          <a:solidFill>
            <a:srgbClr val="003399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3200">
          <a:solidFill>
            <a:srgbClr val="003399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220DB7A-6B9D-43EB-99E4-A3A9B7B32277}" type="datetimeFigureOut">
              <a:rPr lang="en-GB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12/10/2020</a:t>
            </a:fld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1584800-6692-4F7A-844A-C16EE7CAB8D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en-US">
                <a:solidFill>
                  <a:prstClr val="black">
                    <a:tint val="75000"/>
                  </a:prstClr>
                </a:solidFill>
                <a:latin typeface="Arial" charset="0"/>
              </a:rPr>
              <a:t>, date</a:t>
            </a:r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302625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A6146-3363-4558-A32D-2531F942F32B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12/10/2020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1E4DA1-7BA7-4939-89CA-98BBC07F43E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302625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A6146-3363-4558-A32D-2531F942F32B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12/10/2020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1E4DA1-7BA7-4939-89CA-98BBC07F43E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302625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B65418-B570-4A3F-A61B-EE2A133EDD3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12/10/2020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1AFDE3-C67D-40EB-9325-41D55C1E919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879838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A6146-3363-4558-A32D-2531F942F32B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12/10/2020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1E4DA1-7BA7-4939-89CA-98BBC07F43E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435707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0DB7A-6B9D-43EB-99E4-A3A9B7B3227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12/10/2020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2E1E4B-E836-47DA-945C-0DE12A5EB1F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402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9" r:id="rId2"/>
    <p:sldLayoutId id="2147483720" r:id="rId3"/>
    <p:sldLayoutId id="2147483721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7A1E9C-0957-4E85-81F4-7A2C0073F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C7EFBD-9E61-41A4-AFBE-57BA740CD72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41221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8" descr="entry-slide-content-ligh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48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08363" y="6516688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548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6688" y="6516688"/>
            <a:ext cx="2166937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CCA0B88-0A52-4D2E-93D1-C5B7E15B7FE4}" type="slidenum">
              <a:rPr lang="en-US" smtClean="0"/>
              <a:pPr>
                <a:defRPr/>
              </a:pPr>
              <a:t>‹#›</a:t>
            </a:fld>
            <a:r>
              <a:rPr lang="en-US" dirty="0"/>
              <a:t>, date</a:t>
            </a:r>
          </a:p>
        </p:txBody>
      </p:sp>
      <p:sp>
        <p:nvSpPr>
          <p:cNvPr id="37893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455613"/>
            <a:ext cx="79978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7894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600200"/>
            <a:ext cx="799782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026616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3399"/>
          </a:solidFill>
          <a:latin typeface="Arial" pitchFamily="34" charset="0"/>
          <a:ea typeface="+mj-ea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3399"/>
          </a:solidFill>
          <a:latin typeface="Arial Narrow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3399"/>
          </a:solidFill>
          <a:latin typeface="Arial Narrow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3399"/>
          </a:solidFill>
          <a:latin typeface="Arial Narrow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3399"/>
          </a:solidFill>
          <a:latin typeface="Arial Narrow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3399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3399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3399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3399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rgbClr val="003399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3200">
          <a:solidFill>
            <a:srgbClr val="003399"/>
          </a:solidFill>
          <a:latin typeface="Arial" pitchFamily="34" charset="0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rgbClr val="003399"/>
          </a:solidFill>
          <a:latin typeface="Arial" pitchFamily="34" charset="0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3200">
          <a:solidFill>
            <a:srgbClr val="003399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3200">
          <a:solidFill>
            <a:srgbClr val="003399"/>
          </a:solidFill>
          <a:latin typeface="Arial" pitchFamily="34" charset="0"/>
          <a:cs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3200">
          <a:solidFill>
            <a:srgbClr val="003399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3200">
          <a:solidFill>
            <a:srgbClr val="003399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3200">
          <a:solidFill>
            <a:srgbClr val="003399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3200">
          <a:solidFill>
            <a:srgbClr val="003399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C22963-F9FE-4858-9473-8F15AB9E033B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12/10/2020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27862D-4293-4E2F-B57C-905E1A9A346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121878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16113"/>
            <a:ext cx="8229600" cy="453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pic>
        <p:nvPicPr>
          <p:cNvPr id="5124" name="Picture 4" descr="ii-600bl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6913" y="1412875"/>
            <a:ext cx="342900" cy="48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5" name="Line 5"/>
          <p:cNvSpPr>
            <a:spLocks noChangeShapeType="1"/>
          </p:cNvSpPr>
          <p:nvPr/>
        </p:nvSpPr>
        <p:spPr bwMode="auto">
          <a:xfrm>
            <a:off x="468313" y="1628775"/>
            <a:ext cx="7775575" cy="0"/>
          </a:xfrm>
          <a:prstGeom prst="line">
            <a:avLst/>
          </a:prstGeom>
          <a:noFill/>
          <a:ln w="50800">
            <a:solidFill>
              <a:srgbClr val="3333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rtl="0" fontAlgn="base">
        <a:spcBef>
          <a:spcPct val="0"/>
        </a:spcBef>
        <a:spcAft>
          <a:spcPct val="0"/>
        </a:spcAft>
        <a:defRPr sz="2400">
          <a:solidFill>
            <a:srgbClr val="3333FF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00">
          <a:solidFill>
            <a:srgbClr val="3333FF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400">
          <a:solidFill>
            <a:srgbClr val="3333FF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400">
          <a:solidFill>
            <a:srgbClr val="3333FF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400">
          <a:solidFill>
            <a:srgbClr val="3333FF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3333FF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3333FF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3333FF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3333FF"/>
          </a:solidFill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>
          <a:solidFill>
            <a:srgbClr val="3333FF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>
          <a:solidFill>
            <a:srgbClr val="3333FF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1600">
          <a:solidFill>
            <a:srgbClr val="3333FF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1600">
          <a:solidFill>
            <a:srgbClr val="3333FF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3333FF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3333FF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3333FF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3333FF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3333F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34E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8" descr="entry-slide-content-ligh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48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08363" y="6516688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548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6688" y="6516688"/>
            <a:ext cx="2166937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CCA0B88-0A52-4D2E-93D1-C5B7E15B7FE4}" type="slidenum">
              <a:rPr lang="en-US" smtClean="0"/>
              <a:pPr>
                <a:defRPr/>
              </a:pPr>
              <a:t>‹#›</a:t>
            </a:fld>
            <a:r>
              <a:rPr lang="en-US" dirty="0"/>
              <a:t>, date</a:t>
            </a:r>
          </a:p>
        </p:txBody>
      </p:sp>
      <p:sp>
        <p:nvSpPr>
          <p:cNvPr id="37893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455613"/>
            <a:ext cx="79978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7894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600200"/>
            <a:ext cx="799782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619675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3399"/>
          </a:solidFill>
          <a:latin typeface="Arial" pitchFamily="34" charset="0"/>
          <a:ea typeface="+mj-ea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3399"/>
          </a:solidFill>
          <a:latin typeface="Arial Narrow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3399"/>
          </a:solidFill>
          <a:latin typeface="Arial Narrow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3399"/>
          </a:solidFill>
          <a:latin typeface="Arial Narrow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3399"/>
          </a:solidFill>
          <a:latin typeface="Arial Narrow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3399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3399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3399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3399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rgbClr val="003399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3200">
          <a:solidFill>
            <a:srgbClr val="003399"/>
          </a:solidFill>
          <a:latin typeface="Arial" pitchFamily="34" charset="0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rgbClr val="003399"/>
          </a:solidFill>
          <a:latin typeface="Arial" pitchFamily="34" charset="0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3200">
          <a:solidFill>
            <a:srgbClr val="003399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3200">
          <a:solidFill>
            <a:srgbClr val="003399"/>
          </a:solidFill>
          <a:latin typeface="Arial" pitchFamily="34" charset="0"/>
          <a:cs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3200">
          <a:solidFill>
            <a:srgbClr val="003399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3200">
          <a:solidFill>
            <a:srgbClr val="003399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3200">
          <a:solidFill>
            <a:srgbClr val="003399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3200">
          <a:solidFill>
            <a:srgbClr val="003399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A6146-3363-4558-A32D-2531F942F32B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12/10/2020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1E4DA1-7BA7-4939-89CA-98BBC07F43E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302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A6146-3363-4558-A32D-2531F942F32B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12/10/2020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1E4DA1-7BA7-4939-89CA-98BBC07F43E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302625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A6146-3363-4558-A32D-2531F942F32B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12/10/2020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1E4DA1-7BA7-4939-89CA-98BBC07F43E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302625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A6146-3363-4558-A32D-2531F942F32B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12/10/2020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1E4DA1-7BA7-4939-89CA-98BBC07F43E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302625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A6146-3363-4558-A32D-2531F942F32B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12/10/2020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1E4DA1-7BA7-4939-89CA-98BBC07F43E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302625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0DB7A-6B9D-43EB-99E4-A3A9B7B3227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12/10/2020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A7FFBF-99BE-49C9-8705-B5D8EEFB0D9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302625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0DB7A-6B9D-43EB-99E4-A3A9B7B3227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12/10/2020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A7FFBF-99BE-49C9-8705-B5D8EEFB0D9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302625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13013" y="1844824"/>
            <a:ext cx="6630987" cy="1470025"/>
          </a:xfrm>
        </p:spPr>
        <p:txBody>
          <a:bodyPr/>
          <a:lstStyle/>
          <a:p>
            <a:pPr algn="l"/>
            <a:r>
              <a:rPr lang="en-US" sz="2800" b="1" dirty="0">
                <a:latin typeface="TH SarabunPSK"/>
                <a:ea typeface="MS Mincho"/>
              </a:rPr>
              <a:t>Activities, sectors and control technologies in GAINS </a:t>
            </a:r>
          </a:p>
        </p:txBody>
      </p:sp>
      <p:sp>
        <p:nvSpPr>
          <p:cNvPr id="5" name="Subtitle 4"/>
          <p:cNvSpPr txBox="1">
            <a:spLocks/>
          </p:cNvSpPr>
          <p:nvPr/>
        </p:nvSpPr>
        <p:spPr bwMode="auto">
          <a:xfrm>
            <a:off x="2513013" y="4077072"/>
            <a:ext cx="6408712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0" tIns="0" rIns="45720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None/>
              <a:defRPr sz="3200">
                <a:solidFill>
                  <a:srgbClr val="003399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en-US" altLang="en-US" sz="1800" dirty="0"/>
              <a:t>Janusz Cofala, Zbigniew Klimont</a:t>
            </a:r>
            <a:br>
              <a:rPr lang="en-US" sz="1400" kern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n-US" sz="1400" kern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1400" kern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8512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8500" y="1911350"/>
            <a:ext cx="7772400" cy="4633913"/>
          </a:xfrm>
        </p:spPr>
        <p:txBody>
          <a:bodyPr/>
          <a:lstStyle/>
          <a:p>
            <a:pPr eaLnBrk="1" hangingPunct="1"/>
            <a:r>
              <a:rPr lang="en-US" altLang="en-US" dirty="0"/>
              <a:t>For stationary sources</a:t>
            </a:r>
          </a:p>
          <a:p>
            <a:pPr lvl="1" eaLnBrk="1" hangingPunct="1"/>
            <a:r>
              <a:rPr lang="en-US" altLang="en-US" dirty="0"/>
              <a:t>Combustion modifications		20 -  65 %</a:t>
            </a:r>
          </a:p>
          <a:p>
            <a:pPr lvl="1" eaLnBrk="1" hangingPunct="1"/>
            <a:r>
              <a:rPr lang="en-US" altLang="en-US" dirty="0"/>
              <a:t>SNCR				70 %</a:t>
            </a:r>
          </a:p>
          <a:p>
            <a:pPr lvl="1" eaLnBrk="1" hangingPunct="1"/>
            <a:r>
              <a:rPr lang="en-US" altLang="en-US" dirty="0"/>
              <a:t>SCR				80 %</a:t>
            </a:r>
          </a:p>
          <a:p>
            <a:pPr eaLnBrk="1" hangingPunct="1"/>
            <a:r>
              <a:rPr lang="en-US" altLang="en-US" dirty="0"/>
              <a:t>For mobile sources</a:t>
            </a:r>
          </a:p>
          <a:p>
            <a:pPr lvl="1" eaLnBrk="1" hangingPunct="1"/>
            <a:r>
              <a:rPr lang="en-US" altLang="en-US" dirty="0"/>
              <a:t>Road: Euro stages			30 - 98 %</a:t>
            </a:r>
          </a:p>
          <a:p>
            <a:pPr lvl="1" eaLnBrk="1" hangingPunct="1"/>
            <a:r>
              <a:rPr lang="en-US" altLang="en-US" dirty="0"/>
              <a:t>Non-road: Euro equivalents		30 – 98 %</a:t>
            </a:r>
          </a:p>
          <a:p>
            <a:pPr lvl="1" eaLnBrk="1" hangingPunct="1"/>
            <a:r>
              <a:rPr lang="en-US" altLang="en-US" dirty="0"/>
              <a:t>Seagoing ships:</a:t>
            </a:r>
          </a:p>
          <a:p>
            <a:pPr lvl="2" eaLnBrk="1" hangingPunct="1"/>
            <a:r>
              <a:rPr lang="en-US" altLang="en-US" dirty="0"/>
              <a:t>Combustion modification	50 %</a:t>
            </a:r>
          </a:p>
          <a:p>
            <a:pPr lvl="2" eaLnBrk="1" hangingPunct="1"/>
            <a:r>
              <a:rPr lang="en-US" altLang="en-US" dirty="0"/>
              <a:t>SCR				85 %</a:t>
            </a:r>
            <a:endParaRPr lang="en-GB" altLang="en-US" dirty="0"/>
          </a:p>
        </p:txBody>
      </p:sp>
      <p:sp>
        <p:nvSpPr>
          <p:cNvPr id="15363" name="Rectangle 5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sz="2800" b="1" dirty="0">
                <a:solidFill>
                  <a:srgbClr val="003399"/>
                </a:solidFill>
              </a:rPr>
              <a:t>Main emission control options for NO</a:t>
            </a:r>
            <a:r>
              <a:rPr lang="en-US" altLang="en-US" sz="2000" b="1" dirty="0">
                <a:solidFill>
                  <a:srgbClr val="003399"/>
                </a:solidFill>
              </a:rPr>
              <a:t>x</a:t>
            </a:r>
            <a:r>
              <a:rPr lang="en-US" altLang="en-US" sz="2800" b="1" dirty="0">
                <a:solidFill>
                  <a:srgbClr val="003399"/>
                </a:solidFill>
              </a:rPr>
              <a:t> </a:t>
            </a:r>
            <a:br>
              <a:rPr lang="en-US" altLang="en-US" sz="2800" b="1" dirty="0">
                <a:solidFill>
                  <a:srgbClr val="003399"/>
                </a:solidFill>
              </a:rPr>
            </a:br>
            <a:r>
              <a:rPr lang="en-US" altLang="en-US" sz="2800" b="1" dirty="0">
                <a:solidFill>
                  <a:srgbClr val="003399"/>
                </a:solidFill>
              </a:rPr>
              <a:t> </a:t>
            </a:r>
            <a:r>
              <a:rPr lang="en-US" altLang="en-US" sz="2000" b="1" dirty="0">
                <a:solidFill>
                  <a:srgbClr val="003399"/>
                </a:solidFill>
              </a:rPr>
              <a:t>400 options considered in RAINS</a:t>
            </a:r>
            <a:endParaRPr lang="en-GB" altLang="en-US" sz="2800" b="1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538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For stationary sources</a:t>
            </a:r>
          </a:p>
          <a:p>
            <a:pPr lvl="1" eaLnBrk="1" hangingPunct="1"/>
            <a:r>
              <a:rPr lang="en-US" altLang="en-US" dirty="0"/>
              <a:t>Cyclones, ESPs, fabric filters, wet scrubbers, </a:t>
            </a:r>
          </a:p>
          <a:p>
            <a:pPr lvl="1" eaLnBrk="1" hangingPunct="1"/>
            <a:r>
              <a:rPr lang="en-US" altLang="en-US" dirty="0"/>
              <a:t>Improved and new boilers and stoves in the residential and commercial sectors </a:t>
            </a:r>
          </a:p>
          <a:p>
            <a:pPr lvl="1" eaLnBrk="1" hangingPunct="1"/>
            <a:r>
              <a:rPr lang="en-US" altLang="en-US" dirty="0"/>
              <a:t>Good practices</a:t>
            </a:r>
          </a:p>
          <a:p>
            <a:pPr eaLnBrk="1" hangingPunct="1"/>
            <a:r>
              <a:rPr lang="en-US" altLang="en-US" dirty="0"/>
              <a:t>For mobile sources</a:t>
            </a:r>
          </a:p>
          <a:p>
            <a:pPr lvl="1" eaLnBrk="1" hangingPunct="1"/>
            <a:r>
              <a:rPr lang="en-US" altLang="en-US" dirty="0"/>
              <a:t>Same as for NO</a:t>
            </a:r>
            <a:r>
              <a:rPr lang="en-US" altLang="en-US" sz="1400" dirty="0"/>
              <a:t>x</a:t>
            </a:r>
          </a:p>
          <a:p>
            <a:pPr eaLnBrk="1" hangingPunct="1">
              <a:buFontTx/>
              <a:buNone/>
            </a:pPr>
            <a:endParaRPr lang="en-GB" altLang="en-US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sz="2800" b="1" dirty="0">
                <a:solidFill>
                  <a:srgbClr val="003399"/>
                </a:solidFill>
              </a:rPr>
              <a:t>Main emission control options for PM </a:t>
            </a:r>
            <a:br>
              <a:rPr lang="en-US" altLang="en-US" sz="2800" b="1" dirty="0">
                <a:solidFill>
                  <a:srgbClr val="003399"/>
                </a:solidFill>
              </a:rPr>
            </a:br>
            <a:r>
              <a:rPr lang="en-US" altLang="en-US" sz="2800" b="1" dirty="0">
                <a:solidFill>
                  <a:srgbClr val="003399"/>
                </a:solidFill>
              </a:rPr>
              <a:t> </a:t>
            </a:r>
            <a:r>
              <a:rPr lang="en-US" altLang="en-US" sz="2000" b="1" dirty="0">
                <a:solidFill>
                  <a:srgbClr val="003399"/>
                </a:solidFill>
              </a:rPr>
              <a:t>850 options considered in GAINS</a:t>
            </a:r>
            <a:endParaRPr lang="en-GB" altLang="en-US" sz="2800" b="1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6730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844550" y="228600"/>
            <a:ext cx="7773988" cy="1143000"/>
          </a:xfr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z="2800" b="1" dirty="0">
                <a:solidFill>
                  <a:srgbClr val="003399"/>
                </a:solidFill>
              </a:rPr>
              <a:t>Major abatement measures for VOC</a:t>
            </a:r>
            <a:br>
              <a:rPr lang="en-US" altLang="en-US" sz="2800" b="1" dirty="0">
                <a:solidFill>
                  <a:srgbClr val="003399"/>
                </a:solidFill>
              </a:rPr>
            </a:br>
            <a:r>
              <a:rPr lang="en-US" altLang="en-US" sz="2800" b="1" dirty="0">
                <a:solidFill>
                  <a:srgbClr val="003399"/>
                </a:solidFill>
              </a:rPr>
              <a:t> </a:t>
            </a:r>
            <a:r>
              <a:rPr lang="en-US" altLang="en-US" sz="2000" b="1" dirty="0">
                <a:solidFill>
                  <a:srgbClr val="003399"/>
                </a:solidFill>
              </a:rPr>
              <a:t>500 options considered in GAINS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2355850"/>
            <a:ext cx="7299325" cy="3962400"/>
          </a:xfr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40000"/>
              </a:spcBef>
            </a:pPr>
            <a:r>
              <a:rPr lang="en-US" altLang="en-US" dirty="0"/>
              <a:t>Basic emission management techniques:</a:t>
            </a:r>
            <a:br>
              <a:rPr lang="en-US" altLang="en-US" dirty="0"/>
            </a:br>
            <a:r>
              <a:rPr lang="en-US" altLang="en-US" b="0" i="1" dirty="0"/>
              <a:t>good housekeeping, regular maintenance programs, process modification</a:t>
            </a:r>
          </a:p>
          <a:p>
            <a:pPr eaLnBrk="1" hangingPunct="1">
              <a:spcBef>
                <a:spcPct val="40000"/>
              </a:spcBef>
            </a:pPr>
            <a:r>
              <a:rPr lang="en-US" altLang="en-US" dirty="0"/>
              <a:t>Solvent substitution</a:t>
            </a:r>
          </a:p>
          <a:p>
            <a:pPr eaLnBrk="1" hangingPunct="1">
              <a:spcBef>
                <a:spcPct val="40000"/>
              </a:spcBef>
            </a:pPr>
            <a:r>
              <a:rPr lang="en-US" altLang="en-US" dirty="0"/>
              <a:t>End-of-pipe techniques: </a:t>
            </a:r>
            <a:br>
              <a:rPr lang="en-US" altLang="en-US" dirty="0"/>
            </a:br>
            <a:r>
              <a:rPr lang="en-US" altLang="en-US" b="0" i="1" dirty="0"/>
              <a:t>thermal and catalytic incineration, carbon adsorption, etc.</a:t>
            </a:r>
          </a:p>
          <a:p>
            <a:pPr eaLnBrk="1" hangingPunct="1">
              <a:spcBef>
                <a:spcPct val="40000"/>
              </a:spcBef>
            </a:pPr>
            <a:r>
              <a:rPr lang="en-US" altLang="en-US" dirty="0"/>
              <a:t>Combination of these measures</a:t>
            </a:r>
          </a:p>
        </p:txBody>
      </p:sp>
    </p:spTree>
    <p:extLst>
      <p:ext uri="{BB962C8B-B14F-4D97-AF65-F5344CB8AC3E}">
        <p14:creationId xmlns:p14="http://schemas.microsoft.com/office/powerpoint/2010/main" val="21167079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228600" y="228600"/>
            <a:ext cx="8194675" cy="985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b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altLang="en-US" sz="2800" b="1" dirty="0">
                <a:solidFill>
                  <a:srgbClr val="003399"/>
                </a:solidFill>
                <a:latin typeface="+mj-lt"/>
                <a:ea typeface="+mj-ea"/>
                <a:cs typeface="+mj-cs"/>
              </a:rPr>
              <a:t>Major abatement measures for NH</a:t>
            </a:r>
            <a:r>
              <a:rPr lang="en-US" altLang="en-US" sz="2000" b="1" dirty="0">
                <a:solidFill>
                  <a:srgbClr val="003399"/>
                </a:solidFill>
                <a:latin typeface="+mj-lt"/>
                <a:ea typeface="+mj-ea"/>
                <a:cs typeface="+mj-cs"/>
              </a:rPr>
              <a:t>3</a:t>
            </a:r>
            <a:br>
              <a:rPr lang="en-US" altLang="en-US" sz="2800" b="1" dirty="0">
                <a:solidFill>
                  <a:srgbClr val="003399"/>
                </a:solidFill>
                <a:latin typeface="+mj-lt"/>
                <a:ea typeface="+mj-ea"/>
                <a:cs typeface="+mj-cs"/>
              </a:rPr>
            </a:br>
            <a:r>
              <a:rPr lang="en-US" altLang="en-US" sz="2000" b="1" dirty="0">
                <a:solidFill>
                  <a:srgbClr val="003399"/>
                </a:solidFill>
                <a:latin typeface="+mj-lt"/>
                <a:ea typeface="+mj-ea"/>
                <a:cs typeface="+mj-cs"/>
              </a:rPr>
              <a:t> 110 options considered in GAINS</a:t>
            </a: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1259632" y="1988840"/>
            <a:ext cx="81534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50000"/>
              </a:spcBef>
              <a:buChar char="•"/>
              <a:defRPr sz="2000" b="1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buChar char="–"/>
              <a:defRPr sz="20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buChar char="•"/>
              <a:defRPr sz="20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40000"/>
              </a:spcBef>
            </a:pPr>
            <a:r>
              <a:rPr lang="en-US" altLang="en-US" b="0" dirty="0">
                <a:solidFill>
                  <a:schemeClr val="tx1"/>
                </a:solidFill>
                <a:latin typeface="+mn-lt"/>
              </a:rPr>
              <a:t>Low nitrogen feed (dietary changes): </a:t>
            </a:r>
          </a:p>
          <a:p>
            <a:pPr eaLnBrk="1" hangingPunct="1">
              <a:spcBef>
                <a:spcPct val="40000"/>
              </a:spcBef>
            </a:pPr>
            <a:r>
              <a:rPr lang="en-US" altLang="en-US" b="0" dirty="0" err="1">
                <a:solidFill>
                  <a:schemeClr val="tx1"/>
                </a:solidFill>
                <a:latin typeface="+mn-lt"/>
              </a:rPr>
              <a:t>Biofiltration</a:t>
            </a:r>
            <a:r>
              <a:rPr lang="en-US" altLang="en-US" b="0" dirty="0">
                <a:solidFill>
                  <a:schemeClr val="tx1"/>
                </a:solidFill>
                <a:latin typeface="+mn-lt"/>
              </a:rPr>
              <a:t> (air purification)</a:t>
            </a:r>
          </a:p>
          <a:p>
            <a:pPr eaLnBrk="1" hangingPunct="1">
              <a:spcBef>
                <a:spcPct val="40000"/>
              </a:spcBef>
            </a:pPr>
            <a:r>
              <a:rPr lang="en-US" altLang="en-US" b="0" dirty="0">
                <a:solidFill>
                  <a:schemeClr val="tx1"/>
                </a:solidFill>
                <a:latin typeface="+mn-lt"/>
              </a:rPr>
              <a:t>Housing adaptation: </a:t>
            </a:r>
            <a:br>
              <a:rPr lang="en-US" altLang="en-US" b="0" dirty="0">
                <a:solidFill>
                  <a:schemeClr val="tx1"/>
                </a:solidFill>
                <a:latin typeface="+mn-lt"/>
              </a:rPr>
            </a:br>
            <a:r>
              <a:rPr lang="en-US" altLang="en-US" b="0" i="1" dirty="0">
                <a:solidFill>
                  <a:schemeClr val="tx1"/>
                </a:solidFill>
                <a:latin typeface="+mn-lt"/>
              </a:rPr>
              <a:t>low emission housing</a:t>
            </a:r>
          </a:p>
          <a:p>
            <a:pPr eaLnBrk="1" hangingPunct="1">
              <a:spcBef>
                <a:spcPct val="40000"/>
              </a:spcBef>
            </a:pPr>
            <a:r>
              <a:rPr lang="en-US" altLang="en-US" b="0" dirty="0">
                <a:solidFill>
                  <a:schemeClr val="tx1"/>
                </a:solidFill>
                <a:latin typeface="+mn-lt"/>
              </a:rPr>
              <a:t>Covered outdoor storage of manure</a:t>
            </a:r>
          </a:p>
          <a:p>
            <a:pPr eaLnBrk="1" hangingPunct="1">
              <a:spcBef>
                <a:spcPct val="40000"/>
              </a:spcBef>
            </a:pPr>
            <a:r>
              <a:rPr lang="en-US" altLang="en-US" b="0" dirty="0">
                <a:solidFill>
                  <a:schemeClr val="tx1"/>
                </a:solidFill>
                <a:latin typeface="+mn-lt"/>
              </a:rPr>
              <a:t>Low ammonia application techniques:</a:t>
            </a:r>
            <a:br>
              <a:rPr lang="en-US" altLang="en-US" b="0" dirty="0">
                <a:solidFill>
                  <a:schemeClr val="tx1"/>
                </a:solidFill>
                <a:latin typeface="+mn-lt"/>
              </a:rPr>
            </a:br>
            <a:r>
              <a:rPr lang="en-US" altLang="en-US" b="0" i="1" dirty="0">
                <a:solidFill>
                  <a:schemeClr val="tx1"/>
                </a:solidFill>
                <a:latin typeface="+mn-lt"/>
              </a:rPr>
              <a:t>efficient application of manure</a:t>
            </a:r>
          </a:p>
          <a:p>
            <a:pPr eaLnBrk="1" hangingPunct="1">
              <a:spcBef>
                <a:spcPct val="40000"/>
              </a:spcBef>
            </a:pPr>
            <a:r>
              <a:rPr lang="en-US" altLang="en-US" b="0" dirty="0">
                <a:solidFill>
                  <a:schemeClr val="tx1"/>
                </a:solidFill>
                <a:latin typeface="+mn-lt"/>
              </a:rPr>
              <a:t>Incineration of poultry manure</a:t>
            </a:r>
          </a:p>
          <a:p>
            <a:pPr eaLnBrk="1" hangingPunct="1">
              <a:spcBef>
                <a:spcPct val="40000"/>
              </a:spcBef>
            </a:pPr>
            <a:r>
              <a:rPr lang="en-US" altLang="en-US" b="0" dirty="0">
                <a:solidFill>
                  <a:schemeClr val="tx1"/>
                </a:solidFill>
                <a:latin typeface="+mn-lt"/>
              </a:rPr>
              <a:t>Urea substitution</a:t>
            </a:r>
          </a:p>
        </p:txBody>
      </p:sp>
    </p:spTree>
    <p:extLst>
      <p:ext uri="{BB962C8B-B14F-4D97-AF65-F5344CB8AC3E}">
        <p14:creationId xmlns:p14="http://schemas.microsoft.com/office/powerpoint/2010/main" val="2568423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773113" y="228600"/>
            <a:ext cx="7773987" cy="1143000"/>
          </a:xfr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2800" b="1" dirty="0">
                <a:solidFill>
                  <a:srgbClr val="003399"/>
                </a:solidFill>
              </a:rPr>
              <a:t>Criteria for aggregation of emission sources</a:t>
            </a:r>
            <a:endParaRPr lang="en-US" altLang="en-US" sz="2800" b="1" dirty="0">
              <a:solidFill>
                <a:srgbClr val="003399"/>
              </a:solidFill>
            </a:endParaRPr>
          </a:p>
        </p:txBody>
      </p:sp>
      <p:sp>
        <p:nvSpPr>
          <p:cNvPr id="6147" name="Rectangle 4"/>
          <p:cNvSpPr>
            <a:spLocks noChangeArrowheads="1"/>
          </p:cNvSpPr>
          <p:nvPr/>
        </p:nvSpPr>
        <p:spPr bwMode="auto">
          <a:xfrm>
            <a:off x="611560" y="1484784"/>
            <a:ext cx="7802562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GB" altLang="en-US" b="1" dirty="0">
              <a:solidFill>
                <a:srgbClr val="0000FF"/>
              </a:solidFill>
            </a:endParaRPr>
          </a:p>
          <a:p>
            <a:pPr>
              <a:spcBef>
                <a:spcPts val="1200"/>
              </a:spcBef>
            </a:pPr>
            <a:r>
              <a:rPr lang="en-GB" altLang="en-US" sz="2000" dirty="0">
                <a:latin typeface="+mn-lt"/>
              </a:rPr>
              <a:t>GAINS applies five criteria: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altLang="en-US" sz="2000" dirty="0">
                <a:latin typeface="+mn-lt"/>
              </a:rPr>
              <a:t> Importance of a source (&gt;0.5 percent in a country)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altLang="en-US" sz="2000" dirty="0">
                <a:latin typeface="+mn-lt"/>
              </a:rPr>
              <a:t> Possibility for using uniform activity rates and emission factors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altLang="en-US" sz="2000" dirty="0">
                <a:latin typeface="+mn-lt"/>
              </a:rPr>
              <a:t> Possibility of establishing plausible forecasts of future activity levels 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altLang="en-US" sz="2000" dirty="0">
                <a:latin typeface="+mn-lt"/>
              </a:rPr>
              <a:t> Availability and applicability of “similar” control technologies 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altLang="en-US" sz="2000" dirty="0">
                <a:latin typeface="+mn-lt"/>
              </a:rPr>
              <a:t> Availability of relevant data </a:t>
            </a:r>
          </a:p>
        </p:txBody>
      </p:sp>
    </p:spTree>
    <p:extLst>
      <p:ext uri="{BB962C8B-B14F-4D97-AF65-F5344CB8AC3E}">
        <p14:creationId xmlns:p14="http://schemas.microsoft.com/office/powerpoint/2010/main" val="336249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2800" b="1" dirty="0">
                <a:solidFill>
                  <a:srgbClr val="003399"/>
                </a:solidFill>
              </a:rPr>
              <a:t>Macroeconomic parameters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87624" y="1628800"/>
            <a:ext cx="583264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Population</a:t>
            </a:r>
          </a:p>
          <a:p>
            <a:r>
              <a:rPr lang="en-US" dirty="0"/>
              <a:t>GDP (in MEX and in PPP</a:t>
            </a:r>
          </a:p>
          <a:p>
            <a:r>
              <a:rPr lang="en-US" dirty="0"/>
              <a:t>Value added by major sector: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Industry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Agriculture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Transport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Other services</a:t>
            </a:r>
          </a:p>
          <a:p>
            <a:endParaRPr lang="en-US" dirty="0"/>
          </a:p>
          <a:p>
            <a:r>
              <a:rPr lang="en-US" dirty="0"/>
              <a:t>Major sectors divided into sub-sectors (e.g., industrial branches like Iron and Steel, Chemicals, Mineral Products etc.) </a:t>
            </a:r>
          </a:p>
          <a:p>
            <a:endParaRPr lang="en-US" dirty="0"/>
          </a:p>
          <a:p>
            <a:r>
              <a:rPr lang="en-US" dirty="0"/>
              <a:t>All macro values in constant prices (currently €</a:t>
            </a:r>
            <a:r>
              <a:rPr lang="en-US" sz="1200" dirty="0"/>
              <a:t>2005</a:t>
            </a:r>
            <a:r>
              <a:rPr lang="en-US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719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800" b="1" dirty="0">
                <a:solidFill>
                  <a:srgbClr val="003399"/>
                </a:solidFill>
              </a:rPr>
              <a:t>Aggregation of energy- related sources</a:t>
            </a:r>
          </a:p>
        </p:txBody>
      </p:sp>
      <p:sp>
        <p:nvSpPr>
          <p:cNvPr id="9219" name="Rectangle 5"/>
          <p:cNvSpPr>
            <a:spLocks noChangeArrowheads="1"/>
          </p:cNvSpPr>
          <p:nvPr/>
        </p:nvSpPr>
        <p:spPr bwMode="auto">
          <a:xfrm>
            <a:off x="976313" y="2179638"/>
            <a:ext cx="3556000" cy="382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50000"/>
              </a:spcBef>
              <a:buChar char="•"/>
              <a:defRPr sz="2000" b="1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buChar char="–"/>
              <a:defRPr sz="20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buChar char="•"/>
              <a:defRPr sz="20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lnSpc>
                <a:spcPct val="80000"/>
              </a:lnSpc>
              <a:spcBef>
                <a:spcPct val="20000"/>
              </a:spcBef>
              <a:buNone/>
            </a:pPr>
            <a:r>
              <a:rPr lang="en-US" altLang="en-US" sz="1800" b="0" u="sng" dirty="0">
                <a:solidFill>
                  <a:schemeClr val="tx1"/>
                </a:solidFill>
                <a:latin typeface="+mn-lt"/>
              </a:rPr>
              <a:t>Fuel categories</a:t>
            </a:r>
            <a:r>
              <a:rPr lang="en-US" altLang="en-US" sz="1800" b="0" dirty="0">
                <a:solidFill>
                  <a:schemeClr val="tx1"/>
                </a:solidFill>
                <a:latin typeface="+mn-lt"/>
              </a:rPr>
              <a:t>: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en-US" sz="1800" b="0" dirty="0">
                <a:solidFill>
                  <a:schemeClr val="tx1"/>
                </a:solidFill>
                <a:latin typeface="+mn-lt"/>
              </a:rPr>
              <a:t>Coal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en-US" sz="1800" b="0" dirty="0">
                <a:solidFill>
                  <a:schemeClr val="tx1"/>
                </a:solidFill>
                <a:latin typeface="+mn-lt"/>
              </a:rPr>
              <a:t>Oil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en-US" sz="1800" b="0" dirty="0">
                <a:solidFill>
                  <a:schemeClr val="tx1"/>
                </a:solidFill>
                <a:latin typeface="+mn-lt"/>
              </a:rPr>
              <a:t>Gas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en-US" sz="1800" b="0" dirty="0">
                <a:solidFill>
                  <a:schemeClr val="tx1"/>
                </a:solidFill>
                <a:latin typeface="+mn-lt"/>
              </a:rPr>
              <a:t>Biomass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en-US" sz="1800" b="0" dirty="0">
                <a:solidFill>
                  <a:schemeClr val="tx1"/>
                </a:solidFill>
                <a:latin typeface="+mn-lt"/>
              </a:rPr>
              <a:t>Renewables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en-US" sz="1800" b="0" dirty="0">
                <a:solidFill>
                  <a:schemeClr val="tx1"/>
                </a:solidFill>
                <a:latin typeface="+mn-lt"/>
              </a:rPr>
              <a:t>Nuclear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en-US" sz="1800" b="0" dirty="0">
                <a:solidFill>
                  <a:schemeClr val="tx1"/>
                </a:solidFill>
                <a:latin typeface="+mn-lt"/>
              </a:rPr>
              <a:t>Electricity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en-US" sz="1800" b="0" dirty="0">
                <a:solidFill>
                  <a:schemeClr val="tx1"/>
                </a:solidFill>
                <a:latin typeface="+mn-lt"/>
              </a:rPr>
              <a:t>Heat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en-US" sz="1800" b="0" dirty="0">
                <a:solidFill>
                  <a:schemeClr val="tx1"/>
                </a:solidFill>
                <a:latin typeface="+mn-lt"/>
              </a:rPr>
              <a:t>Different types and grades included</a:t>
            </a:r>
          </a:p>
        </p:txBody>
      </p:sp>
      <p:sp>
        <p:nvSpPr>
          <p:cNvPr id="9220" name="Rectangle 6"/>
          <p:cNvSpPr>
            <a:spLocks noChangeArrowheads="1"/>
          </p:cNvSpPr>
          <p:nvPr/>
        </p:nvSpPr>
        <p:spPr bwMode="auto">
          <a:xfrm>
            <a:off x="4737100" y="2163763"/>
            <a:ext cx="3657600" cy="361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50000"/>
              </a:spcBef>
              <a:buChar char="•"/>
              <a:defRPr sz="2000" b="1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buChar char="–"/>
              <a:defRPr sz="20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buChar char="•"/>
              <a:defRPr sz="20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lnSpc>
                <a:spcPct val="80000"/>
              </a:lnSpc>
              <a:spcBef>
                <a:spcPct val="20000"/>
              </a:spcBef>
              <a:buNone/>
            </a:pPr>
            <a:r>
              <a:rPr lang="en-US" altLang="en-US" sz="1800" b="0" u="sng" dirty="0">
                <a:solidFill>
                  <a:schemeClr val="tx1"/>
                </a:solidFill>
                <a:latin typeface="+mn-lt"/>
              </a:rPr>
              <a:t>Primary sectors</a:t>
            </a:r>
            <a:r>
              <a:rPr lang="en-US" altLang="en-US" sz="1800" b="0" dirty="0">
                <a:solidFill>
                  <a:schemeClr val="tx1"/>
                </a:solidFill>
                <a:latin typeface="+mn-lt"/>
              </a:rPr>
              <a:t>: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en-US" sz="1800" b="0" dirty="0">
                <a:solidFill>
                  <a:schemeClr val="tx1"/>
                </a:solidFill>
                <a:latin typeface="+mn-lt"/>
              </a:rPr>
              <a:t>Power plants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en-US" sz="1800" b="0" dirty="0">
                <a:solidFill>
                  <a:schemeClr val="tx1"/>
                </a:solidFill>
                <a:latin typeface="+mn-lt"/>
              </a:rPr>
              <a:t>Other energy production and conversion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en-US" sz="1800" b="0" dirty="0">
                <a:solidFill>
                  <a:schemeClr val="tx1"/>
                </a:solidFill>
                <a:latin typeface="+mn-lt"/>
              </a:rPr>
              <a:t>Industry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en-US" sz="1800" b="0" dirty="0">
                <a:solidFill>
                  <a:schemeClr val="tx1"/>
                </a:solidFill>
                <a:latin typeface="+mn-lt"/>
              </a:rPr>
              <a:t>Domestic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en-US" sz="1800" b="0" dirty="0">
                <a:solidFill>
                  <a:schemeClr val="tx1"/>
                </a:solidFill>
                <a:latin typeface="+mn-lt"/>
              </a:rPr>
              <a:t>Transport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en-US" sz="1800" b="0" dirty="0">
                <a:solidFill>
                  <a:schemeClr val="tx1"/>
                </a:solidFill>
                <a:latin typeface="+mn-lt"/>
              </a:rPr>
              <a:t>Non-energy use</a:t>
            </a:r>
          </a:p>
          <a:p>
            <a:pPr marL="0" indent="0">
              <a:lnSpc>
                <a:spcPct val="80000"/>
              </a:lnSpc>
              <a:spcBef>
                <a:spcPct val="20000"/>
              </a:spcBef>
              <a:buNone/>
            </a:pPr>
            <a:r>
              <a:rPr lang="en-US" altLang="en-US" sz="1800" b="0" dirty="0">
                <a:solidFill>
                  <a:schemeClr val="tx1"/>
                </a:solidFill>
                <a:latin typeface="+mn-lt"/>
              </a:rPr>
              <a:t>Further divided into secondary sectors</a:t>
            </a:r>
          </a:p>
        </p:txBody>
      </p:sp>
    </p:spTree>
    <p:extLst>
      <p:ext uri="{BB962C8B-B14F-4D97-AF65-F5344CB8AC3E}">
        <p14:creationId xmlns:p14="http://schemas.microsoft.com/office/powerpoint/2010/main" val="3211123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 b="1" dirty="0">
                <a:solidFill>
                  <a:srgbClr val="003399"/>
                </a:solidFill>
              </a:rPr>
              <a:t>Aggregation of transport sources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7600" y="1782763"/>
            <a:ext cx="7148513" cy="4946650"/>
          </a:xfrm>
        </p:spPr>
        <p:txBody>
          <a:bodyPr/>
          <a:lstStyle/>
          <a:p>
            <a:pPr eaLnBrk="1" hangingPunct="1">
              <a:spcBef>
                <a:spcPct val="60000"/>
              </a:spcBef>
            </a:pPr>
            <a:r>
              <a:rPr lang="en-US" altLang="en-US" sz="1800"/>
              <a:t>Road transport</a:t>
            </a:r>
          </a:p>
          <a:p>
            <a:pPr lvl="1" eaLnBrk="1" hangingPunct="1">
              <a:spcBef>
                <a:spcPct val="60000"/>
              </a:spcBef>
            </a:pPr>
            <a:r>
              <a:rPr lang="en-US" altLang="en-US" sz="1800"/>
              <a:t>Cars, light-duty trucks</a:t>
            </a:r>
          </a:p>
          <a:p>
            <a:pPr lvl="1" eaLnBrk="1" hangingPunct="1">
              <a:spcBef>
                <a:spcPct val="60000"/>
              </a:spcBef>
            </a:pPr>
            <a:r>
              <a:rPr lang="en-US" altLang="en-US" sz="1800"/>
              <a:t>Heavy-duty trucks, buses</a:t>
            </a:r>
          </a:p>
          <a:p>
            <a:pPr lvl="1" eaLnBrk="1" hangingPunct="1">
              <a:spcBef>
                <a:spcPct val="60000"/>
              </a:spcBef>
            </a:pPr>
            <a:r>
              <a:rPr lang="en-US" altLang="en-US" sz="1800"/>
              <a:t>Motorcycles and mopeds (2-stroke, 4-stroke)</a:t>
            </a:r>
          </a:p>
          <a:p>
            <a:pPr eaLnBrk="1" hangingPunct="1">
              <a:spcBef>
                <a:spcPct val="60000"/>
              </a:spcBef>
            </a:pPr>
            <a:r>
              <a:rPr lang="en-US" altLang="en-US" sz="1800"/>
              <a:t>Non-road mobile sources</a:t>
            </a:r>
          </a:p>
          <a:p>
            <a:pPr lvl="1" eaLnBrk="1" hangingPunct="1">
              <a:spcBef>
                <a:spcPct val="60000"/>
              </a:spcBef>
            </a:pPr>
            <a:r>
              <a:rPr lang="en-US" altLang="en-US" sz="1800"/>
              <a:t>Rail, Air, Inland waterways</a:t>
            </a:r>
          </a:p>
          <a:p>
            <a:pPr lvl="1" eaLnBrk="1" hangingPunct="1">
              <a:spcBef>
                <a:spcPct val="60000"/>
              </a:spcBef>
            </a:pPr>
            <a:r>
              <a:rPr lang="en-US" altLang="en-US" sz="1800"/>
              <a:t>National sea traffic and national fishing</a:t>
            </a:r>
          </a:p>
          <a:p>
            <a:pPr lvl="1" eaLnBrk="1" hangingPunct="1">
              <a:spcBef>
                <a:spcPct val="60000"/>
              </a:spcBef>
            </a:pPr>
            <a:r>
              <a:rPr lang="en-US" altLang="en-US" sz="1800"/>
              <a:t>Mobile machines – construction and industry, agriculture</a:t>
            </a:r>
          </a:p>
          <a:p>
            <a:pPr lvl="1" eaLnBrk="1" hangingPunct="1">
              <a:spcBef>
                <a:spcPct val="60000"/>
              </a:spcBef>
            </a:pPr>
            <a:r>
              <a:rPr lang="en-US" altLang="en-US" sz="1800"/>
              <a:t>Other (households, gardening, forestry, military)</a:t>
            </a:r>
          </a:p>
          <a:p>
            <a:pPr eaLnBrk="1" hangingPunct="1">
              <a:spcBef>
                <a:spcPct val="60000"/>
              </a:spcBef>
            </a:pPr>
            <a:r>
              <a:rPr lang="en-US" altLang="en-US" sz="1800"/>
              <a:t>For each source vehicle numbers and fuel consumption assessed. For road transport – also vehicle-kilometers</a:t>
            </a:r>
          </a:p>
        </p:txBody>
      </p:sp>
    </p:spTree>
    <p:extLst>
      <p:ext uri="{BB962C8B-B14F-4D97-AF65-F5344CB8AC3E}">
        <p14:creationId xmlns:p14="http://schemas.microsoft.com/office/powerpoint/2010/main" val="3114853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 b="1" dirty="0">
                <a:solidFill>
                  <a:srgbClr val="003399"/>
                </a:solidFill>
              </a:rPr>
              <a:t>Aggregation of process sources</a:t>
            </a:r>
          </a:p>
        </p:txBody>
      </p:sp>
      <p:sp>
        <p:nvSpPr>
          <p:cNvPr id="11267" name="Rectangle 4"/>
          <p:cNvSpPr>
            <a:spLocks noChangeArrowheads="1"/>
          </p:cNvSpPr>
          <p:nvPr/>
        </p:nvSpPr>
        <p:spPr bwMode="auto">
          <a:xfrm>
            <a:off x="687388" y="2303463"/>
            <a:ext cx="3889375" cy="300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50000"/>
              </a:spcBef>
              <a:buChar char="•"/>
              <a:defRPr sz="2000" b="1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buChar char="–"/>
              <a:defRPr sz="20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buChar char="•"/>
              <a:defRPr sz="20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lnSpc>
                <a:spcPct val="80000"/>
              </a:lnSpc>
              <a:spcBef>
                <a:spcPct val="20000"/>
              </a:spcBef>
              <a:buNone/>
            </a:pPr>
            <a:r>
              <a:rPr lang="en-US" altLang="en-US" sz="1800" b="0" u="sng" dirty="0">
                <a:solidFill>
                  <a:schemeClr val="tx1"/>
                </a:solidFill>
                <a:latin typeface="+mn-lt"/>
              </a:rPr>
              <a:t>Production of raw materials: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en-US" sz="1800" b="0" dirty="0">
                <a:solidFill>
                  <a:schemeClr val="tx1"/>
                </a:solidFill>
                <a:latin typeface="+mn-lt"/>
              </a:rPr>
              <a:t>Steel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en-US" sz="1800" b="0" dirty="0">
                <a:solidFill>
                  <a:schemeClr val="tx1"/>
                </a:solidFill>
                <a:latin typeface="+mn-lt"/>
              </a:rPr>
              <a:t>Aluminum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en-US" sz="1800" b="0" dirty="0">
                <a:solidFill>
                  <a:schemeClr val="tx1"/>
                </a:solidFill>
                <a:latin typeface="+mn-lt"/>
              </a:rPr>
              <a:t>Other metals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en-US" sz="1800" b="0" dirty="0">
                <a:solidFill>
                  <a:schemeClr val="tx1"/>
                </a:solidFill>
                <a:latin typeface="+mn-lt"/>
              </a:rPr>
              <a:t>Cement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en-US" sz="1800" b="0" dirty="0">
                <a:solidFill>
                  <a:schemeClr val="tx1"/>
                </a:solidFill>
                <a:latin typeface="+mn-lt"/>
              </a:rPr>
              <a:t>Glass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en-US" sz="1800" b="0" dirty="0">
                <a:solidFill>
                  <a:schemeClr val="tx1"/>
                </a:solidFill>
                <a:latin typeface="+mn-lt"/>
              </a:rPr>
              <a:t>Oil refining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en-US" sz="1800" b="0" dirty="0">
                <a:solidFill>
                  <a:schemeClr val="tx1"/>
                </a:solidFill>
                <a:latin typeface="+mn-lt"/>
              </a:rPr>
              <a:t>Fertilizers…</a:t>
            </a:r>
          </a:p>
        </p:txBody>
      </p:sp>
      <p:sp>
        <p:nvSpPr>
          <p:cNvPr id="11268" name="Rectangle 5"/>
          <p:cNvSpPr>
            <a:spLocks noChangeArrowheads="1"/>
          </p:cNvSpPr>
          <p:nvPr/>
        </p:nvSpPr>
        <p:spPr bwMode="auto">
          <a:xfrm>
            <a:off x="4576763" y="2301875"/>
            <a:ext cx="3889375" cy="300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50000"/>
              </a:spcBef>
              <a:buChar char="•"/>
              <a:defRPr sz="2000" b="1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buChar char="–"/>
              <a:defRPr sz="20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buChar char="•"/>
              <a:defRPr sz="20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lnSpc>
                <a:spcPct val="80000"/>
              </a:lnSpc>
              <a:spcBef>
                <a:spcPct val="20000"/>
              </a:spcBef>
              <a:buNone/>
            </a:pPr>
            <a:r>
              <a:rPr lang="en-US" altLang="en-US" sz="1800" b="0" u="sng" dirty="0">
                <a:solidFill>
                  <a:schemeClr val="tx1"/>
                </a:solidFill>
                <a:latin typeface="+mn-lt"/>
              </a:rPr>
              <a:t>Storage and handling of bulk products</a:t>
            </a:r>
            <a:r>
              <a:rPr lang="en-US" altLang="en-US" sz="1800" b="0" dirty="0">
                <a:solidFill>
                  <a:schemeClr val="tx1"/>
                </a:solidFill>
                <a:latin typeface="+mn-lt"/>
              </a:rPr>
              <a:t>: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en-US" sz="1800" b="0" dirty="0">
                <a:solidFill>
                  <a:schemeClr val="tx1"/>
                </a:solidFill>
                <a:latin typeface="+mn-lt"/>
              </a:rPr>
              <a:t>Coal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en-US" sz="1800" b="0" dirty="0">
                <a:solidFill>
                  <a:schemeClr val="tx1"/>
                </a:solidFill>
                <a:latin typeface="+mn-lt"/>
              </a:rPr>
              <a:t>Agricultural products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en-US" sz="1800" b="0" dirty="0">
                <a:solidFill>
                  <a:schemeClr val="tx1"/>
                </a:solidFill>
                <a:latin typeface="+mn-lt"/>
              </a:rPr>
              <a:t>Metal ores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en-US" sz="1800" b="0" dirty="0">
                <a:solidFill>
                  <a:schemeClr val="tx1"/>
                </a:solidFill>
                <a:latin typeface="+mn-lt"/>
              </a:rPr>
              <a:t>Fertilizers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en-US" sz="1800" b="0" dirty="0">
                <a:solidFill>
                  <a:schemeClr val="tx1"/>
                </a:solidFill>
                <a:latin typeface="+mn-lt"/>
              </a:rPr>
              <a:t>Other…</a:t>
            </a:r>
          </a:p>
          <a:p>
            <a:pPr marL="0" indent="0">
              <a:lnSpc>
                <a:spcPct val="80000"/>
              </a:lnSpc>
              <a:spcBef>
                <a:spcPct val="20000"/>
              </a:spcBef>
              <a:buNone/>
            </a:pPr>
            <a:r>
              <a:rPr lang="en-US" altLang="en-US" sz="1800" b="0" u="sng" dirty="0">
                <a:solidFill>
                  <a:schemeClr val="tx1"/>
                </a:solidFill>
                <a:latin typeface="+mn-lt"/>
              </a:rPr>
              <a:t>Construction activities</a:t>
            </a:r>
          </a:p>
          <a:p>
            <a:pPr marL="0" indent="0">
              <a:lnSpc>
                <a:spcPct val="80000"/>
              </a:lnSpc>
              <a:spcBef>
                <a:spcPct val="20000"/>
              </a:spcBef>
              <a:buNone/>
            </a:pPr>
            <a:r>
              <a:rPr lang="en-US" altLang="en-US" sz="1800" b="0" u="sng" dirty="0">
                <a:solidFill>
                  <a:schemeClr val="tx1"/>
                </a:solidFill>
                <a:latin typeface="+mn-lt"/>
              </a:rPr>
              <a:t>Waste treatment and disposal</a:t>
            </a:r>
          </a:p>
        </p:txBody>
      </p:sp>
    </p:spTree>
    <p:extLst>
      <p:ext uri="{BB962C8B-B14F-4D97-AF65-F5344CB8AC3E}">
        <p14:creationId xmlns:p14="http://schemas.microsoft.com/office/powerpoint/2010/main" val="190537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2800" b="1" dirty="0">
                <a:solidFill>
                  <a:srgbClr val="003399"/>
                </a:solidFill>
              </a:rPr>
              <a:t>Specific VOC processes/sources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46125" y="1760538"/>
            <a:ext cx="3889375" cy="44973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1800" u="sng" dirty="0"/>
              <a:t>Solvent use: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800" b="0" dirty="0"/>
              <a:t>Dry cleaning and degreasing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800" b="0" dirty="0"/>
              <a:t>Decorative paints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800" b="0" dirty="0"/>
              <a:t>Industrial paint application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800" b="0" dirty="0"/>
              <a:t>Vehicle manufacturing and repair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800" b="0" dirty="0"/>
              <a:t>Printing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800" b="0" dirty="0"/>
              <a:t>Manufacture of paints, inks and glue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800" b="0" dirty="0"/>
              <a:t>Preservation of wood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800" b="0" dirty="0"/>
              <a:t>Chemical industry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800" b="0" dirty="0" err="1"/>
              <a:t>Tyre</a:t>
            </a:r>
            <a:r>
              <a:rPr lang="en-US" altLang="en-US" sz="1800" b="0" dirty="0"/>
              <a:t> production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800" b="0" dirty="0"/>
              <a:t>Pharmaceutical industry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800" b="0" dirty="0"/>
              <a:t>Domestic use of solvents</a:t>
            </a:r>
          </a:p>
          <a:p>
            <a:pPr eaLnBrk="1" hangingPunct="1">
              <a:lnSpc>
                <a:spcPct val="80000"/>
              </a:lnSpc>
            </a:pPr>
            <a:endParaRPr lang="en-US" altLang="en-US" sz="1800" b="0" dirty="0"/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37100" y="1758950"/>
            <a:ext cx="3879850" cy="49466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1800" u="sng"/>
              <a:t>Oil production and use:</a:t>
            </a:r>
          </a:p>
          <a:p>
            <a:pPr eaLnBrk="1" hangingPunct="1"/>
            <a:r>
              <a:rPr lang="en-US" altLang="en-US" sz="1800" b="0"/>
              <a:t>Off- and on- shore exploration</a:t>
            </a:r>
          </a:p>
          <a:p>
            <a:pPr eaLnBrk="1" hangingPunct="1"/>
            <a:r>
              <a:rPr lang="en-US" altLang="en-US" sz="1800" b="0"/>
              <a:t>Refineries</a:t>
            </a:r>
          </a:p>
          <a:p>
            <a:pPr eaLnBrk="1" hangingPunct="1"/>
            <a:r>
              <a:rPr lang="en-US" altLang="en-US" sz="1800" b="0"/>
              <a:t>Storage of crude and products</a:t>
            </a:r>
          </a:p>
          <a:p>
            <a:pPr eaLnBrk="1" hangingPunct="1"/>
            <a:r>
              <a:rPr lang="en-US" altLang="en-US" sz="1800" b="0"/>
              <a:t>Distribution of products </a:t>
            </a:r>
            <a:br>
              <a:rPr lang="en-US" altLang="en-US" sz="1800" b="0"/>
            </a:br>
            <a:r>
              <a:rPr lang="en-US" altLang="en-US" sz="1800" b="0" i="1"/>
              <a:t>(e.g., gasoline stations)</a:t>
            </a:r>
            <a:endParaRPr lang="en-US" altLang="en-US" sz="1800" b="0"/>
          </a:p>
          <a:p>
            <a:pPr eaLnBrk="1" hangingPunct="1"/>
            <a:endParaRPr lang="en-US" altLang="en-US" sz="1800" b="0"/>
          </a:p>
          <a:p>
            <a:pPr eaLnBrk="1" hangingPunct="1">
              <a:buFontTx/>
              <a:buNone/>
            </a:pPr>
            <a:r>
              <a:rPr lang="en-US" altLang="en-US" sz="1800" u="sng"/>
              <a:t>Mobile:</a:t>
            </a:r>
          </a:p>
          <a:p>
            <a:pPr eaLnBrk="1" hangingPunct="1"/>
            <a:r>
              <a:rPr lang="en-US" altLang="en-US" sz="1800" b="0"/>
              <a:t>Evaporative emissions from gasoline engines</a:t>
            </a:r>
          </a:p>
          <a:p>
            <a:pPr eaLnBrk="1" hangingPunct="1"/>
            <a:r>
              <a:rPr lang="en-US" altLang="en-US" sz="1800" b="0"/>
              <a:t>Two-stroke vehicles</a:t>
            </a:r>
            <a:endParaRPr lang="en-US" altLang="en-US" sz="1800" b="0" i="1"/>
          </a:p>
        </p:txBody>
      </p:sp>
    </p:spTree>
    <p:extLst>
      <p:ext uri="{BB962C8B-B14F-4D97-AF65-F5344CB8AC3E}">
        <p14:creationId xmlns:p14="http://schemas.microsoft.com/office/powerpoint/2010/main" val="6975407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 b="1" dirty="0">
                <a:solidFill>
                  <a:srgbClr val="003399"/>
                </a:solidFill>
              </a:rPr>
              <a:t>Emission categories – agriculture and other NH</a:t>
            </a:r>
            <a:r>
              <a:rPr lang="en-US" altLang="en-US" sz="1800" b="1" dirty="0">
                <a:solidFill>
                  <a:srgbClr val="003399"/>
                </a:solidFill>
              </a:rPr>
              <a:t>3</a:t>
            </a:r>
            <a:r>
              <a:rPr lang="en-US" altLang="en-US" sz="2800" b="1" dirty="0">
                <a:solidFill>
                  <a:srgbClr val="003399"/>
                </a:solidFill>
              </a:rPr>
              <a:t> sources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8500" y="2057400"/>
            <a:ext cx="3886200" cy="4641850"/>
          </a:xfrm>
        </p:spPr>
        <p:txBody>
          <a:bodyPr/>
          <a:lstStyle/>
          <a:p>
            <a:pPr eaLnBrk="1" hangingPunct="1">
              <a:spcBef>
                <a:spcPts val="600"/>
              </a:spcBef>
            </a:pPr>
            <a:r>
              <a:rPr lang="en-US" altLang="en-US" sz="1800" dirty="0"/>
              <a:t>Dairy cows </a:t>
            </a:r>
            <a:br>
              <a:rPr lang="en-US" altLang="en-US" sz="1800" dirty="0"/>
            </a:br>
            <a:r>
              <a:rPr lang="en-US" altLang="en-US" sz="1800" b="0" i="1" dirty="0"/>
              <a:t>(liquid and solid waste systems)</a:t>
            </a:r>
            <a:endParaRPr lang="en-US" altLang="en-US" sz="1800" dirty="0"/>
          </a:p>
          <a:p>
            <a:pPr eaLnBrk="1" hangingPunct="1">
              <a:spcBef>
                <a:spcPts val="600"/>
              </a:spcBef>
            </a:pPr>
            <a:r>
              <a:rPr lang="en-US" altLang="en-US" sz="1800" dirty="0"/>
              <a:t>Other cattle </a:t>
            </a:r>
            <a:br>
              <a:rPr lang="en-US" altLang="en-US" sz="1800" dirty="0"/>
            </a:br>
            <a:r>
              <a:rPr lang="en-US" altLang="en-US" sz="1800" b="0" i="1" dirty="0"/>
              <a:t>(liquid and solid waste systems)</a:t>
            </a:r>
            <a:endParaRPr lang="en-US" altLang="en-US" sz="1800" dirty="0"/>
          </a:p>
          <a:p>
            <a:pPr eaLnBrk="1" hangingPunct="1">
              <a:spcBef>
                <a:spcPts val="600"/>
              </a:spcBef>
            </a:pPr>
            <a:r>
              <a:rPr lang="en-US" altLang="en-US" sz="1800" dirty="0"/>
              <a:t>Pigs </a:t>
            </a:r>
            <a:br>
              <a:rPr lang="en-US" altLang="en-US" sz="1800" dirty="0"/>
            </a:br>
            <a:r>
              <a:rPr lang="en-US" altLang="en-US" sz="1800" b="0" i="1" dirty="0"/>
              <a:t>(liquid and solid waste systems)</a:t>
            </a:r>
            <a:endParaRPr lang="en-US" altLang="en-US" sz="1800" dirty="0"/>
          </a:p>
          <a:p>
            <a:pPr eaLnBrk="1" hangingPunct="1">
              <a:spcBef>
                <a:spcPts val="600"/>
              </a:spcBef>
            </a:pPr>
            <a:r>
              <a:rPr lang="en-US" altLang="en-US" sz="1800" dirty="0"/>
              <a:t>Laying hens</a:t>
            </a:r>
          </a:p>
          <a:p>
            <a:pPr eaLnBrk="1" hangingPunct="1">
              <a:spcBef>
                <a:spcPts val="600"/>
              </a:spcBef>
            </a:pPr>
            <a:r>
              <a:rPr lang="en-US" altLang="en-US" sz="1800" dirty="0"/>
              <a:t>Other poultry</a:t>
            </a:r>
          </a:p>
          <a:p>
            <a:pPr eaLnBrk="1" hangingPunct="1">
              <a:spcBef>
                <a:spcPts val="600"/>
              </a:spcBef>
            </a:pPr>
            <a:r>
              <a:rPr lang="en-US" altLang="en-US" sz="1800" dirty="0"/>
              <a:t>Sheep and goats</a:t>
            </a:r>
          </a:p>
          <a:p>
            <a:pPr eaLnBrk="1" hangingPunct="1">
              <a:spcBef>
                <a:spcPts val="600"/>
              </a:spcBef>
            </a:pPr>
            <a:r>
              <a:rPr lang="en-US" altLang="en-US" sz="1800" dirty="0"/>
              <a:t>Fur animals</a:t>
            </a:r>
          </a:p>
          <a:p>
            <a:pPr eaLnBrk="1" hangingPunct="1">
              <a:spcBef>
                <a:spcPts val="600"/>
              </a:spcBef>
            </a:pPr>
            <a:r>
              <a:rPr lang="en-US" altLang="en-US" sz="1800" dirty="0"/>
              <a:t>Horses</a:t>
            </a: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4981575" y="2087563"/>
            <a:ext cx="35814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50000"/>
              </a:spcBef>
              <a:buChar char="•"/>
              <a:defRPr sz="2000" b="1">
                <a:solidFill>
                  <a:srgbClr val="0000FF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50000"/>
              </a:spcBef>
              <a:buChar char="–"/>
              <a:defRPr sz="2000">
                <a:solidFill>
                  <a:srgbClr val="0000FF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50000"/>
              </a:spcBef>
              <a:buChar char="•"/>
              <a:defRPr sz="2000">
                <a:solidFill>
                  <a:srgbClr val="0000FF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00FF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00FF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FF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FF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FF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00FF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600"/>
              </a:spcBef>
              <a:buFont typeface="Arial" pitchFamily="34" charset="0"/>
              <a:buChar char="•"/>
            </a:pPr>
            <a:r>
              <a:rPr lang="en-US" altLang="en-US" sz="1800" b="0" dirty="0">
                <a:solidFill>
                  <a:schemeClr val="tx1"/>
                </a:solidFill>
                <a:latin typeface="+mn-lt"/>
              </a:rPr>
              <a:t>Buffalos</a:t>
            </a:r>
          </a:p>
          <a:p>
            <a:pPr>
              <a:spcBef>
                <a:spcPts val="600"/>
              </a:spcBef>
              <a:buFont typeface="Arial" pitchFamily="34" charset="0"/>
              <a:buChar char="•"/>
            </a:pPr>
            <a:r>
              <a:rPr lang="en-US" altLang="en-US" sz="1800" b="0" dirty="0">
                <a:solidFill>
                  <a:schemeClr val="tx1"/>
                </a:solidFill>
                <a:latin typeface="+mn-lt"/>
              </a:rPr>
              <a:t>Camels</a:t>
            </a:r>
          </a:p>
          <a:p>
            <a:pPr>
              <a:spcBef>
                <a:spcPts val="600"/>
              </a:spcBef>
              <a:buFont typeface="Arial" pitchFamily="34" charset="0"/>
              <a:buChar char="•"/>
            </a:pPr>
            <a:r>
              <a:rPr lang="en-US" altLang="en-US" sz="1800" b="0" dirty="0">
                <a:solidFill>
                  <a:schemeClr val="tx1"/>
                </a:solidFill>
                <a:latin typeface="+mn-lt"/>
              </a:rPr>
              <a:t>Fertilizer use </a:t>
            </a:r>
            <a:br>
              <a:rPr lang="en-US" altLang="en-US" sz="1800" b="0" dirty="0">
                <a:solidFill>
                  <a:schemeClr val="tx1"/>
                </a:solidFill>
                <a:latin typeface="+mn-lt"/>
              </a:rPr>
            </a:br>
            <a:r>
              <a:rPr lang="en-US" altLang="en-US" sz="1800" b="0" i="1" dirty="0">
                <a:solidFill>
                  <a:schemeClr val="tx1"/>
                </a:solidFill>
                <a:latin typeface="+mn-lt"/>
              </a:rPr>
              <a:t>(Urea, Other N-fertilizers) </a:t>
            </a:r>
          </a:p>
          <a:p>
            <a:pPr>
              <a:spcBef>
                <a:spcPts val="600"/>
              </a:spcBef>
              <a:buFont typeface="Arial" pitchFamily="34" charset="0"/>
              <a:buChar char="•"/>
            </a:pPr>
            <a:r>
              <a:rPr lang="en-US" altLang="en-US" sz="1800" b="0" dirty="0">
                <a:solidFill>
                  <a:schemeClr val="tx1"/>
                </a:solidFill>
                <a:latin typeface="+mn-lt"/>
              </a:rPr>
              <a:t>Fertilizer production</a:t>
            </a:r>
          </a:p>
          <a:p>
            <a:pPr>
              <a:spcBef>
                <a:spcPts val="600"/>
              </a:spcBef>
              <a:buFont typeface="Arial" pitchFamily="34" charset="0"/>
              <a:buChar char="•"/>
            </a:pPr>
            <a:r>
              <a:rPr lang="en-US" altLang="en-US" sz="1800" b="0" dirty="0">
                <a:solidFill>
                  <a:schemeClr val="tx1"/>
                </a:solidFill>
                <a:latin typeface="+mn-lt"/>
              </a:rPr>
              <a:t>Waste treatment and disposal</a:t>
            </a:r>
          </a:p>
          <a:p>
            <a:pPr>
              <a:spcBef>
                <a:spcPts val="600"/>
              </a:spcBef>
              <a:buFont typeface="Arial" pitchFamily="34" charset="0"/>
              <a:buChar char="•"/>
            </a:pPr>
            <a:r>
              <a:rPr lang="en-US" altLang="en-US" sz="1800" b="0" dirty="0">
                <a:solidFill>
                  <a:schemeClr val="tx1"/>
                </a:solidFill>
                <a:latin typeface="+mn-lt"/>
              </a:rPr>
              <a:t>Residential combustion</a:t>
            </a:r>
          </a:p>
          <a:p>
            <a:pPr>
              <a:spcBef>
                <a:spcPts val="600"/>
              </a:spcBef>
              <a:buFont typeface="Arial" pitchFamily="34" charset="0"/>
              <a:buChar char="•"/>
            </a:pPr>
            <a:r>
              <a:rPr lang="en-US" altLang="en-US" sz="1800" b="0" dirty="0">
                <a:solidFill>
                  <a:schemeClr val="tx1"/>
                </a:solidFill>
                <a:latin typeface="+mn-lt"/>
              </a:rPr>
              <a:t>Industrial combustion</a:t>
            </a:r>
          </a:p>
          <a:p>
            <a:pPr>
              <a:spcBef>
                <a:spcPts val="600"/>
              </a:spcBef>
              <a:buFont typeface="Arial" pitchFamily="34" charset="0"/>
              <a:buChar char="•"/>
            </a:pPr>
            <a:r>
              <a:rPr lang="en-US" altLang="en-US" sz="1800" b="0" dirty="0">
                <a:solidFill>
                  <a:schemeClr val="tx1"/>
                </a:solidFill>
                <a:latin typeface="+mn-lt"/>
              </a:rPr>
              <a:t>Transport </a:t>
            </a:r>
          </a:p>
          <a:p>
            <a:pPr>
              <a:spcBef>
                <a:spcPts val="600"/>
              </a:spcBef>
              <a:buFont typeface="Arial" pitchFamily="34" charset="0"/>
              <a:buChar char="•"/>
            </a:pPr>
            <a:r>
              <a:rPr lang="en-US" altLang="en-US" sz="1800" b="0" dirty="0">
                <a:solidFill>
                  <a:schemeClr val="tx1"/>
                </a:solidFill>
                <a:latin typeface="+mn-lt"/>
              </a:rPr>
              <a:t>Other</a:t>
            </a:r>
          </a:p>
          <a:p>
            <a:pPr eaLnBrk="1" hangingPunct="1">
              <a:spcBef>
                <a:spcPct val="20000"/>
              </a:spcBef>
              <a:buFontTx/>
              <a:buNone/>
            </a:pPr>
            <a:endParaRPr lang="en-US" altLang="en-US" sz="1800" dirty="0"/>
          </a:p>
        </p:txBody>
      </p:sp>
    </p:spTree>
    <p:extLst>
      <p:ext uri="{BB962C8B-B14F-4D97-AF65-F5344CB8AC3E}">
        <p14:creationId xmlns:p14="http://schemas.microsoft.com/office/powerpoint/2010/main" val="8864395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8500" y="1911350"/>
            <a:ext cx="7772400" cy="35369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b="0" dirty="0"/>
              <a:t>Use of low sulfur coal			0.6% 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b="0" dirty="0"/>
              <a:t>Use of low sulfur heavy fuel oil		0.6% S 	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b="0" dirty="0"/>
              <a:t>Use of low sulfur diesel (3 stages)	0.2 - 0.001% 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b="0" dirty="0"/>
              <a:t>Use of low sulfur gasoline		0.001% 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b="0" dirty="0"/>
              <a:t>In- furnace control 			60%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b="0" dirty="0"/>
              <a:t>Flue gas desulfurization		85 - 95%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b="0" dirty="0"/>
              <a:t>Advanced flue gas desulfurization	98%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b="0" dirty="0"/>
              <a:t>Process emissions controls (3 stages)	50 – 80 %</a:t>
            </a:r>
            <a:r>
              <a:rPr lang="en-US" altLang="en-US" sz="1800" dirty="0"/>
              <a:t>		</a:t>
            </a:r>
            <a:endParaRPr lang="en-GB" altLang="en-US" sz="1800" dirty="0"/>
          </a:p>
        </p:txBody>
      </p:sp>
      <p:sp>
        <p:nvSpPr>
          <p:cNvPr id="14339" name="Rectangle 5"/>
          <p:cNvSpPr>
            <a:spLocks noGrp="1" noChangeArrowheads="1"/>
          </p:cNvSpPr>
          <p:nvPr>
            <p:ph type="title"/>
          </p:nvPr>
        </p:nvSpPr>
        <p:spPr>
          <a:xfrm>
            <a:off x="704850" y="398463"/>
            <a:ext cx="7772400" cy="738187"/>
          </a:xfrm>
          <a:noFill/>
        </p:spPr>
        <p:txBody>
          <a:bodyPr/>
          <a:lstStyle/>
          <a:p>
            <a:pPr eaLnBrk="1" hangingPunct="1"/>
            <a:r>
              <a:rPr lang="en-US" altLang="en-US" sz="2800" b="1" dirty="0">
                <a:solidFill>
                  <a:srgbClr val="003399"/>
                </a:solidFill>
              </a:rPr>
              <a:t>Main emission control options for SO</a:t>
            </a:r>
            <a:r>
              <a:rPr lang="en-US" altLang="en-US" sz="2000" b="1" dirty="0">
                <a:solidFill>
                  <a:srgbClr val="003399"/>
                </a:solidFill>
              </a:rPr>
              <a:t>2</a:t>
            </a:r>
            <a:r>
              <a:rPr lang="en-US" altLang="en-US" sz="2800" b="1" dirty="0">
                <a:solidFill>
                  <a:srgbClr val="003399"/>
                </a:solidFill>
              </a:rPr>
              <a:t> </a:t>
            </a:r>
            <a:br>
              <a:rPr lang="en-US" altLang="en-US" sz="2800" b="1" dirty="0">
                <a:solidFill>
                  <a:srgbClr val="003399"/>
                </a:solidFill>
              </a:rPr>
            </a:br>
            <a:r>
              <a:rPr lang="en-US" altLang="en-US" sz="2800" b="1" dirty="0">
                <a:solidFill>
                  <a:srgbClr val="003399"/>
                </a:solidFill>
              </a:rPr>
              <a:t> </a:t>
            </a:r>
            <a:r>
              <a:rPr lang="en-US" altLang="en-US" sz="2000" b="1" dirty="0">
                <a:solidFill>
                  <a:srgbClr val="003399"/>
                </a:solidFill>
              </a:rPr>
              <a:t>180 options considered in RAINS</a:t>
            </a:r>
            <a:endParaRPr lang="en-GB" altLang="en-US" sz="2000" b="1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948152"/>
      </p:ext>
    </p:extLst>
  </p:cSld>
  <p:clrMapOvr>
    <a:masterClrMapping/>
  </p:clrMapOvr>
</p:sld>
</file>

<file path=ppt/theme/theme1.xml><?xml version="1.0" encoding="utf-8"?>
<a:theme xmlns:a="http://schemas.openxmlformats.org/drawingml/2006/main" name="1_iiasa-pptx-template-dark-&amp;-light">
  <a:themeElements>
    <a:clrScheme name="iiasa-version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iiasa-version2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iiasa-version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iasa-version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iasa-version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iasa-version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iasa-version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iasa-version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iasa-version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iasa-version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iasa-version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iasa-version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iasa-version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iasa-version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AIR2017.potx" id="{303FAA56-D262-444A-BFE3-CAE3DEF48B34}" vid="{EE5A37C1-1ACC-4CB5-9A2A-EB47426CADA4}"/>
    </a:ext>
  </a:extLst>
</a:theme>
</file>

<file path=ppt/theme/theme10.xml><?xml version="1.0" encoding="utf-8"?>
<a:theme xmlns:a="http://schemas.openxmlformats.org/drawingml/2006/main" name="iiasa-light-version">
  <a:themeElements>
    <a:clrScheme name="iiasa-version4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iiasa-version4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iiasa-version4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iasa-version4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iasa-version4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iasa-version4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iasa-version4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iasa-version4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iasa-version4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iasa-version4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iasa-version4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iasa-version4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iasa-version4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iasa-version4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AIR2017.potx" id="{303FAA56-D262-444A-BFE3-CAE3DEF48B34}" vid="{9D773A09-22AD-477C-929E-3440F9468E76}"/>
    </a:ext>
  </a:extLst>
</a:theme>
</file>

<file path=ppt/theme/theme11.xml><?xml version="1.0" encoding="utf-8"?>
<a:theme xmlns:a="http://schemas.openxmlformats.org/drawingml/2006/main" name="7_MAG-2013-IIASAsmal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IR2017.potx" id="{303FAA56-D262-444A-BFE3-CAE3DEF48B34}" vid="{9F0562F7-C75C-46CE-B25B-309143BE1401}"/>
    </a:ext>
  </a:extLst>
</a:theme>
</file>

<file path=ppt/theme/theme12.xml><?xml version="1.0" encoding="utf-8"?>
<a:theme xmlns:a="http://schemas.openxmlformats.org/drawingml/2006/main" name="8_MAG-2013-IIASAsmal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IR2017.potx" id="{303FAA56-D262-444A-BFE3-CAE3DEF48B34}" vid="{2556BCA9-0ACA-442D-A5C4-F886E869EC67}"/>
    </a:ext>
  </a:extLst>
</a:theme>
</file>

<file path=ppt/theme/theme13.xml><?xml version="1.0" encoding="utf-8"?>
<a:theme xmlns:a="http://schemas.openxmlformats.org/drawingml/2006/main" name="9_MAG-2013-IIASAsmal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IR2017.potx" id="{303FAA56-D262-444A-BFE3-CAE3DEF48B34}" vid="{5C9D1E0C-0663-4CD1-901A-3F01920039B7}"/>
    </a:ext>
  </a:extLst>
</a:theme>
</file>

<file path=ppt/theme/theme14.xml><?xml version="1.0" encoding="utf-8"?>
<a:theme xmlns:a="http://schemas.openxmlformats.org/drawingml/2006/main" name="IIASA-ligh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0_MAG-2013-IIASAsmal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9_IIASA-MAG201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IASA-MAG2016" id="{C131C6B9-FF05-4E93-B5AD-4388411A4382}" vid="{A1A6DF9D-FD5F-41E3-A632-A50B6E3702CE}"/>
    </a:ext>
  </a:extLst>
</a:theme>
</file>

<file path=ppt/theme/theme18.xml><?xml version="1.0" encoding="utf-8"?>
<a:theme xmlns:a="http://schemas.openxmlformats.org/drawingml/2006/main" name="1_iiasa-light-version">
  <a:themeElements>
    <a:clrScheme name="iiasa-version4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iiasa-version4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iiasa-version4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iasa-version4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iasa-version4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iasa-version4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iasa-version4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iasa-version4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iasa-version4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iasa-version4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iasa-version4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iasa-version4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iasa-version4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iasa-version4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11_MAG-2013-IIASAsmal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pd">
  <a:themeElements>
    <a:clrScheme name="apd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pd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p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p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pd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pd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pd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pd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pd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pd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pd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pd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pd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pd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AIR2017.potx" id="{303FAA56-D262-444A-BFE3-CAE3DEF48B34}" vid="{D4969CF0-CDFF-4AFB-B6F7-9ADF72DF70F4}"/>
    </a:ext>
  </a:extLst>
</a:theme>
</file>

<file path=ppt/theme/theme20.xml><?xml version="1.0" encoding="utf-8"?>
<a:theme xmlns:a="http://schemas.openxmlformats.org/drawingml/2006/main" name="2_iiasa-light-version">
  <a:themeElements>
    <a:clrScheme name="iiasa-version4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iiasa-version4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iiasa-version4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iasa-version4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iasa-version4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iasa-version4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iasa-version4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iasa-version4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iasa-version4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iasa-version4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iasa-version4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iasa-version4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iasa-version4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iasa-version4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AG-2013-IIASAsmal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IR2017.potx" id="{303FAA56-D262-444A-BFE3-CAE3DEF48B34}" vid="{945C7811-FE35-442F-AC0B-542B5C713931}"/>
    </a:ext>
  </a:extLst>
</a:theme>
</file>

<file path=ppt/theme/theme4.xml><?xml version="1.0" encoding="utf-8"?>
<a:theme xmlns:a="http://schemas.openxmlformats.org/drawingml/2006/main" name="1_MAG-2013-IIASAsmal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IR2017.potx" id="{303FAA56-D262-444A-BFE3-CAE3DEF48B34}" vid="{133638B5-BC28-497D-922D-29481BC18DDC}"/>
    </a:ext>
  </a:extLst>
</a:theme>
</file>

<file path=ppt/theme/theme5.xml><?xml version="1.0" encoding="utf-8"?>
<a:theme xmlns:a="http://schemas.openxmlformats.org/drawingml/2006/main" name="2_MAG-2013-IIASAsmal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IR2017.potx" id="{303FAA56-D262-444A-BFE3-CAE3DEF48B34}" vid="{1914074C-7076-4C85-922D-3865F6A7B164}"/>
    </a:ext>
  </a:extLst>
</a:theme>
</file>

<file path=ppt/theme/theme6.xml><?xml version="1.0" encoding="utf-8"?>
<a:theme xmlns:a="http://schemas.openxmlformats.org/drawingml/2006/main" name="3_MAG-2013-IIASAsmal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IR2017.potx" id="{303FAA56-D262-444A-BFE3-CAE3DEF48B34}" vid="{8FC85704-9DCA-4490-9711-B70E04552B47}"/>
    </a:ext>
  </a:extLst>
</a:theme>
</file>

<file path=ppt/theme/theme7.xml><?xml version="1.0" encoding="utf-8"?>
<a:theme xmlns:a="http://schemas.openxmlformats.org/drawingml/2006/main" name="4_MAG-2013-IIASAsmal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IR2017.potx" id="{303FAA56-D262-444A-BFE3-CAE3DEF48B34}" vid="{2BDACB7B-35A1-420D-A466-0F3CE1869B07}"/>
    </a:ext>
  </a:extLst>
</a:theme>
</file>

<file path=ppt/theme/theme8.xml><?xml version="1.0" encoding="utf-8"?>
<a:theme xmlns:a="http://schemas.openxmlformats.org/drawingml/2006/main" name="5_MAG-2013-IIASAsmal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IR2017.potx" id="{303FAA56-D262-444A-BFE3-CAE3DEF48B34}" vid="{656E62B6-BF1C-49BE-9CCA-CF842D9430BD}"/>
    </a:ext>
  </a:extLst>
</a:theme>
</file>

<file path=ppt/theme/theme9.xml><?xml version="1.0" encoding="utf-8"?>
<a:theme xmlns:a="http://schemas.openxmlformats.org/drawingml/2006/main" name="6_MAG-2013-IIASAsmal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IR2017.potx" id="{303FAA56-D262-444A-BFE3-CAE3DEF48B34}" vid="{6F460BFC-FAC9-400F-9ED0-308C7C5798C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AIR2017</Template>
  <TotalTime>122</TotalTime>
  <Words>751</Words>
  <Application>Microsoft Office PowerPoint</Application>
  <PresentationFormat>On-screen Show (4:3)</PresentationFormat>
  <Paragraphs>149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20</vt:i4>
      </vt:variant>
      <vt:variant>
        <vt:lpstr>Slide Titles</vt:lpstr>
      </vt:variant>
      <vt:variant>
        <vt:i4>13</vt:i4>
      </vt:variant>
    </vt:vector>
  </HeadingPairs>
  <TitlesOfParts>
    <vt:vector size="39" baseType="lpstr">
      <vt:lpstr>Arial</vt:lpstr>
      <vt:lpstr>Arial Narrow</vt:lpstr>
      <vt:lpstr>Calibri</vt:lpstr>
      <vt:lpstr>Tahoma</vt:lpstr>
      <vt:lpstr>TH SarabunPSK</vt:lpstr>
      <vt:lpstr>Verdana</vt:lpstr>
      <vt:lpstr>1_iiasa-pptx-template-dark-&amp;-light</vt:lpstr>
      <vt:lpstr>apd</vt:lpstr>
      <vt:lpstr>MAG-2013-IIASAsmall</vt:lpstr>
      <vt:lpstr>1_MAG-2013-IIASAsmall</vt:lpstr>
      <vt:lpstr>2_MAG-2013-IIASAsmall</vt:lpstr>
      <vt:lpstr>3_MAG-2013-IIASAsmall</vt:lpstr>
      <vt:lpstr>4_MAG-2013-IIASAsmall</vt:lpstr>
      <vt:lpstr>5_MAG-2013-IIASAsmall</vt:lpstr>
      <vt:lpstr>6_MAG-2013-IIASAsmall</vt:lpstr>
      <vt:lpstr>iiasa-light-version</vt:lpstr>
      <vt:lpstr>7_MAG-2013-IIASAsmall</vt:lpstr>
      <vt:lpstr>8_MAG-2013-IIASAsmall</vt:lpstr>
      <vt:lpstr>9_MAG-2013-IIASAsmall</vt:lpstr>
      <vt:lpstr>IIASA-light</vt:lpstr>
      <vt:lpstr>10_MAG-2013-IIASAsmall</vt:lpstr>
      <vt:lpstr>Office Theme</vt:lpstr>
      <vt:lpstr>9_IIASA-MAG2016</vt:lpstr>
      <vt:lpstr>1_iiasa-light-version</vt:lpstr>
      <vt:lpstr>11_MAG-2013-IIASAsmall</vt:lpstr>
      <vt:lpstr>2_iiasa-light-version</vt:lpstr>
      <vt:lpstr>Activities, sectors and control technologies in GAINS </vt:lpstr>
      <vt:lpstr>Criteria for aggregation of emission sources</vt:lpstr>
      <vt:lpstr>Macroeconomic parameters</vt:lpstr>
      <vt:lpstr>Aggregation of energy- related sources</vt:lpstr>
      <vt:lpstr>Aggregation of transport sources</vt:lpstr>
      <vt:lpstr>Aggregation of process sources</vt:lpstr>
      <vt:lpstr>Specific VOC processes/sources</vt:lpstr>
      <vt:lpstr>Emission categories – agriculture and other NH3 sources</vt:lpstr>
      <vt:lpstr>Main emission control options for SO2   180 options considered in RAINS</vt:lpstr>
      <vt:lpstr>Main emission control options for NOx   400 options considered in RAINS</vt:lpstr>
      <vt:lpstr>Main emission control options for PM   850 options considered in GAINS</vt:lpstr>
      <vt:lpstr>Major abatement measures for VOC  500 options considered in GAINS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30 minutes</dc:title>
  <dc:creator>AMANN Markus</dc:creator>
  <cp:lastModifiedBy>COFALA Janusz</cp:lastModifiedBy>
  <cp:revision>55</cp:revision>
  <dcterms:created xsi:type="dcterms:W3CDTF">2017-06-06T06:16:30Z</dcterms:created>
  <dcterms:modified xsi:type="dcterms:W3CDTF">2020-10-12T07:22:09Z</dcterms:modified>
</cp:coreProperties>
</file>