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5"/>
    <p:sldMasterId id="2147483673" r:id="rId6"/>
    <p:sldMasterId id="2147483688" r:id="rId7"/>
  </p:sldMasterIdLst>
  <p:notesMasterIdLst>
    <p:notesMasterId r:id="rId17"/>
  </p:notesMasterIdLst>
  <p:handoutMasterIdLst>
    <p:handoutMasterId r:id="rId18"/>
  </p:handoutMasterIdLst>
  <p:sldIdLst>
    <p:sldId id="297" r:id="rId8"/>
    <p:sldId id="335" r:id="rId9"/>
    <p:sldId id="329" r:id="rId10"/>
    <p:sldId id="483" r:id="rId11"/>
    <p:sldId id="330" r:id="rId12"/>
    <p:sldId id="331" r:id="rId13"/>
    <p:sldId id="332" r:id="rId14"/>
    <p:sldId id="491" r:id="rId15"/>
    <p:sldId id="333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5A3"/>
    <a:srgbClr val="00579C"/>
    <a:srgbClr val="005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88953" autoAdjust="0"/>
  </p:normalViewPr>
  <p:slideViewPr>
    <p:cSldViewPr snapToGrid="0" snapToObjects="1">
      <p:cViewPr varScale="1">
        <p:scale>
          <a:sx n="101" d="100"/>
          <a:sy n="101" d="100"/>
        </p:scale>
        <p:origin x="91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439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8CE3CE-7885-5440-B7D2-D1C38EEABC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54EA1-D6B4-7C47-AF7F-6ED3655198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2D56F-4014-E440-B414-1949875DC54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AEB30-D659-F04F-8BCA-7E5755820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60766-B385-064C-89E0-D696CB68EF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C23E2-02F7-644F-99F5-08AC3BA5E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C332E-8893-FE4E-9A25-93BB30EFA0D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7A1DD-B70C-B048-99CA-ED854228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0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91995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499331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54099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94836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712788"/>
            <a:ext cx="6215063" cy="3497262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424363"/>
            <a:ext cx="5133975" cy="4138612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92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712" y="2255548"/>
            <a:ext cx="9659112" cy="12544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712" y="3712465"/>
            <a:ext cx="8196072" cy="1029657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lang="en-US" sz="24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B395C8-E03A-E04C-AA88-72B24AADC6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32062" y="276512"/>
            <a:ext cx="2086125" cy="59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8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06113" y="987427"/>
            <a:ext cx="7485887" cy="4873625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95EF8D4-5B50-564A-8E71-ACB42B8E1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904" y="2194560"/>
            <a:ext cx="3932237" cy="367442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58DE6F-BC6E-364C-91D6-6B9C603C2F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49228810-255C-0747-AA61-5D5198D3E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9AD2DE6-E43E-6044-9983-6D2115FA619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0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127"/>
            <a:ext cx="1098804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BCE835-694B-EC4D-AD29-A3BF23C07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58B064A-C26D-E948-B1F9-58944195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2031FA7-02D1-0645-9048-0AAD35E90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847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23777"/>
            <a:ext cx="2628900" cy="5553186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FA3B52-24C6-BC49-B1FB-EF1DE3CE3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7668D43-9CA0-B748-8221-476079634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7BDEB2-5457-E84E-8E88-F426D3C10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43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in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712" y="2255548"/>
            <a:ext cx="9659112" cy="12544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Thank you for your time.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2712" y="3712465"/>
            <a:ext cx="8196072" cy="1029657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lang="en-US" sz="24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B395C8-E03A-E04C-AA88-72B24AADC6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32062" y="276512"/>
            <a:ext cx="2086125" cy="59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24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22963-F9FE-4858-9473-8F15AB9E033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862D-4293-4E2F-B57C-905E1A9A346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1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17600" y="19050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C8F1E-1DEC-4543-ADA9-8E7FBB72E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629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- blue">
    <p:bg>
      <p:bgPr>
        <a:solidFill>
          <a:srgbClr val="2455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658179"/>
            <a:ext cx="9610344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3675065"/>
            <a:ext cx="9195816" cy="150018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FD36E0-C784-AE4E-B42C-F7764C6BD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83D7C-0821-A040-BE0C-B5DB8952D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69E957-E916-EA41-8D86-9462424C7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bg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239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1" y="5977289"/>
            <a:ext cx="3362425" cy="88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46396B-BD90-784C-8FFE-EBB3D077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32D8BEC-2F74-8547-9F2C-AEAE0B302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B0283A15-47DF-8047-8B83-438FA552B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58E8B80-D0B3-954F-9A62-484C9A10F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782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942F0-6E2E-9B45-9065-E71C5FD39597}"/>
              </a:ext>
            </a:extLst>
          </p:cNvPr>
          <p:cNvSpPr/>
          <p:nvPr userDrawn="1"/>
        </p:nvSpPr>
        <p:spPr>
          <a:xfrm>
            <a:off x="1" y="5948414"/>
            <a:ext cx="3362425" cy="909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C56797FB-FF82-0F4F-A928-D7AF36F544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C27DB8A-983A-204A-A0E1-0B250973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C3EFC6A2-0789-BB4B-9701-8038DFBF8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876024C-E78F-814A-ADD4-B2037FCE1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604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8A4A04-F540-E24D-9FF5-8F7FC90CDCFA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E89C228-C4FD-7644-ABB7-614954C945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0B89FE-026E-7249-A3EB-8B2B89BC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5E2E5CD6-A1EE-A841-BFBB-519F206ED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66C81B30-170B-8F41-A120-A0E8F4AD1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9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2919986"/>
            <a:ext cx="9610344" cy="5909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3675065"/>
            <a:ext cx="9195816" cy="150018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054AF39-23DB-0740-938A-1A583332BF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58748" y="6352806"/>
            <a:ext cx="2743200" cy="365125"/>
          </a:xfrm>
        </p:spPr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7748E00D-B3B4-FE4D-A3E5-E8C8A25CA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14E4032-E757-2144-A88B-ABFF9C43B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18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4416571-A315-1846-A578-44521F40228B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BA7FE-773F-2D4C-A1FD-78D273094D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BFC3704-1948-F84D-88BE-17DA7F453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DBAF8AC-F4B9-2C4F-BBF0-BD58FB50FE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7E7983D-B1A4-B148-B1D4-C4B621AD1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24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4F5CED-483C-A348-8E33-D2AA0F23C5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D53A157-7BBA-5749-8237-8C990161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3953BB51-3F9C-E747-ACA8-03C6016EB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9247E92-8FF0-A341-9976-E6095D27E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073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C34238B-024D-294E-AD4C-68C413D97E1A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572D3F-74B7-B64C-800D-13CA52163CD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D7F9956-5A00-5A40-8899-32D1F879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0031E1D5-F0A3-EF45-84AA-C0225E109A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305433C-0038-FC49-AAE7-4AE15259F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303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292FE64-D177-274B-901F-D336A79314A8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CB989F8-C842-5E4D-A070-A6209E35FC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49E4815-2057-AE40-A83C-99001B97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E2EF048-87C8-2B43-AA12-7E550A2A4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40068E4E-9680-554C-B740-1BBB27554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120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20DF604-D9D6-5045-B588-839447328165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6C0CE20-2FA8-D441-A594-2E5923EEB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19AD1BB0-F11D-AB4E-A5C2-D6877E27F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2982180-1554-0149-9361-2E4524F2E5A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075AC00-972C-AE42-811E-B2A50B01A5A4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EDE99-ADAF-CC49-8A11-DA767186AC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FAC88BB-6435-5741-AECC-C64CD1B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Footer Placeholder 7">
            <a:extLst>
              <a:ext uri="{FF2B5EF4-FFF2-40B4-BE49-F238E27FC236}">
                <a16:creationId xmlns:a16="http://schemas.microsoft.com/office/drawing/2014/main" id="{470C4FCD-395E-D94C-AECA-9EC451BFD0A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46DBF9A0-D8B4-7745-ACB6-B5E35D853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340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575DE-90EA-43E8-99E7-C79D7B8D1F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>
                <a:solidFill>
                  <a:prstClr val="black">
                    <a:tint val="75000"/>
                  </a:prstClr>
                </a:solidFill>
              </a:rPr>
              <a:t>, date</a:t>
            </a:r>
          </a:p>
        </p:txBody>
      </p:sp>
    </p:spTree>
    <p:extLst>
      <p:ext uri="{BB962C8B-B14F-4D97-AF65-F5344CB8AC3E}">
        <p14:creationId xmlns:p14="http://schemas.microsoft.com/office/powerpoint/2010/main" val="379041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5BA2C8-6FAC-B54C-9845-66F221B9BB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FA112B-E57E-7B4A-8833-D3D8FEC4EC1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594884"/>
            <a:ext cx="10591185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A8C8EE7-3B3F-3F41-B5AD-67185982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44BCAD86-58E8-C64B-B919-51804E097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4675424-66C5-6140-A915-8C73CF29D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19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594884"/>
            <a:ext cx="5574792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594884"/>
            <a:ext cx="5574792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4E4AF7-5B90-4A4A-9190-EF7AF1E8A75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B1DBDDF-7B8D-E049-BE5A-2AC650B2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FBAFA6-39D8-1045-BD48-582B33225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7990A56-77DE-384E-846A-6EC505691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27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573619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573619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596321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8FC52E0-46F2-2443-B309-D4A67BCEE7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7B320-CA87-A342-9115-47E9E4F9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58D14D24-78FD-A045-8D62-111F0EEE4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B93BEA1-60BB-9942-B17D-B28C03441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5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482692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482692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462432"/>
            <a:ext cx="5574792" cy="362648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462432"/>
            <a:ext cx="5574792" cy="362648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A223357-BF2B-1446-9B75-489DB9B4E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90E8D-9016-4C42-8F5F-E450B003ABB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9CBCAFA1-511A-EE41-B15A-62ABD068967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ABEB7C4-26A5-2A49-A685-310121897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11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253225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79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071B-8956-1F45-8413-D77E45140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37A5CF-4029-5441-9751-E360C7BA0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CA39AD3-F023-5741-9EB7-A0EBA4530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26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05F8A-53F2-9A4F-89B7-679F5D96AB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89F830C8-3B22-4D44-AD5B-EAC20E22F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81969A2-10C2-C546-977D-603DF985E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3" y="987427"/>
            <a:ext cx="6949439" cy="4873625"/>
          </a:xfrm>
        </p:spPr>
        <p:txBody>
          <a:bodyPr/>
          <a:lstStyle>
            <a:lvl1pPr>
              <a:defRPr sz="2400"/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FED4CC-B694-4F4C-8AC8-7D4040DF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904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B4412EC-2A2F-F34F-AFA3-D552E85C9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904" y="2194560"/>
            <a:ext cx="3932237" cy="367442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4C3DC-0931-ED45-859D-7DC2E02D5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E3CEEAF4-4B04-7F42-81A2-3D6474988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89A40C2-EB4C-F849-86CB-ACD53C9F5BD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60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825625"/>
            <a:ext cx="106558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677042"/>
            <a:ext cx="10658856" cy="701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14BBBCD-90CB-2F47-9BDE-CEED80DD9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29416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20DCE6-B4EA-8444-92C3-D609C5C13BC3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473704" y="161471"/>
            <a:ext cx="459381" cy="65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4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72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84" r:id="rId13"/>
    <p:sldLayoutId id="2147483686" r:id="rId14"/>
    <p:sldLayoutId id="2147483691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79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825625"/>
            <a:ext cx="106558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6"/>
            <a:ext cx="106588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D8510D3-7480-FA40-B714-28425739D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8C025A19-EC4F-5D46-BAED-915B844A7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06/07/2019</a:t>
            </a:r>
            <a:endParaRPr lang="en-GB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01290F5-EF9B-6848-BD94-0DC63C614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Minghao Qiu</a:t>
            </a:r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A73F24A-72E1-514B-A669-66B08B94475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473704" y="161471"/>
            <a:ext cx="459381" cy="65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3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579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A6146-3363-4558-A32D-2531F942F32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E4DA1-7BA7-4939-89CA-98BBC07F43E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7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afaj@iiasa.ac.a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703" y="1597444"/>
            <a:ext cx="10737951" cy="2388929"/>
          </a:xfrm>
        </p:spPr>
        <p:txBody>
          <a:bodyPr anchor="t">
            <a:normAutofit/>
          </a:bodyPr>
          <a:lstStyle/>
          <a:p>
            <a:r>
              <a:rPr lang="en-US" sz="4900" dirty="0"/>
              <a:t>GAINS – Calculations of air pollutant control costs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8070" y="4368800"/>
            <a:ext cx="11032001" cy="210973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Peter Rafaj (</a:t>
            </a:r>
            <a:r>
              <a:rPr lang="en-US" dirty="0">
                <a:hlinkClick r:id="rId2"/>
              </a:rPr>
              <a:t>rafaj@iiasa.ac.at</a:t>
            </a:r>
            <a:r>
              <a:rPr lang="en-US" dirty="0"/>
              <a:t>)</a:t>
            </a:r>
          </a:p>
          <a:p>
            <a:r>
              <a:rPr lang="en-US" dirty="0"/>
              <a:t>Pollution Management (PM) Group</a:t>
            </a:r>
          </a:p>
          <a:p>
            <a:r>
              <a:rPr lang="en-US" dirty="0"/>
              <a:t>Energy, Climate and Environment (ECE) Program, IIASA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pPr algn="r"/>
            <a:r>
              <a:rPr lang="en-US" dirty="0" err="1"/>
              <a:t>Laxenburg</a:t>
            </a:r>
            <a:r>
              <a:rPr lang="en-US" dirty="0"/>
              <a:t> November 2023</a:t>
            </a:r>
          </a:p>
        </p:txBody>
      </p:sp>
    </p:spTree>
    <p:extLst>
      <p:ext uri="{BB962C8B-B14F-4D97-AF65-F5344CB8AC3E}">
        <p14:creationId xmlns:p14="http://schemas.microsoft.com/office/powerpoint/2010/main" val="10855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329" y="39202"/>
            <a:ext cx="8928992" cy="952770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Application rates of abatement measures: </a:t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>% of capacity / activity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66" y="1424766"/>
            <a:ext cx="3294890" cy="4956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825" y="1412777"/>
            <a:ext cx="3293365" cy="44147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1148" y="1394171"/>
            <a:ext cx="3293365" cy="421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0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74676"/>
            <a:ext cx="8229600" cy="842963"/>
          </a:xfrm>
        </p:spPr>
        <p:txBody>
          <a:bodyPr/>
          <a:lstStyle/>
          <a:p>
            <a:pPr eaLnBrk="1" hangingPunct="1"/>
            <a:r>
              <a:rPr lang="en-US" altLang="en-US" sz="3600"/>
              <a:t>Cost concept used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05025" y="1336675"/>
            <a:ext cx="8262938" cy="516255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All costs are in (economic) real terms (2005)</a:t>
            </a:r>
          </a:p>
          <a:p>
            <a:pPr eaLnBrk="1" hangingPunct="1"/>
            <a:r>
              <a:rPr lang="en-US" altLang="en-US" sz="2800" dirty="0"/>
              <a:t>Societal costs:</a:t>
            </a:r>
          </a:p>
          <a:p>
            <a:pPr lvl="1" eaLnBrk="1" hangingPunct="1"/>
            <a:r>
              <a:rPr lang="en-US" altLang="en-US" sz="2400" dirty="0"/>
              <a:t>Standard discount rate: 4 percent p.a.</a:t>
            </a:r>
          </a:p>
          <a:p>
            <a:pPr lvl="1" eaLnBrk="1" hangingPunct="1"/>
            <a:r>
              <a:rPr lang="en-US" altLang="en-US" sz="2400" dirty="0"/>
              <a:t>Taxes </a:t>
            </a:r>
            <a:r>
              <a:rPr lang="en-US" altLang="en-US" sz="2400" b="1" dirty="0"/>
              <a:t>not included</a:t>
            </a:r>
          </a:p>
          <a:p>
            <a:pPr lvl="1" eaLnBrk="1" hangingPunct="1"/>
            <a:r>
              <a:rPr lang="en-US" altLang="en-US" sz="2400" dirty="0"/>
              <a:t>Transaction &amp; training costs not included</a:t>
            </a:r>
          </a:p>
          <a:p>
            <a:pPr eaLnBrk="1" hangingPunct="1"/>
            <a:r>
              <a:rPr lang="en-US" altLang="en-US" sz="2800" dirty="0"/>
              <a:t>Feedback on economy not included (small)</a:t>
            </a:r>
          </a:p>
          <a:p>
            <a:pPr eaLnBrk="1" hangingPunct="1"/>
            <a:r>
              <a:rPr lang="en-US" altLang="en-US" sz="2800" dirty="0"/>
              <a:t>Technology costs</a:t>
            </a:r>
          </a:p>
          <a:p>
            <a:pPr lvl="1" eaLnBrk="1" hangingPunct="1"/>
            <a:r>
              <a:rPr lang="en-US" altLang="en-US" sz="2400" dirty="0"/>
              <a:t>Non-technical measures not included</a:t>
            </a:r>
          </a:p>
          <a:p>
            <a:pPr lvl="1" eaLnBrk="1" hangingPunct="1"/>
            <a:r>
              <a:rPr lang="en-US" altLang="en-US" sz="2400" dirty="0"/>
              <a:t>Investment, Operating and Maintenance costs, </a:t>
            </a:r>
            <a:r>
              <a:rPr lang="en-US" altLang="en-US" sz="2400" dirty="0" err="1"/>
              <a:t>Labour</a:t>
            </a:r>
            <a:r>
              <a:rPr lang="en-US" altLang="en-US" sz="2400" dirty="0"/>
              <a:t> cost, Energy costs, etc.</a:t>
            </a:r>
          </a:p>
          <a:p>
            <a:pPr lvl="1" eaLnBrk="1" hangingPunct="1"/>
            <a:r>
              <a:rPr lang="en-US" altLang="en-US" sz="2400" dirty="0"/>
              <a:t>Are constant over time</a:t>
            </a:r>
          </a:p>
        </p:txBody>
      </p:sp>
    </p:spTree>
    <p:extLst>
      <p:ext uri="{BB962C8B-B14F-4D97-AF65-F5344CB8AC3E}">
        <p14:creationId xmlns:p14="http://schemas.microsoft.com/office/powerpoint/2010/main" val="310056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97114" y="228600"/>
            <a:ext cx="7773987" cy="536104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Calculations principles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1844825"/>
            <a:ext cx="7702550" cy="317182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dirty="0"/>
              <a:t>GAINS calculates annual costs of emission control technologies consisting of: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dirty="0"/>
              <a:t>Investment costs (annualized)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dirty="0"/>
              <a:t>Fixed O+M costs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dirty="0"/>
              <a:t>Variable O+M costs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endParaRPr lang="en-US" dirty="0"/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3431704" y="4293096"/>
            <a:ext cx="4032250" cy="461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rgbClr val="3333FF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3333FF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FF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sz="2400" dirty="0">
                <a:solidFill>
                  <a:srgbClr val="0000FF"/>
                </a:solidFill>
                <a:cs typeface="Arial" panose="020B0604020202020204" pitchFamily="34" charset="0"/>
              </a:rPr>
              <a:t>C = I</a:t>
            </a:r>
            <a:r>
              <a:rPr lang="sv-SE" sz="1600" dirty="0">
                <a:solidFill>
                  <a:srgbClr val="0000FF"/>
                </a:solidFill>
                <a:cs typeface="Arial" panose="020B0604020202020204" pitchFamily="34" charset="0"/>
              </a:rPr>
              <a:t>ann</a:t>
            </a:r>
            <a:r>
              <a:rPr lang="sv-SE" sz="2400" dirty="0">
                <a:solidFill>
                  <a:srgbClr val="0000FF"/>
                </a:solidFill>
                <a:cs typeface="Arial" panose="020B0604020202020204" pitchFamily="34" charset="0"/>
              </a:rPr>
              <a:t> + OM</a:t>
            </a:r>
            <a:r>
              <a:rPr lang="sv-SE" sz="1400" dirty="0">
                <a:solidFill>
                  <a:srgbClr val="0000FF"/>
                </a:solidFill>
                <a:cs typeface="Arial" panose="020B0604020202020204" pitchFamily="34" charset="0"/>
              </a:rPr>
              <a:t>fix</a:t>
            </a:r>
            <a:r>
              <a:rPr lang="sv-SE" sz="2400" dirty="0">
                <a:solidFill>
                  <a:srgbClr val="0000FF"/>
                </a:solidFill>
                <a:cs typeface="Arial" panose="020B0604020202020204" pitchFamily="34" charset="0"/>
              </a:rPr>
              <a:t> + OM</a:t>
            </a:r>
            <a:r>
              <a:rPr lang="sv-SE" sz="1600" dirty="0">
                <a:solidFill>
                  <a:srgbClr val="0000FF"/>
                </a:solidFill>
                <a:cs typeface="Arial" panose="020B0604020202020204" pitchFamily="34" charset="0"/>
              </a:rPr>
              <a:t>var</a:t>
            </a:r>
            <a:endParaRPr lang="en-GB" sz="24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7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4238" y="581025"/>
            <a:ext cx="8229600" cy="827088"/>
          </a:xfrm>
        </p:spPr>
        <p:txBody>
          <a:bodyPr/>
          <a:lstStyle/>
          <a:p>
            <a:pPr eaLnBrk="1" hangingPunct="1"/>
            <a:r>
              <a:rPr lang="en-US" altLang="en-US" sz="2000"/>
              <a:t>Cost information in the literature</a:t>
            </a:r>
            <a:br>
              <a:rPr lang="en-US" altLang="en-US" sz="2000"/>
            </a:br>
            <a:r>
              <a:rPr lang="en-US" altLang="en-US" sz="2000"/>
              <a:t> Example: Flue gas desulphurization (FGD)</a:t>
            </a:r>
          </a:p>
        </p:txBody>
      </p:sp>
      <p:graphicFrame>
        <p:nvGraphicFramePr>
          <p:cNvPr id="936267" name="Group 331"/>
          <p:cNvGraphicFramePr>
            <a:graphicFrameLocks noGrp="1"/>
          </p:cNvGraphicFramePr>
          <p:nvPr>
            <p:ph idx="1"/>
          </p:nvPr>
        </p:nvGraphicFramePr>
        <p:xfrm>
          <a:off x="2362201" y="1905001"/>
          <a:ext cx="7680325" cy="2557463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793869673"/>
                    </a:ext>
                  </a:extLst>
                </a:gridCol>
                <a:gridCol w="1185862">
                  <a:extLst>
                    <a:ext uri="{9D8B030D-6E8A-4147-A177-3AD203B41FA5}">
                      <a16:colId xmlns:a16="http://schemas.microsoft.com/office/drawing/2014/main" val="3739150139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8959895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64159954"/>
                    </a:ext>
                  </a:extLst>
                </a:gridCol>
                <a:gridCol w="1870075">
                  <a:extLst>
                    <a:ext uri="{9D8B030D-6E8A-4147-A177-3AD203B41FA5}">
                      <a16:colId xmlns:a16="http://schemas.microsoft.com/office/drawing/2014/main" val="224991399"/>
                    </a:ext>
                  </a:extLst>
                </a:gridCol>
              </a:tblGrid>
              <a:tr h="779463"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Scrubber </a:t>
                      </a:r>
                      <a:b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type</a:t>
                      </a:r>
                      <a:endParaRPr kumimoji="0" lang="en-US" altLang="en-US" sz="3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Unit size</a:t>
                      </a:r>
                      <a:b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MW</a:t>
                      </a:r>
                      <a:endParaRPr kumimoji="0" lang="en-US" altLang="en-US" sz="3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Capital Cost</a:t>
                      </a:r>
                      <a:b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</a:b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$/kW</a:t>
                      </a:r>
                      <a:endParaRPr kumimoji="0" lang="en-US" altLang="en-US" sz="3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O&amp;M cost - fix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$/kW</a:t>
                      </a:r>
                      <a:endParaRPr kumimoji="0" lang="en-US" altLang="en-US" sz="3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O&amp;M cost - var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$/MWh</a:t>
                      </a:r>
                      <a:endParaRPr kumimoji="0" lang="en-US" altLang="en-US" sz="3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698139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Wet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&gt;400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100-250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2-8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0.5-2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214683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Wet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&lt;400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250-1500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8-20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0.5-2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345841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Spray dry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&gt;400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40-150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4-10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0.5-2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103360"/>
                  </a:ext>
                </a:extLst>
              </a:tr>
              <a:tr h="444500"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Spray dry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&lt;400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150-1500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10-300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0"/>
                        </a:spcAft>
                        <a:buClr>
                          <a:srgbClr val="660066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Aft>
                          <a:spcPct val="0"/>
                        </a:spcAft>
                        <a:buClr>
                          <a:srgbClr val="660066"/>
                        </a:buClr>
                        <a:buSzPct val="9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Aft>
                          <a:spcPct val="0"/>
                        </a:spcAft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0.5-2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879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15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/>
              <a:t>Costs are country- and technology-specific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362200" y="1306514"/>
            <a:ext cx="7772400" cy="47132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/>
              <a:t>Technology-specific factors</a:t>
            </a:r>
            <a:r>
              <a:rPr lang="en-GB" altLang="en-US" sz="2800"/>
              <a:t>:</a:t>
            </a:r>
          </a:p>
          <a:p>
            <a:pPr eaLnBrk="1" hangingPunct="1"/>
            <a:r>
              <a:rPr lang="en-GB" altLang="en-US" sz="2400"/>
              <a:t>Investments, fixed O+M</a:t>
            </a:r>
          </a:p>
          <a:p>
            <a:pPr eaLnBrk="1" hangingPunct="1"/>
            <a:r>
              <a:rPr lang="en-GB" altLang="en-US" sz="2400"/>
              <a:t>Demand for labour, energy, by-products</a:t>
            </a:r>
          </a:p>
          <a:p>
            <a:pPr eaLnBrk="1" hangingPunct="1"/>
            <a:r>
              <a:rPr lang="en-GB" altLang="en-US" sz="2400"/>
              <a:t>Lifetime of equipment</a:t>
            </a:r>
          </a:p>
          <a:p>
            <a:pPr eaLnBrk="1" hangingPunct="1"/>
            <a:r>
              <a:rPr lang="en-GB" altLang="en-US" sz="2400"/>
              <a:t>Removal efficiency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/>
              <a:t>Country-specific factors:</a:t>
            </a:r>
          </a:p>
          <a:p>
            <a:pPr eaLnBrk="1" hangingPunct="1"/>
            <a:r>
              <a:rPr lang="en-GB" altLang="en-US" sz="2400"/>
              <a:t>Installation size, plant factors</a:t>
            </a:r>
          </a:p>
          <a:p>
            <a:pPr eaLnBrk="1" hangingPunct="1"/>
            <a:r>
              <a:rPr lang="en-GB" altLang="en-US" sz="2400"/>
              <a:t>Prices for labour, energy, by-products, etc.</a:t>
            </a:r>
          </a:p>
          <a:p>
            <a:pPr eaLnBrk="1" hangingPunct="1"/>
            <a:r>
              <a:rPr lang="en-GB" altLang="en-US" sz="2400"/>
              <a:t>Applicability</a:t>
            </a:r>
          </a:p>
        </p:txBody>
      </p:sp>
    </p:spTree>
    <p:extLst>
      <p:ext uri="{BB962C8B-B14F-4D97-AF65-F5344CB8AC3E}">
        <p14:creationId xmlns:p14="http://schemas.microsoft.com/office/powerpoint/2010/main" val="169059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4754" y="221955"/>
            <a:ext cx="8229600" cy="674688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Units used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65760" y="1368425"/>
            <a:ext cx="10655808" cy="4351338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Costs per unit of activity</a:t>
            </a:r>
          </a:p>
          <a:p>
            <a:pPr lvl="1" eaLnBrk="1" hangingPunct="1"/>
            <a:r>
              <a:rPr lang="en-US" altLang="en-US" sz="3200" dirty="0"/>
              <a:t>E.g. </a:t>
            </a:r>
            <a:r>
              <a:rPr lang="en-US" altLang="en-US" sz="3200" dirty="0" err="1"/>
              <a:t>MEuro</a:t>
            </a:r>
            <a:r>
              <a:rPr lang="en-US" altLang="en-US" sz="3200" dirty="0"/>
              <a:t> per PJ</a:t>
            </a:r>
          </a:p>
          <a:p>
            <a:pPr eaLnBrk="1" hangingPunct="1"/>
            <a:endParaRPr lang="en-US" altLang="en-US" sz="3200" dirty="0"/>
          </a:p>
          <a:p>
            <a:pPr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Costs per ton of pollutant removed</a:t>
            </a:r>
          </a:p>
          <a:p>
            <a:pPr lvl="1" eaLnBrk="1" hangingPunct="1"/>
            <a:r>
              <a:rPr lang="en-US" altLang="en-US" sz="3200" dirty="0"/>
              <a:t>E.g. Euro per ton of PM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endParaRPr lang="en-US" altLang="en-US" sz="3200" dirty="0"/>
          </a:p>
          <a:p>
            <a:pPr eaLnBrk="1" hangingPunct="1"/>
            <a:r>
              <a:rPr lang="en-US" altLang="en-US" sz="3200" dirty="0"/>
              <a:t>“per year” is always implicit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B2C846-4FC5-4213-9ADA-E749D9C80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311" y="1368425"/>
            <a:ext cx="3145043" cy="9492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A5C850-F0CC-4907-8CC7-7E7DE7207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0651" y="3633126"/>
            <a:ext cx="3442967" cy="77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683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4" y="455614"/>
            <a:ext cx="6048027" cy="597123"/>
          </a:xfrm>
        </p:spPr>
        <p:txBody>
          <a:bodyPr/>
          <a:lstStyle/>
          <a:p>
            <a:r>
              <a:rPr lang="en-US" dirty="0"/>
              <a:t>Marginal costs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8214" y="1268760"/>
            <a:ext cx="69841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99"/>
                </a:solidFill>
              </a:rPr>
              <a:t>Marginal cost – extra cost for an additional measure related to extra abatement of that measure</a:t>
            </a:r>
          </a:p>
          <a:p>
            <a:endParaRPr lang="en-US" dirty="0">
              <a:solidFill>
                <a:srgbClr val="003399"/>
              </a:solidFill>
            </a:endParaRPr>
          </a:p>
          <a:p>
            <a:endParaRPr lang="en-US" dirty="0">
              <a:solidFill>
                <a:srgbClr val="003399"/>
              </a:solidFill>
            </a:endParaRPr>
          </a:p>
          <a:p>
            <a:endParaRPr lang="en-US" dirty="0">
              <a:solidFill>
                <a:srgbClr val="003399"/>
              </a:solidFill>
            </a:endParaRPr>
          </a:p>
          <a:p>
            <a:endParaRPr lang="en-US" dirty="0">
              <a:solidFill>
                <a:srgbClr val="003399"/>
              </a:solidFill>
            </a:endParaRPr>
          </a:p>
          <a:p>
            <a:r>
              <a:rPr lang="en-US" dirty="0">
                <a:solidFill>
                  <a:srgbClr val="003399"/>
                </a:solidFill>
              </a:rPr>
              <a:t>	Where:</a:t>
            </a:r>
          </a:p>
          <a:p>
            <a:endParaRPr lang="en-US" dirty="0">
              <a:solidFill>
                <a:srgbClr val="00339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752" y="1988841"/>
            <a:ext cx="3290106" cy="10114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5502" y="3284984"/>
            <a:ext cx="4900738" cy="68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5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65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400"/>
              <a:t>An example marginal cost curve for SO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1"/>
            <a:ext cx="7924800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635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754A1"/>
      </a:accent1>
      <a:accent2>
        <a:srgbClr val="61C6C0"/>
      </a:accent2>
      <a:accent3>
        <a:srgbClr val="207F6E"/>
      </a:accent3>
      <a:accent4>
        <a:srgbClr val="FCBB40"/>
      </a:accent4>
      <a:accent5>
        <a:srgbClr val="EE696B"/>
      </a:accent5>
      <a:accent6>
        <a:srgbClr val="684C94"/>
      </a:accent6>
      <a:hlink>
        <a:srgbClr val="61ADC0"/>
      </a:hlink>
      <a:folHlink>
        <a:srgbClr val="617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5" id="{99397B5B-1068-9647-8AF4-F0CD404C4C4E}" vid="{FB4EE621-5097-1245-A4F5-8FBE2839CC67}"/>
    </a:ext>
  </a:extLst>
</a:theme>
</file>

<file path=ppt/theme/theme2.xml><?xml version="1.0" encoding="utf-8"?>
<a:theme xmlns:a="http://schemas.openxmlformats.org/drawingml/2006/main" name="IIASA alternatives">
  <a:themeElements>
    <a:clrScheme name="Custom 1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61C6C0"/>
      </a:accent2>
      <a:accent3>
        <a:srgbClr val="207F6E"/>
      </a:accent3>
      <a:accent4>
        <a:srgbClr val="FCBB40"/>
      </a:accent4>
      <a:accent5>
        <a:srgbClr val="EE696B"/>
      </a:accent5>
      <a:accent6>
        <a:srgbClr val="684C94"/>
      </a:accent6>
      <a:hlink>
        <a:srgbClr val="61ADC0"/>
      </a:hlink>
      <a:folHlink>
        <a:srgbClr val="617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5" id="{99397B5B-1068-9647-8AF4-F0CD404C4C4E}" vid="{11CFE96F-7000-6746-8225-94DCB5E6FE37}"/>
    </a:ext>
  </a:extLst>
</a:theme>
</file>

<file path=ppt/theme/theme3.xml><?xml version="1.0" encoding="utf-8"?>
<a:theme xmlns:a="http://schemas.openxmlformats.org/drawingml/2006/main" name="MAG-2013-IIASAsma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E5D021178B04082DE841A61810ABC" ma:contentTypeVersion="6" ma:contentTypeDescription="Create a new document." ma:contentTypeScope="" ma:versionID="bf37d4ac1dddfc53a56261334840b7df">
  <xsd:schema xmlns:xsd="http://www.w3.org/2001/XMLSchema" xmlns:xs="http://www.w3.org/2001/XMLSchema" xmlns:p="http://schemas.microsoft.com/office/2006/metadata/properties" xmlns:ns2="0689c177-5e19-464b-8532-40aa8fde3a94" xmlns:ns3="06814371-4dd9-40ea-9cc7-40b39613c6ae" xmlns:ns4="749ef8e9-4186-4c55-b2d4-b1c3f2fa9400" targetNamespace="http://schemas.microsoft.com/office/2006/metadata/properties" ma:root="true" ma:fieldsID="382a45c066b9cd32e8d486b5ba424e80" ns2:_="" ns3:_="" ns4:_="">
    <xsd:import namespace="0689c177-5e19-464b-8532-40aa8fde3a94"/>
    <xsd:import namespace="06814371-4dd9-40ea-9cc7-40b39613c6ae"/>
    <xsd:import namespace="749ef8e9-4186-4c55-b2d4-b1c3f2fa94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9c177-5e19-464b-8532-40aa8fde3a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14371-4dd9-40ea-9cc7-40b39613c6ae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ef8e9-4186-4c55-b2d4-b1c3f2fa94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814371-4dd9-40ea-9cc7-40b39613c6ae">T2EJA6NA5JU7-1903484182-91</_dlc_DocId>
    <_dlc_DocIdUrl xmlns="06814371-4dd9-40ea-9cc7-40b39613c6ae">
      <Url>https://iiasahub.sharepoint.com/sites/intranet/ercl/_layouts/15/DocIdRedir.aspx?ID=T2EJA6NA5JU7-1903484182-91</Url>
      <Description>T2EJA6NA5JU7-1903484182-91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E961F14-CA64-4A5B-8D0E-270958149F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89c177-5e19-464b-8532-40aa8fde3a94"/>
    <ds:schemaRef ds:uri="06814371-4dd9-40ea-9cc7-40b39613c6ae"/>
    <ds:schemaRef ds:uri="749ef8e9-4186-4c55-b2d4-b1c3f2fa94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D93C57-A7ED-44E6-88BF-DA3984EE19E6}">
  <ds:schemaRefs>
    <ds:schemaRef ds:uri="0689c177-5e19-464b-8532-40aa8fde3a94"/>
    <ds:schemaRef ds:uri="http://schemas.microsoft.com/office/infopath/2007/PartnerControls"/>
    <ds:schemaRef ds:uri="http://purl.org/dc/elements/1.1/"/>
    <ds:schemaRef ds:uri="749ef8e9-4186-4c55-b2d4-b1c3f2fa9400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06814371-4dd9-40ea-9cc7-40b39613c6a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E794EA7-8E28-4624-885F-9EF05194D2E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0542633-460B-4F10-AED0-D9CC98DDA49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PodHandler.ashx</Template>
  <TotalTime>10918</TotalTime>
  <Words>335</Words>
  <Application>Microsoft Office PowerPoint</Application>
  <PresentationFormat>Widescreen</PresentationFormat>
  <Paragraphs>81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Courier New</vt:lpstr>
      <vt:lpstr>Tahoma</vt:lpstr>
      <vt:lpstr>Times New Roman</vt:lpstr>
      <vt:lpstr>Verdana</vt:lpstr>
      <vt:lpstr>Wingdings</vt:lpstr>
      <vt:lpstr>Office Theme</vt:lpstr>
      <vt:lpstr>IIASA alternatives</vt:lpstr>
      <vt:lpstr>MAG-2013-IIASAsmall</vt:lpstr>
      <vt:lpstr>GAINS – Calculations of air pollutant control costs</vt:lpstr>
      <vt:lpstr>Application rates of abatement measures:  % of capacity / activity</vt:lpstr>
      <vt:lpstr>Cost concept used</vt:lpstr>
      <vt:lpstr>Calculations principles</vt:lpstr>
      <vt:lpstr>Cost information in the literature  Example: Flue gas desulphurization (FGD)</vt:lpstr>
      <vt:lpstr>Costs are country- and technology-specific</vt:lpstr>
      <vt:lpstr>Units used</vt:lpstr>
      <vt:lpstr>Marginal costs</vt:lpstr>
      <vt:lpstr>An example marginal cost curve for SO2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HUBER Tanja</dc:creator>
  <cp:lastModifiedBy>Peter Rafaj</cp:lastModifiedBy>
  <cp:revision>119</cp:revision>
  <cp:lastPrinted>2019-06-06T18:44:03Z</cp:lastPrinted>
  <dcterms:created xsi:type="dcterms:W3CDTF">2019-05-17T07:14:44Z</dcterms:created>
  <dcterms:modified xsi:type="dcterms:W3CDTF">2023-11-10T08:26:48Z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0x0101040097C92BAA327FB344B60BEC1DFEEB15C4</vt:lpwstr>
  </property>
  <property fmtid="{D5CDD505-2E9C-101B-9397-08002B2CF9AE}" pid="3" name="_dlc_DocIdItemGuid">
    <vt:lpwstr>21d70297-cd61-47d2-9611-414a1fcff47b</vt:lpwstr>
  </property>
</Properties>
</file>