
<file path=[Content_Types].xml><?xml version="1.0" encoding="utf-8"?>
<Types xmlns="http://schemas.openxmlformats.org/package/2006/content-types">
  <Default Extension="(null)" ContentType="image/x-emf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  <p:sldMasterId id="2147483677" r:id="rId5"/>
    <p:sldMasterId id="2147483688" r:id="rId6"/>
  </p:sldMasterIdLst>
  <p:notesMasterIdLst>
    <p:notesMasterId r:id="rId34"/>
  </p:notesMasterIdLst>
  <p:handoutMasterIdLst>
    <p:handoutMasterId r:id="rId35"/>
  </p:handoutMasterIdLst>
  <p:sldIdLst>
    <p:sldId id="297" r:id="rId7"/>
    <p:sldId id="350" r:id="rId8"/>
    <p:sldId id="274" r:id="rId9"/>
    <p:sldId id="337" r:id="rId10"/>
    <p:sldId id="415" r:id="rId11"/>
    <p:sldId id="405" r:id="rId12"/>
    <p:sldId id="1602" r:id="rId13"/>
    <p:sldId id="1609" r:id="rId14"/>
    <p:sldId id="1610" r:id="rId15"/>
    <p:sldId id="1603" r:id="rId16"/>
    <p:sldId id="1608" r:id="rId17"/>
    <p:sldId id="1611" r:id="rId18"/>
    <p:sldId id="1605" r:id="rId19"/>
    <p:sldId id="1606" r:id="rId20"/>
    <p:sldId id="1607" r:id="rId21"/>
    <p:sldId id="496" r:id="rId22"/>
    <p:sldId id="424" r:id="rId23"/>
    <p:sldId id="594" r:id="rId24"/>
    <p:sldId id="595" r:id="rId25"/>
    <p:sldId id="596" r:id="rId26"/>
    <p:sldId id="500" r:id="rId27"/>
    <p:sldId id="501" r:id="rId28"/>
    <p:sldId id="1604" r:id="rId29"/>
    <p:sldId id="1601" r:id="rId30"/>
    <p:sldId id="1590" r:id="rId31"/>
    <p:sldId id="1612" r:id="rId32"/>
    <p:sldId id="258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2854A3"/>
    <a:srgbClr val="00589E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4851" autoAdjust="0"/>
  </p:normalViewPr>
  <p:slideViewPr>
    <p:cSldViewPr snapToGrid="0" snapToObjects="1">
      <p:cViewPr varScale="1">
        <p:scale>
          <a:sx n="108" d="100"/>
          <a:sy n="108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43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6041-2A24-4E54-AD6A-B9F5E4B777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7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F2B674-E5AA-42CD-9394-19F93C105F9C}" type="datetime4">
              <a:rPr lang="en-GB" smtClean="0"/>
              <a:t>07 November 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A59C4-B91A-4360-952B-2F6BD5F83A1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1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F2B674-E5AA-42CD-9394-19F93C105F9C}" type="datetime4">
              <a:rPr lang="en-GB" smtClean="0"/>
              <a:t>07 November 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A59C4-B91A-4360-952B-2F6BD5F83A1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9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uysellgraphic.com/" TargetMode="External"/><Relationship Id="rId2" Type="http://schemas.openxmlformats.org/officeDocument/2006/relationships/hyperlink" Target="https://all-free-download.com/free-vector/download/environmental-icons_310835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417888"/>
            <a:ext cx="1122993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5083662"/>
            <a:ext cx="11229933" cy="936139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</p:spTree>
    <p:extLst>
      <p:ext uri="{BB962C8B-B14F-4D97-AF65-F5344CB8AC3E}">
        <p14:creationId xmlns:p14="http://schemas.microsoft.com/office/powerpoint/2010/main" val="29089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5222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543791"/>
            <a:ext cx="5614416" cy="46076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543073"/>
            <a:ext cx="5614416" cy="4608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9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3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39042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167774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F48206-2F0D-CD41-B824-FDB661303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822711"/>
            <a:ext cx="8911916" cy="522251"/>
          </a:xfrm>
        </p:spPr>
        <p:txBody>
          <a:bodyPr vert="horz" lIns="36000" tIns="36000" rIns="36000" bIns="36000" rtlCol="0" anchor="b">
            <a:normAutofit/>
          </a:bodyPr>
          <a:lstStyle>
            <a:lvl1pPr>
              <a:defRPr lang="en-GB" sz="3200" noProof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58023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988864"/>
            <a:ext cx="10657184" cy="41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Kick Off Meeting, April 15, 2021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ECEMF - WP7: Data Standards and Technical Infrastructure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032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988840"/>
            <a:ext cx="10663767" cy="43924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Kick Off Meeting, April 15, 2021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ECEMF - WP7: Data Standards and Technical Infrastructure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546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400"/>
            </a:lvl4pPr>
            <a:lvl5pPr>
              <a:lnSpc>
                <a:spcPct val="12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6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1" y="1761617"/>
            <a:ext cx="9131145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5445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3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nvironment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356103"/>
            <a:ext cx="1122993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Select the layout “Title slide” for a version without the print tag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4761009"/>
            <a:ext cx="11229933" cy="583529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E718577-4CF6-8044-878E-EF68A850957E}"/>
              </a:ext>
            </a:extLst>
          </p:cNvPr>
          <p:cNvSpPr txBox="1">
            <a:spLocks/>
          </p:cNvSpPr>
          <p:nvPr userDrawn="1"/>
        </p:nvSpPr>
        <p:spPr>
          <a:xfrm>
            <a:off x="5721178" y="6064524"/>
            <a:ext cx="6098100" cy="5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rgbClr val="008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Aft>
                <a:spcPts val="300"/>
              </a:spcAft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consider the environment before printing this slide deck</a:t>
            </a:r>
          </a:p>
          <a:p>
            <a:pPr algn="r"/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all-free-download.com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Environmental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icons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310835,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BSGstudio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CC-BY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B961A8-4483-D343-BE95-350DFA038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1" y="6006687"/>
            <a:ext cx="533400" cy="622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30A08B1-646B-7B42-8574-81B6553BE18D}"/>
              </a:ext>
            </a:extLst>
          </p:cNvPr>
          <p:cNvSpPr/>
          <p:nvPr userDrawn="1"/>
        </p:nvSpPr>
        <p:spPr>
          <a:xfrm>
            <a:off x="4460914" y="54507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licensed under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Creative Commons Attribution 4.0 International License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4ECB2D-E869-E845-8E58-42319E9C29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26553" y="5482281"/>
            <a:ext cx="122632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4"/>
            <a:ext cx="7493000" cy="115545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2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286507CA-F4B7-47D9-A873-DC10680622B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224000" y="6331631"/>
            <a:ext cx="3222625" cy="365125"/>
          </a:xfrm>
        </p:spPr>
        <p:txBody>
          <a:bodyPr/>
          <a:lstStyle/>
          <a:p>
            <a:fld id="{B8172D5A-65C2-44FC-9FA4-C314D772F32B}" type="datetime4">
              <a:rPr lang="en-GB" smtClean="0"/>
              <a:t>07 November 2023</a:t>
            </a:fld>
            <a:endParaRPr lang="en-GB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3E62EFAA-0453-4A94-8893-9C8D3844DF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The Logika Group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F400792-DE61-43A4-9640-E1B3B1FD1A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434075-F97F-46DE-82D4-78143D5516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9669B6F-B2EB-4DD4-9A15-6070FA0308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224000" y="1800000"/>
            <a:ext cx="10607638" cy="4348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5726B-7016-44AC-A4E8-A4D5E4D7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17763"/>
            <a:ext cx="8775337" cy="9715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0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8918" y="6516689"/>
            <a:ext cx="2889249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E075A27-3710-8743-9B74-4E0C1CF66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72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53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9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24630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373680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437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748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10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4"/>
            <a:ext cx="7493000" cy="115545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94708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202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- CC 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6"/>
            <a:ext cx="7493000" cy="114808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E6EA96-8E49-2940-934C-149BDDADB7B4}"/>
              </a:ext>
            </a:extLst>
          </p:cNvPr>
          <p:cNvSpPr/>
          <p:nvPr userDrawn="1"/>
        </p:nvSpPr>
        <p:spPr>
          <a:xfrm>
            <a:off x="4613314" y="60603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Creative Commons Attribution 4.0 International License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B80A1-23C1-7740-B8D3-1DA8B9D5F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3553" y="609188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35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6332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37857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662"/>
            <a:ext cx="5612204" cy="48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7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5222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543791"/>
            <a:ext cx="11497077" cy="46076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3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(null)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B164D5-1A33-8A4B-AFAD-249DDCD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3" y="1961663"/>
            <a:ext cx="11229423" cy="1325563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/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5F1087B-A5F9-C84D-8FC7-3CA8ECEA12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0876" y="293886"/>
            <a:ext cx="2159611" cy="452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0" kern="1200" noProof="0" smtClean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+mj-lt"/>
          <a:ea typeface="+mj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522251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2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  <p:sldLayoutId id="2147483687" r:id="rId3"/>
    <p:sldLayoutId id="2147483696" r:id="rId4"/>
    <p:sldLayoutId id="2147483679" r:id="rId5"/>
    <p:sldLayoutId id="2147483697" r:id="rId6"/>
    <p:sldLayoutId id="2147483681" r:id="rId7"/>
    <p:sldLayoutId id="2147483684" r:id="rId8"/>
    <p:sldLayoutId id="2147483685" r:id="rId9"/>
    <p:sldLayoutId id="2147483701" r:id="rId10"/>
    <p:sldLayoutId id="2147483703" r:id="rId11"/>
    <p:sldLayoutId id="2147483704" r:id="rId12"/>
    <p:sldLayoutId id="2147483706" r:id="rId13"/>
    <p:sldLayoutId id="2147483707" r:id="rId14"/>
    <p:sldLayoutId id="2147483709" r:id="rId15"/>
    <p:sldLayoutId id="2147483710" r:id="rId16"/>
    <p:sldLayoutId id="2147483711" r:id="rId17"/>
    <p:sldLayoutId id="214748371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3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3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30.11.18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522251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Open tools for assessing quantitative scenarios in the IPCC SR15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5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3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3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afaj@iisa.ac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59" y="1597444"/>
            <a:ext cx="11355000" cy="2388929"/>
          </a:xfrm>
        </p:spPr>
        <p:txBody>
          <a:bodyPr anchor="t">
            <a:normAutofit/>
          </a:bodyPr>
          <a:lstStyle/>
          <a:p>
            <a:r>
              <a:rPr lang="en-US" sz="4900" dirty="0">
                <a:solidFill>
                  <a:schemeClr val="accent1"/>
                </a:solidFill>
              </a:rPr>
              <a:t>The GAINS model: power generation</a:t>
            </a:r>
            <a:br>
              <a:rPr lang="en-US" sz="4900" dirty="0"/>
            </a:br>
            <a:br>
              <a:rPr lang="en-US" sz="4900" dirty="0"/>
            </a:br>
            <a:r>
              <a:rPr lang="en-US" sz="4000" i="1" dirty="0"/>
              <a:t>EECCA workshop on the GAINS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70" y="4368800"/>
            <a:ext cx="11032001" cy="21097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Peter Rafaj (rafaj@iiasa.ac.at)</a:t>
            </a:r>
          </a:p>
          <a:p>
            <a:r>
              <a:rPr lang="en-US" dirty="0"/>
              <a:t>Pollution Management (PM) Group</a:t>
            </a:r>
          </a:p>
          <a:p>
            <a:r>
              <a:rPr lang="en-US" dirty="0"/>
              <a:t>Energy, Climate and Environment (ECE) Program, IIASA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 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0855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903" y="258676"/>
            <a:ext cx="7997825" cy="833909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+mn-lt"/>
              </a:rPr>
              <a:t>Emission factors for SO</a:t>
            </a:r>
            <a:r>
              <a:rPr lang="en-US" altLang="en-US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  <a:latin typeface="+mn-lt"/>
              </a:rPr>
              <a:t>NO</a:t>
            </a:r>
            <a:r>
              <a:rPr lang="en-US" altLang="en-US" b="1" baseline="-25000" dirty="0" err="1">
                <a:solidFill>
                  <a:schemeClr val="tx2"/>
                </a:solidFill>
                <a:latin typeface="+mn-lt"/>
              </a:rPr>
              <a:t>x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, and PM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330" y="1274681"/>
            <a:ext cx="11685340" cy="275578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Combustion–related emissions:</a:t>
            </a:r>
          </a:p>
          <a:p>
            <a:pPr lvl="1"/>
            <a:r>
              <a:rPr lang="en-US" altLang="en-US" sz="2400" b="1" u="sng" dirty="0"/>
              <a:t>Unabated factors </a:t>
            </a:r>
            <a:r>
              <a:rPr lang="en-US" altLang="en-US" sz="2400" dirty="0"/>
              <a:t>depend on combustion installation, fuel type and fuel quality</a:t>
            </a:r>
          </a:p>
          <a:p>
            <a:pPr lvl="2"/>
            <a:r>
              <a:rPr lang="en-US" altLang="en-US" sz="2400" dirty="0"/>
              <a:t>Either calculated based on fuel quality parameters</a:t>
            </a:r>
          </a:p>
          <a:p>
            <a:pPr lvl="2"/>
            <a:r>
              <a:rPr lang="en-US" altLang="en-US" sz="2400" dirty="0"/>
              <a:t>Or based on measurements for typical installations </a:t>
            </a:r>
          </a:p>
          <a:p>
            <a:pPr marL="0" indent="0">
              <a:buNone/>
            </a:pPr>
            <a:endParaRPr lang="en-GB" altLang="en-US" sz="2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D44686-ADEE-4240-AD9B-785538B2093F}"/>
              </a:ext>
            </a:extLst>
          </p:cNvPr>
          <p:cNvSpPr txBox="1">
            <a:spLocks noChangeArrowheads="1"/>
          </p:cNvSpPr>
          <p:nvPr/>
        </p:nvSpPr>
        <p:spPr>
          <a:xfrm>
            <a:off x="253330" y="4217100"/>
            <a:ext cx="11134924" cy="184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marR="0" indent="-22542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28650" marR="0" indent="-403225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5663" marR="0" indent="-227013" algn="l" defTabSz="8953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marR="0" indent="-344488" algn="l" defTabSz="71437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25575" marR="0" indent="-166688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b="1" u="sng" dirty="0"/>
              <a:t>Abated factors </a:t>
            </a:r>
            <a:r>
              <a:rPr lang="en-US" altLang="en-US" dirty="0"/>
              <a:t>depend on controls</a:t>
            </a:r>
          </a:p>
          <a:p>
            <a:pPr lvl="2"/>
            <a:r>
              <a:rPr lang="en-US" altLang="en-US" dirty="0"/>
              <a:t>Efficiency of abatement technology</a:t>
            </a:r>
          </a:p>
          <a:p>
            <a:pPr lvl="2"/>
            <a:r>
              <a:rPr lang="en-US" altLang="en-US" dirty="0"/>
              <a:t>Application rate of technologies / measures (</a:t>
            </a:r>
            <a:r>
              <a:rPr lang="en-US" altLang="en-US" dirty="0">
                <a:solidFill>
                  <a:srgbClr val="7030A0"/>
                </a:solidFill>
              </a:rPr>
              <a:t>time depended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56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13" y="341208"/>
            <a:ext cx="5159198" cy="522251"/>
          </a:xfrm>
        </p:spPr>
        <p:txBody>
          <a:bodyPr/>
          <a:lstStyle/>
          <a:p>
            <a:r>
              <a:rPr lang="en-GB" altLang="en-US" b="1" dirty="0">
                <a:solidFill>
                  <a:schemeClr val="tx2"/>
                </a:solidFill>
                <a:latin typeface="+mn-lt"/>
              </a:rPr>
              <a:t>Emission factors calculation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1524001" y="176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4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83780"/>
              </p:ext>
            </p:extLst>
          </p:nvPr>
        </p:nvGraphicFramePr>
        <p:xfrm>
          <a:off x="587381" y="3606963"/>
          <a:ext cx="4485184" cy="1476058"/>
        </p:xfrm>
        <a:graphic>
          <a:graphicData uri="http://schemas.openxmlformats.org/drawingml/2006/table">
            <a:tbl>
              <a:tblPr/>
              <a:tblGrid>
                <a:gridCol w="75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ef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“Raw gas” emission factor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sc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Sulphur content of a fuel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hv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Lower heating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sr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Sulphur retention in ash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C6019A-E089-4CC9-8CF8-B7961E307910}"/>
                  </a:ext>
                </a:extLst>
              </p:cNvPr>
              <p:cNvSpPr txBox="1"/>
              <p:nvPr/>
            </p:nvSpPr>
            <p:spPr>
              <a:xfrm>
                <a:off x="362713" y="2132677"/>
                <a:ext cx="4406921" cy="836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𝒆𝒇</m:t>
                      </m:r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𝒔𝒄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𝒉𝒗</m:t>
                          </m:r>
                        </m:den>
                      </m:f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𝒔𝒓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C6019A-E089-4CC9-8CF8-B7961E307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" y="2132677"/>
                <a:ext cx="4406921" cy="8363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263D0B-37AD-40F6-B115-E8A43D50108D}"/>
                  </a:ext>
                </a:extLst>
              </p:cNvPr>
              <p:cNvSpPr txBox="1"/>
              <p:nvPr/>
            </p:nvSpPr>
            <p:spPr>
              <a:xfrm>
                <a:off x="6825846" y="2140115"/>
                <a:ext cx="3192236" cy="836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𝒆𝒇</m:t>
                      </m:r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𝒉𝒗</m:t>
                          </m:r>
                        </m:den>
                      </m:f>
                      <m:r>
                        <a:rPr lang="en-US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263D0B-37AD-40F6-B115-E8A43D501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46" y="2140115"/>
                <a:ext cx="3192236" cy="836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oup 28">
            <a:extLst>
              <a:ext uri="{FF2B5EF4-FFF2-40B4-BE49-F238E27FC236}">
                <a16:creationId xmlns:a16="http://schemas.microsoft.com/office/drawing/2014/main" id="{D1E2FC2E-44BE-423D-A8D1-41655F8B6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41570"/>
              </p:ext>
            </p:extLst>
          </p:nvPr>
        </p:nvGraphicFramePr>
        <p:xfrm>
          <a:off x="6825846" y="3606963"/>
          <a:ext cx="4321394" cy="1476058"/>
        </p:xfrm>
        <a:graphic>
          <a:graphicData uri="http://schemas.openxmlformats.org/drawingml/2006/table">
            <a:tbl>
              <a:tblPr/>
              <a:tblGrid>
                <a:gridCol w="73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ef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“Raw gas” emission factor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ac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Ash content of a fuel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hv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</a:rPr>
                        <a:t>Lower heating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Ash retention in boilers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78DF33-5E17-4222-9400-5268EB0E39E3}"/>
              </a:ext>
            </a:extLst>
          </p:cNvPr>
          <p:cNvSpPr txBox="1"/>
          <p:nvPr/>
        </p:nvSpPr>
        <p:spPr>
          <a:xfrm>
            <a:off x="1072019" y="1423638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SO</a:t>
            </a:r>
            <a:r>
              <a:rPr lang="en-US" sz="2400" b="1" i="1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9A354-66C3-4437-926A-DEE660620D0C}"/>
              </a:ext>
            </a:extLst>
          </p:cNvPr>
          <p:cNvSpPr txBox="1"/>
          <p:nvPr/>
        </p:nvSpPr>
        <p:spPr>
          <a:xfrm>
            <a:off x="7198708" y="142363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50818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83" y="37480"/>
            <a:ext cx="7557358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Visualization in GAINS online -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7DEE7-7AFB-421F-AD9A-EC394992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34" r="8616" b="8641"/>
          <a:stretch/>
        </p:blipFill>
        <p:spPr>
          <a:xfrm>
            <a:off x="432547" y="587150"/>
            <a:ext cx="10902589" cy="62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083" y="1813694"/>
            <a:ext cx="9108504" cy="394791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 of low sulfur coal				0.6%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 of low sulfur heavy fuel oil		0.6% S 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 of low sulfur diesel (3 stages)	0.2 - 0.001%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 of low sulfur gasoline		   	0.001% 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In- furnace control (limestone inj.)      	60%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Flue gas desulfurization		        85 - 95%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Wet FGD						90%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Advanced flue gas desulfurization		98%		</a:t>
            </a:r>
            <a:endParaRPr lang="en-GB" altLang="en-US" sz="280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325083" y="329555"/>
            <a:ext cx="8187630" cy="62923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Emission control options for SO</a:t>
            </a:r>
            <a:r>
              <a:rPr lang="en-US" altLang="en-US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 </a:t>
            </a:r>
            <a:endParaRPr lang="en-GB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1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6340" y="1653899"/>
            <a:ext cx="8568952" cy="46339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For stationary sources</a:t>
            </a:r>
          </a:p>
          <a:p>
            <a:pPr lvl="1" eaLnBrk="1" hangingPunct="1"/>
            <a:r>
              <a:rPr lang="en-US" altLang="en-US" sz="2800" dirty="0"/>
              <a:t>Combustion modifications		20 -  65 %</a:t>
            </a:r>
          </a:p>
          <a:p>
            <a:pPr lvl="1" eaLnBrk="1" hangingPunct="1"/>
            <a:r>
              <a:rPr lang="en-US" altLang="en-US" sz="2800" dirty="0"/>
              <a:t>SNCR						70 %</a:t>
            </a:r>
          </a:p>
          <a:p>
            <a:pPr lvl="1" eaLnBrk="1" hangingPunct="1"/>
            <a:r>
              <a:rPr lang="en-US" altLang="en-US" sz="2800" dirty="0"/>
              <a:t>SCR						80 %</a:t>
            </a:r>
          </a:p>
          <a:p>
            <a:pPr lvl="1" eaLnBrk="1" hangingPunct="1"/>
            <a:r>
              <a:rPr lang="en-US" altLang="en-US" sz="2800" dirty="0"/>
              <a:t>CM + SCR combined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</a:t>
            </a:r>
          </a:p>
          <a:p>
            <a:pPr eaLnBrk="1" hangingPunct="1"/>
            <a:r>
              <a:rPr lang="en-US" altLang="en-US" sz="2800" dirty="0"/>
              <a:t>For small sources (engines)</a:t>
            </a:r>
          </a:p>
          <a:p>
            <a:pPr lvl="1" eaLnBrk="1" hangingPunct="1"/>
            <a:r>
              <a:rPr lang="en-US" altLang="en-US" sz="2800" dirty="0"/>
              <a:t>Euro equivalents				30 – 90 %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863680" y="364569"/>
            <a:ext cx="8289198" cy="70173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Emission control options for NO</a:t>
            </a:r>
            <a:r>
              <a:rPr lang="en-US" altLang="en-US" b="1" baseline="-25000" dirty="0">
                <a:solidFill>
                  <a:schemeClr val="tx2"/>
                </a:solidFill>
                <a:latin typeface="+mn-lt"/>
              </a:rPr>
              <a:t>x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 </a:t>
            </a:r>
            <a:endParaRPr lang="en-GB" alt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83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827" y="1621439"/>
            <a:ext cx="10170963" cy="43513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/>
              <a:t>For stationary sources</a:t>
            </a:r>
          </a:p>
          <a:p>
            <a:pPr lvl="1" eaLnBrk="1" hangingPunct="1"/>
            <a:r>
              <a:rPr lang="en-US" altLang="en-US" sz="2800" dirty="0"/>
              <a:t>Cyclones			30%</a:t>
            </a:r>
          </a:p>
          <a:p>
            <a:pPr lvl="1"/>
            <a:r>
              <a:rPr lang="en-US" altLang="en-US" sz="2800" dirty="0"/>
              <a:t>Wet scrubbers 		50 – 93%</a:t>
            </a:r>
          </a:p>
          <a:p>
            <a:pPr lvl="1" eaLnBrk="1" hangingPunct="1"/>
            <a:r>
              <a:rPr lang="en-US" altLang="en-US" sz="2800" dirty="0"/>
              <a:t>ESPs (1 and 2 fields)	93 – 96%</a:t>
            </a:r>
          </a:p>
          <a:p>
            <a:pPr lvl="1" eaLnBrk="1" hangingPunct="1"/>
            <a:r>
              <a:rPr lang="en-US" altLang="en-US" sz="2800" dirty="0"/>
              <a:t>ESP3 and fabric filters	99 – 99.5%</a:t>
            </a:r>
          </a:p>
          <a:p>
            <a:pPr lvl="1" eaLnBrk="1" hangingPunct="1"/>
            <a:r>
              <a:rPr lang="en-US" altLang="en-US" sz="2800" dirty="0"/>
              <a:t>Good practices</a:t>
            </a:r>
          </a:p>
          <a:p>
            <a:pPr lvl="1" eaLnBrk="1" hangingPunct="1"/>
            <a:endParaRPr lang="en-US" altLang="en-US" sz="2800" dirty="0"/>
          </a:p>
          <a:p>
            <a:r>
              <a:rPr lang="en-US" altLang="en-US" sz="2800" dirty="0"/>
              <a:t>For small sources (engines)</a:t>
            </a:r>
          </a:p>
          <a:p>
            <a:pPr lvl="1" eaLnBrk="1" hangingPunct="1"/>
            <a:r>
              <a:rPr lang="en-US" altLang="en-US" sz="2800" dirty="0"/>
              <a:t>Same as for NOx</a:t>
            </a:r>
          </a:p>
          <a:p>
            <a:pPr eaLnBrk="1" hangingPunct="1">
              <a:buFontTx/>
              <a:buNone/>
            </a:pPr>
            <a:endParaRPr lang="en-GB" altLang="en-U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1827" y="351989"/>
            <a:ext cx="7749931" cy="70173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Emission control options for PM </a:t>
            </a:r>
            <a:endParaRPr lang="en-GB" alt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9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Control strategy in emission scenarios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43" y="1100832"/>
            <a:ext cx="11496314" cy="520231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altLang="en-US" sz="2400" dirty="0"/>
              <a:t>It is a way of defining legislation in GAINS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Includes a list of all measures and contains non-zero values for implemented measures in the defined policy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The values reflect the level of application as a percentage of total activity in the sector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For each technology the value is between 0% and 100%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% is always relative to activity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For power plants activity means fuel input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528" y="27958"/>
            <a:ext cx="10267533" cy="68225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n-lt"/>
              </a:rPr>
              <a:t>Application rates of abatement measures: % of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5249F-619A-4A9D-BC6E-80FF8BFD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382"/>
            <a:ext cx="3979886" cy="4800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81020-4816-455E-8D18-E067E38C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886" y="1329422"/>
            <a:ext cx="3979886" cy="4800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C53715-1FAC-4B65-A973-D533F38F5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772" y="2029873"/>
            <a:ext cx="3979887" cy="4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15F32-5A39-42BB-9E3B-D2AA0681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do I calculate a control strategy?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Example: Coal-fired power plants</a:t>
            </a:r>
          </a:p>
        </p:txBody>
      </p:sp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A7F1310C-452C-4102-BDE5-AABA4D257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AB2ACF6-C226-4CCB-AFA4-73DDDB4733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2214554"/>
            <a:ext cx="2367770" cy="2573664"/>
          </a:xfrm>
          <a:prstGeom prst="rect">
            <a:avLst/>
          </a:prstGeom>
        </p:spPr>
      </p:pic>
      <p:pic>
        <p:nvPicPr>
          <p:cNvPr id="14" name="Picture 13" descr="powerplant-md.png">
            <a:extLst>
              <a:ext uri="{FF2B5EF4-FFF2-40B4-BE49-F238E27FC236}">
                <a16:creationId xmlns:a16="http://schemas.microsoft.com/office/drawing/2014/main" id="{6DD50A06-D978-4A84-A8DE-3E79D77F8D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64" y="4357694"/>
            <a:ext cx="1381926" cy="15020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8B62B2-154A-4418-9DEF-504D595D9EF9}"/>
              </a:ext>
            </a:extLst>
          </p:cNvPr>
          <p:cNvSpPr txBox="1"/>
          <p:nvPr/>
        </p:nvSpPr>
        <p:spPr>
          <a:xfrm>
            <a:off x="2899775" y="535782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500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568A3-10EF-478C-B4BC-F6CDBFA4BAFB}"/>
              </a:ext>
            </a:extLst>
          </p:cNvPr>
          <p:cNvSpPr txBox="1"/>
          <p:nvPr/>
        </p:nvSpPr>
        <p:spPr>
          <a:xfrm>
            <a:off x="5953680" y="4857761"/>
            <a:ext cx="155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250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CBF28-360B-4831-8265-A5C87A5F651D}"/>
              </a:ext>
            </a:extLst>
          </p:cNvPr>
          <p:cNvSpPr txBox="1"/>
          <p:nvPr/>
        </p:nvSpPr>
        <p:spPr>
          <a:xfrm>
            <a:off x="4678716" y="1494851"/>
            <a:ext cx="66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STEP 1: Start with capacities: Total = 800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el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GB" sz="2400" baseline="-25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895416-D67F-4179-9F63-03B814CBBBE1}"/>
              </a:ext>
            </a:extLst>
          </p:cNvPr>
          <p:cNvSpPr txBox="1"/>
          <p:nvPr/>
        </p:nvSpPr>
        <p:spPr>
          <a:xfrm>
            <a:off x="8185909" y="5857892"/>
            <a:ext cx="13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MW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el</a:t>
            </a:r>
            <a:endParaRPr lang="en-GB" sz="2400" baseline="-25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32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8DF22F-128C-465D-BCF4-CA87E04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do I calculate a control strategy?</a:t>
            </a:r>
          </a:p>
        </p:txBody>
      </p:sp>
      <p:pic>
        <p:nvPicPr>
          <p:cNvPr id="8" name="Picture 7" descr="powerplant-md.png">
            <a:extLst>
              <a:ext uri="{FF2B5EF4-FFF2-40B4-BE49-F238E27FC236}">
                <a16:creationId xmlns:a16="http://schemas.microsoft.com/office/drawing/2014/main" id="{DB81B33C-A5E5-401E-8462-EB0F1C51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7170B184-160B-44C6-AE0B-1EEB099A4A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2214554"/>
            <a:ext cx="2367770" cy="2573664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48B3B0D-2DC7-4146-BAF9-1837664474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64" y="4357694"/>
            <a:ext cx="1381926" cy="1502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0D590-375B-4B97-973E-D5A21540D8DC}"/>
              </a:ext>
            </a:extLst>
          </p:cNvPr>
          <p:cNvSpPr txBox="1"/>
          <p:nvPr/>
        </p:nvSpPr>
        <p:spPr>
          <a:xfrm>
            <a:off x="2738414" y="535782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363C3-CC61-4534-A9DE-15DC6CF838AC}"/>
              </a:ext>
            </a:extLst>
          </p:cNvPr>
          <p:cNvSpPr txBox="1"/>
          <p:nvPr/>
        </p:nvSpPr>
        <p:spPr>
          <a:xfrm>
            <a:off x="5810248" y="485776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F0DC7-9BF1-4240-BD2E-446B2A71DD0F}"/>
              </a:ext>
            </a:extLst>
          </p:cNvPr>
          <p:cNvSpPr txBox="1"/>
          <p:nvPr/>
        </p:nvSpPr>
        <p:spPr>
          <a:xfrm>
            <a:off x="8239140" y="58578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 </a:t>
            </a:r>
            <a:r>
              <a:rPr lang="en-US" sz="2000" dirty="0" err="1"/>
              <a:t>MW</a:t>
            </a:r>
            <a:r>
              <a:rPr lang="en-US" sz="2000" baseline="-25000" dirty="0" err="1"/>
              <a:t>el</a:t>
            </a:r>
            <a:endParaRPr lang="en-GB" sz="20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49445-9646-42E2-9368-D5F6ACA92982}"/>
              </a:ext>
            </a:extLst>
          </p:cNvPr>
          <p:cNvSpPr txBox="1"/>
          <p:nvPr/>
        </p:nvSpPr>
        <p:spPr>
          <a:xfrm>
            <a:off x="5246827" y="134545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Calculate fuel input per year, using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/>
              <a:t>Operating hours per year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/>
              <a:t>Conversion efficiency </a:t>
            </a:r>
            <a:endParaRPr lang="en-GB" sz="24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71911-6582-407F-93C6-C96D0CAF9BB2}"/>
              </a:ext>
            </a:extLst>
          </p:cNvPr>
          <p:cNvSpPr txBox="1"/>
          <p:nvPr/>
        </p:nvSpPr>
        <p:spPr>
          <a:xfrm>
            <a:off x="2063552" y="583017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4,000 hours/yr, 35% efficiency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4FA7B-79C1-4405-94C7-68D691E70360}"/>
              </a:ext>
            </a:extLst>
          </p:cNvPr>
          <p:cNvSpPr txBox="1"/>
          <p:nvPr/>
        </p:nvSpPr>
        <p:spPr>
          <a:xfrm>
            <a:off x="5024430" y="528638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2,000 hours/yr, 30% efficiency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0BF62C-C31B-4EA7-BF5F-3A8EDE435FA5}"/>
              </a:ext>
            </a:extLst>
          </p:cNvPr>
          <p:cNvSpPr txBox="1"/>
          <p:nvPr/>
        </p:nvSpPr>
        <p:spPr>
          <a:xfrm>
            <a:off x="7381884" y="621508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6,000 hours/yr, 32% efficiency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FB96E-F378-492B-9E3F-B960B6E37163}"/>
              </a:ext>
            </a:extLst>
          </p:cNvPr>
          <p:cNvSpPr txBox="1"/>
          <p:nvPr/>
        </p:nvSpPr>
        <p:spPr>
          <a:xfrm>
            <a:off x="2063552" y="609329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20.6 PJ/yr = 69% 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44EBA-DE7A-4D27-8F13-8B649205DEFE}"/>
              </a:ext>
            </a:extLst>
          </p:cNvPr>
          <p:cNvSpPr txBox="1"/>
          <p:nvPr/>
        </p:nvSpPr>
        <p:spPr>
          <a:xfrm>
            <a:off x="5667372" y="557214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6.0 PJ/yr = 20%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2074F-9C8C-4BEF-BFFC-6568BF7588D7}"/>
              </a:ext>
            </a:extLst>
          </p:cNvPr>
          <p:cNvSpPr txBox="1"/>
          <p:nvPr/>
        </p:nvSpPr>
        <p:spPr>
          <a:xfrm>
            <a:off x="7392144" y="64748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3.4PJ/yr = 11%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73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38066B7-22BD-1D46-9E7F-26316AF478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680" y="146059"/>
            <a:ext cx="8300128" cy="633701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0" dirty="0">
                <a:latin typeface="+mn-lt"/>
              </a:rPr>
              <a:t>Power generation sector in GAINS - topics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B80F1E7-E4B9-485A-BAC7-58DED35076E7}"/>
              </a:ext>
            </a:extLst>
          </p:cNvPr>
          <p:cNvSpPr txBox="1">
            <a:spLocks/>
          </p:cNvSpPr>
          <p:nvPr/>
        </p:nvSpPr>
        <p:spPr>
          <a:xfrm>
            <a:off x="2794776" y="779760"/>
            <a:ext cx="8755072" cy="5701361"/>
          </a:xfrm>
          <a:prstGeom prst="rect">
            <a:avLst/>
          </a:prstGeom>
        </p:spPr>
        <p:txBody>
          <a:bodyPr>
            <a:noAutofit/>
          </a:bodyPr>
          <a:lstStyle>
            <a:lvl1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28650" marR="0" indent="-4032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5663" marR="0" indent="-227013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tabLst/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marR="0" indent="-344488" algn="l" defTabSz="7143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25575" marR="0" indent="-1666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Structure of the sector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Activity projections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Emission factors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Control strategies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Data sources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/>
              <a:t>Online interface </a:t>
            </a:r>
          </a:p>
        </p:txBody>
      </p:sp>
    </p:spTree>
    <p:extLst>
      <p:ext uri="{BB962C8B-B14F-4D97-AF65-F5344CB8AC3E}">
        <p14:creationId xmlns:p14="http://schemas.microsoft.com/office/powerpoint/2010/main" val="35435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63E93-CD52-443C-B6FE-5690B02A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do I calculate a control strategy?</a:t>
            </a:r>
          </a:p>
        </p:txBody>
      </p:sp>
      <p:pic>
        <p:nvPicPr>
          <p:cNvPr id="8" name="Picture 7" descr="powerplant-md.png">
            <a:extLst>
              <a:ext uri="{FF2B5EF4-FFF2-40B4-BE49-F238E27FC236}">
                <a16:creationId xmlns:a16="http://schemas.microsoft.com/office/drawing/2014/main" id="{B55D7F8C-26BE-4D5A-8930-59810B5EE5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714488"/>
            <a:ext cx="3286148" cy="3571902"/>
          </a:xfrm>
          <a:prstGeom prst="rect">
            <a:avLst/>
          </a:prstGeom>
        </p:spPr>
      </p:pic>
      <p:pic>
        <p:nvPicPr>
          <p:cNvPr id="10" name="Picture 9" descr="powerplant-md.png">
            <a:extLst>
              <a:ext uri="{FF2B5EF4-FFF2-40B4-BE49-F238E27FC236}">
                <a16:creationId xmlns:a16="http://schemas.microsoft.com/office/drawing/2014/main" id="{005C3CE3-D5F2-4050-B661-BECCF7C303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5636" y="2214554"/>
            <a:ext cx="2367770" cy="2573664"/>
          </a:xfrm>
          <a:prstGeom prst="rect">
            <a:avLst/>
          </a:prstGeom>
        </p:spPr>
      </p:pic>
      <p:pic>
        <p:nvPicPr>
          <p:cNvPr id="12" name="Picture 11" descr="powerplant-md.png">
            <a:extLst>
              <a:ext uri="{FF2B5EF4-FFF2-40B4-BE49-F238E27FC236}">
                <a16:creationId xmlns:a16="http://schemas.microsoft.com/office/drawing/2014/main" id="{20F4ED1B-6290-4B42-AADE-448435A1CA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224" y="4357694"/>
            <a:ext cx="1381926" cy="1502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FB92C-F851-460F-9DAE-361069A40E85}"/>
              </a:ext>
            </a:extLst>
          </p:cNvPr>
          <p:cNvSpPr txBox="1"/>
          <p:nvPr/>
        </p:nvSpPr>
        <p:spPr>
          <a:xfrm>
            <a:off x="3452794" y="1743199"/>
            <a:ext cx="689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Step 3: </a:t>
            </a:r>
            <a:r>
              <a:rPr lang="en-US" dirty="0"/>
              <a:t>Determine control technology in operation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260ED-807A-4AB8-9834-51DBEEC4E5B2}"/>
              </a:ext>
            </a:extLst>
          </p:cNvPr>
          <p:cNvSpPr txBox="1"/>
          <p:nvPr/>
        </p:nvSpPr>
        <p:spPr>
          <a:xfrm>
            <a:off x="2452662" y="535782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20.6 PJ/yr = 69%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C2448-4E69-4901-BC55-3C75862FF98D}"/>
              </a:ext>
            </a:extLst>
          </p:cNvPr>
          <p:cNvSpPr txBox="1"/>
          <p:nvPr/>
        </p:nvSpPr>
        <p:spPr>
          <a:xfrm>
            <a:off x="5663952" y="4901098"/>
            <a:ext cx="208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6.0 PJ/yr = 20%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58189-A34A-4168-8722-98397D2661C9}"/>
              </a:ext>
            </a:extLst>
          </p:cNvPr>
          <p:cNvSpPr txBox="1"/>
          <p:nvPr/>
        </p:nvSpPr>
        <p:spPr>
          <a:xfrm>
            <a:off x="8273910" y="592933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3.4PJ/yr = 11%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77B68-8488-4C8E-884D-801D3CA3B6ED}"/>
              </a:ext>
            </a:extLst>
          </p:cNvPr>
          <p:cNvSpPr txBox="1"/>
          <p:nvPr/>
        </p:nvSpPr>
        <p:spPr>
          <a:xfrm>
            <a:off x="242359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flue gas desulfurization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A057D1-ABBE-4876-B2B5-721C3297D3EC}"/>
              </a:ext>
            </a:extLst>
          </p:cNvPr>
          <p:cNvSpPr txBox="1"/>
          <p:nvPr/>
        </p:nvSpPr>
        <p:spPr>
          <a:xfrm>
            <a:off x="5663952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lime stone injection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64AD6-4286-471D-9751-A21DC6962D35}"/>
              </a:ext>
            </a:extLst>
          </p:cNvPr>
          <p:cNvSpPr txBox="1"/>
          <p:nvPr/>
        </p:nvSpPr>
        <p:spPr>
          <a:xfrm>
            <a:off x="8304690" y="62373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no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087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I calculate a control strategy?</a:t>
            </a:r>
            <a:endParaRPr lang="en-GB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1428736"/>
            <a:ext cx="7534298" cy="49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81488" y="1500174"/>
            <a:ext cx="2928958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058" y="1428736"/>
            <a:ext cx="1652598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524364" y="1357298"/>
            <a:ext cx="3714776" cy="5329332"/>
            <a:chOff x="2857488" y="1357298"/>
            <a:chExt cx="3714776" cy="5329332"/>
          </a:xfrm>
        </p:grpSpPr>
        <p:sp>
          <p:nvSpPr>
            <p:cNvPr id="7" name="Rectangle 6"/>
            <p:cNvSpPr/>
            <p:nvPr/>
          </p:nvSpPr>
          <p:spPr>
            <a:xfrm>
              <a:off x="3786182" y="1357298"/>
              <a:ext cx="1652598" cy="492922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488" y="6286520"/>
              <a:ext cx="371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j-lt"/>
                </a:rPr>
                <a:t>Apply control strategy here</a:t>
              </a:r>
              <a:endParaRPr lang="en-GB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I calculate a control strategy?</a:t>
            </a:r>
            <a:endParaRPr lang="en-GB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901260"/>
            <a:ext cx="7534298" cy="49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6600056" y="3401458"/>
            <a:ext cx="142876" cy="27860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44072" y="50451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Flue gas desulphurization = 69%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742932" y="2615640"/>
            <a:ext cx="142876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48128" y="28299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Lime stone injection = 20%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814370" y="2115574"/>
            <a:ext cx="142876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48128" y="21870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control = 11%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2792" y="387747"/>
            <a:ext cx="7997825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What is the origin of GAINS data? 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[emission factors and </a:t>
            </a:r>
            <a:r>
              <a:rPr lang="en-US" sz="2000" dirty="0" err="1">
                <a:latin typeface="Verdana" charset="0"/>
              </a:rPr>
              <a:t>ef</a:t>
            </a:r>
            <a:r>
              <a:rPr lang="en-US" sz="2000" dirty="0">
                <a:latin typeface="Verdana" charset="0"/>
              </a:rPr>
              <a:t> parameters, reduction efficiencies and costs of abatement]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275" y="1853225"/>
            <a:ext cx="8229600" cy="4419600"/>
          </a:xfrm>
        </p:spPr>
        <p:txBody>
          <a:bodyPr/>
          <a:lstStyle/>
          <a:p>
            <a:r>
              <a:rPr lang="en-US" sz="2400" dirty="0">
                <a:latin typeface="Verdana" charset="0"/>
              </a:rPr>
              <a:t>Guidebooks (EEA/EMEP, AP-42, BUWAL)</a:t>
            </a:r>
          </a:p>
          <a:p>
            <a:r>
              <a:rPr lang="en-US" sz="2400" dirty="0">
                <a:latin typeface="Verdana" charset="0"/>
              </a:rPr>
              <a:t>UNECE Expert Groups</a:t>
            </a:r>
          </a:p>
          <a:p>
            <a:r>
              <a:rPr lang="en-US" sz="2400" dirty="0">
                <a:latin typeface="Verdana" charset="0"/>
              </a:rPr>
              <a:t>National submissions (consultations)</a:t>
            </a:r>
          </a:p>
          <a:p>
            <a:r>
              <a:rPr lang="en-US" sz="2400" dirty="0">
                <a:latin typeface="Verdana" charset="0"/>
              </a:rPr>
              <a:t>International databases, e.g., CEPMEIP</a:t>
            </a:r>
          </a:p>
          <a:p>
            <a:r>
              <a:rPr lang="en-US" sz="2400" dirty="0">
                <a:latin typeface="Verdana" charset="0"/>
              </a:rPr>
              <a:t>Industrial associations</a:t>
            </a:r>
          </a:p>
          <a:p>
            <a:r>
              <a:rPr lang="en-US" sz="2400" dirty="0">
                <a:latin typeface="Verdana" charset="0"/>
              </a:rPr>
              <a:t>Peer-reviewed literature</a:t>
            </a:r>
          </a:p>
          <a:p>
            <a:r>
              <a:rPr lang="en-US" sz="2400" dirty="0">
                <a:latin typeface="Verdana" charset="0"/>
              </a:rPr>
              <a:t>Grey literature</a:t>
            </a:r>
          </a:p>
          <a:p>
            <a:r>
              <a:rPr lang="en-US" sz="2400" dirty="0">
                <a:latin typeface="Verdana" charset="0"/>
              </a:rPr>
              <a:t>Own expertise</a:t>
            </a:r>
          </a:p>
          <a:p>
            <a:pPr>
              <a:buFontTx/>
              <a:buNone/>
            </a:pPr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95B5-A0C0-4548-8F80-54A49C66A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434075-F97F-46DE-82D4-78143D5516F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F8A9FEC-2584-4AC3-A31A-CD79D85A77DB}"/>
              </a:ext>
            </a:extLst>
          </p:cNvPr>
          <p:cNvSpPr txBox="1">
            <a:spLocks/>
          </p:cNvSpPr>
          <p:nvPr/>
        </p:nvSpPr>
        <p:spPr>
          <a:xfrm>
            <a:off x="242222" y="70052"/>
            <a:ext cx="8056652" cy="459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chemeClr val="tx2"/>
                </a:solidFill>
              </a:rPr>
              <a:t>Comparison to legislation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F51E0-8078-4AF7-B850-E1FCA472B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6" t="15683" r="62906" b="7070"/>
          <a:stretch/>
        </p:blipFill>
        <p:spPr>
          <a:xfrm>
            <a:off x="88777" y="528138"/>
            <a:ext cx="4456590" cy="6259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97761-FBAB-4130-81BB-AE9B73C9F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29" t="20350" r="60142" b="14635"/>
          <a:stretch/>
        </p:blipFill>
        <p:spPr>
          <a:xfrm>
            <a:off x="6096000" y="1433882"/>
            <a:ext cx="5462811" cy="44537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FF2C9-C1BE-4486-819B-93AA5B29CE56}"/>
              </a:ext>
            </a:extLst>
          </p:cNvPr>
          <p:cNvSpPr/>
          <p:nvPr/>
        </p:nvSpPr>
        <p:spPr>
          <a:xfrm>
            <a:off x="533782" y="1736614"/>
            <a:ext cx="1179608" cy="731378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93B284-9D44-4685-8700-18D551A63DCA}"/>
              </a:ext>
            </a:extLst>
          </p:cNvPr>
          <p:cNvSpPr/>
          <p:nvPr/>
        </p:nvSpPr>
        <p:spPr>
          <a:xfrm>
            <a:off x="533782" y="3318452"/>
            <a:ext cx="1179608" cy="921039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741AB3-866C-4930-9B62-5B40DEA51049}"/>
              </a:ext>
            </a:extLst>
          </p:cNvPr>
          <p:cNvSpPr/>
          <p:nvPr/>
        </p:nvSpPr>
        <p:spPr>
          <a:xfrm>
            <a:off x="533782" y="5398831"/>
            <a:ext cx="1179608" cy="1158717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3ECE97-E649-4FBF-936B-972BEA3DD687}"/>
              </a:ext>
            </a:extLst>
          </p:cNvPr>
          <p:cNvSpPr/>
          <p:nvPr/>
        </p:nvSpPr>
        <p:spPr>
          <a:xfrm>
            <a:off x="533782" y="2794609"/>
            <a:ext cx="1179608" cy="486897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4D3A9-814D-4694-88C4-E233A292B137}"/>
              </a:ext>
            </a:extLst>
          </p:cNvPr>
          <p:cNvSpPr/>
          <p:nvPr/>
        </p:nvSpPr>
        <p:spPr>
          <a:xfrm>
            <a:off x="7555346" y="4036291"/>
            <a:ext cx="314037" cy="12930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0B385-51F6-4708-BEF3-76886AFB612B}"/>
              </a:ext>
            </a:extLst>
          </p:cNvPr>
          <p:cNvSpPr/>
          <p:nvPr/>
        </p:nvSpPr>
        <p:spPr>
          <a:xfrm>
            <a:off x="8298874" y="4036291"/>
            <a:ext cx="314037" cy="12930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95B5-A0C0-4548-8F80-54A49C66A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A434075-F97F-46DE-82D4-78143D5516F8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F8A9FEC-2584-4AC3-A31A-CD79D85A77DB}"/>
              </a:ext>
            </a:extLst>
          </p:cNvPr>
          <p:cNvSpPr txBox="1">
            <a:spLocks/>
          </p:cNvSpPr>
          <p:nvPr/>
        </p:nvSpPr>
        <p:spPr>
          <a:xfrm>
            <a:off x="299927" y="180114"/>
            <a:ext cx="8746419" cy="4806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chemeClr val="tx2"/>
                </a:solidFill>
              </a:rPr>
              <a:t>Mapping and calibration of control strategies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11EB2-5747-4F2A-ADCB-27B09F80C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77" t="23041" r="9498" b="15618"/>
          <a:stretch/>
        </p:blipFill>
        <p:spPr>
          <a:xfrm>
            <a:off x="1438184" y="1175657"/>
            <a:ext cx="8367668" cy="5313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81D7B-19B6-481C-A2F1-1E0368250735}"/>
              </a:ext>
            </a:extLst>
          </p:cNvPr>
          <p:cNvSpPr/>
          <p:nvPr/>
        </p:nvSpPr>
        <p:spPr>
          <a:xfrm>
            <a:off x="1438184" y="2331418"/>
            <a:ext cx="1545835" cy="62564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94B93-2978-4B5F-92D7-64ABF9BA37E4}"/>
              </a:ext>
            </a:extLst>
          </p:cNvPr>
          <p:cNvSpPr/>
          <p:nvPr/>
        </p:nvSpPr>
        <p:spPr>
          <a:xfrm>
            <a:off x="1438184" y="4257209"/>
            <a:ext cx="1545835" cy="62564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C73E1-9E8C-4791-BD5E-15EDFEBCE8EE}"/>
              </a:ext>
            </a:extLst>
          </p:cNvPr>
          <p:cNvSpPr/>
          <p:nvPr/>
        </p:nvSpPr>
        <p:spPr>
          <a:xfrm>
            <a:off x="1438184" y="5709922"/>
            <a:ext cx="1545835" cy="77965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A3DDA-FBFD-47F9-A21A-8FBC2584F277}"/>
              </a:ext>
            </a:extLst>
          </p:cNvPr>
          <p:cNvSpPr/>
          <p:nvPr/>
        </p:nvSpPr>
        <p:spPr>
          <a:xfrm>
            <a:off x="2984019" y="2331418"/>
            <a:ext cx="789719" cy="62564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D1CB89-C1CC-4314-BB19-FD776AFC17C4}"/>
              </a:ext>
            </a:extLst>
          </p:cNvPr>
          <p:cNvSpPr/>
          <p:nvPr/>
        </p:nvSpPr>
        <p:spPr>
          <a:xfrm>
            <a:off x="2984019" y="4257209"/>
            <a:ext cx="789719" cy="62564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89D857-9857-4CDC-9DA9-85DF0CAB2DE7}"/>
              </a:ext>
            </a:extLst>
          </p:cNvPr>
          <p:cNvSpPr/>
          <p:nvPr/>
        </p:nvSpPr>
        <p:spPr>
          <a:xfrm>
            <a:off x="2984019" y="5709922"/>
            <a:ext cx="789719" cy="7796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F652E-7B51-49BD-A1BE-ED14E440A1C6}"/>
              </a:ext>
            </a:extLst>
          </p:cNvPr>
          <p:cNvSpPr/>
          <p:nvPr/>
        </p:nvSpPr>
        <p:spPr>
          <a:xfrm>
            <a:off x="8579266" y="2331418"/>
            <a:ext cx="554484" cy="625649"/>
          </a:xfrm>
          <a:prstGeom prst="rect">
            <a:avLst/>
          </a:prstGeom>
          <a:noFill/>
          <a:ln w="19050">
            <a:solidFill>
              <a:srgbClr val="ED27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716258-B26B-4B77-92D3-03DE2D99DA27}"/>
              </a:ext>
            </a:extLst>
          </p:cNvPr>
          <p:cNvSpPr/>
          <p:nvPr/>
        </p:nvSpPr>
        <p:spPr>
          <a:xfrm>
            <a:off x="8579266" y="4257209"/>
            <a:ext cx="554484" cy="625649"/>
          </a:xfrm>
          <a:prstGeom prst="rect">
            <a:avLst/>
          </a:prstGeom>
          <a:noFill/>
          <a:ln w="19050">
            <a:solidFill>
              <a:srgbClr val="ED27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2EBA3-40E4-403C-B52C-0188AF93C683}"/>
              </a:ext>
            </a:extLst>
          </p:cNvPr>
          <p:cNvSpPr/>
          <p:nvPr/>
        </p:nvSpPr>
        <p:spPr>
          <a:xfrm>
            <a:off x="8579266" y="5709922"/>
            <a:ext cx="554484" cy="779655"/>
          </a:xfrm>
          <a:prstGeom prst="rect">
            <a:avLst/>
          </a:prstGeom>
          <a:noFill/>
          <a:ln w="19050">
            <a:solidFill>
              <a:srgbClr val="ED27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F5EEFC-FEF7-4A2F-9BFF-BE043AD7769D}"/>
              </a:ext>
            </a:extLst>
          </p:cNvPr>
          <p:cNvSpPr/>
          <p:nvPr/>
        </p:nvSpPr>
        <p:spPr>
          <a:xfrm>
            <a:off x="7957572" y="2307355"/>
            <a:ext cx="554484" cy="3657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2F9B3-712F-4803-9B97-8BA7B59BA488}"/>
              </a:ext>
            </a:extLst>
          </p:cNvPr>
          <p:cNvSpPr/>
          <p:nvPr/>
        </p:nvSpPr>
        <p:spPr>
          <a:xfrm>
            <a:off x="7957572" y="4215583"/>
            <a:ext cx="554484" cy="3657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41A6F7-A414-4B50-8DE9-A85D5454E31F}"/>
              </a:ext>
            </a:extLst>
          </p:cNvPr>
          <p:cNvSpPr/>
          <p:nvPr/>
        </p:nvSpPr>
        <p:spPr>
          <a:xfrm>
            <a:off x="7957572" y="6128625"/>
            <a:ext cx="554484" cy="2454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EC9D7C-F79F-411E-AA5C-E955CA549611}"/>
              </a:ext>
            </a:extLst>
          </p:cNvPr>
          <p:cNvSpPr txBox="1"/>
          <p:nvPr/>
        </p:nvSpPr>
        <p:spPr>
          <a:xfrm>
            <a:off x="7789546" y="2229599"/>
            <a:ext cx="268841" cy="1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4ACE3-AEF9-4095-ADED-8A9C9159696E}"/>
              </a:ext>
            </a:extLst>
          </p:cNvPr>
          <p:cNvSpPr txBox="1"/>
          <p:nvPr/>
        </p:nvSpPr>
        <p:spPr>
          <a:xfrm>
            <a:off x="7789546" y="4101700"/>
            <a:ext cx="268841" cy="15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>
                <a:solidFill>
                  <a:srgbClr val="FF0000"/>
                </a:solidFill>
              </a:rPr>
              <a:t>127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F6E201-2867-4960-8025-1086A5BCE9C4}"/>
              </a:ext>
            </a:extLst>
          </p:cNvPr>
          <p:cNvCxnSpPr>
            <a:cxnSpLocks/>
          </p:cNvCxnSpPr>
          <p:nvPr/>
        </p:nvCxnSpPr>
        <p:spPr>
          <a:xfrm flipH="1" flipV="1">
            <a:off x="7823152" y="2364294"/>
            <a:ext cx="100816" cy="1828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697A93-7FD4-43B2-AC6E-6B42E95B7FC8}"/>
              </a:ext>
            </a:extLst>
          </p:cNvPr>
          <p:cNvCxnSpPr>
            <a:cxnSpLocks/>
          </p:cNvCxnSpPr>
          <p:nvPr/>
        </p:nvCxnSpPr>
        <p:spPr>
          <a:xfrm flipH="1" flipV="1">
            <a:off x="7823152" y="4257209"/>
            <a:ext cx="100816" cy="1828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13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83" y="37480"/>
            <a:ext cx="7557358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Visualization in GAINS online -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575E4-6892-4EEA-A385-C1097900D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476" r="12621" b="14078"/>
          <a:stretch/>
        </p:blipFill>
        <p:spPr>
          <a:xfrm>
            <a:off x="503566" y="521230"/>
            <a:ext cx="10735563" cy="6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3D2488-5DF0-4ECA-B831-FF166A89D451}"/>
              </a:ext>
            </a:extLst>
          </p:cNvPr>
          <p:cNvSpPr txBox="1"/>
          <p:nvPr/>
        </p:nvSpPr>
        <p:spPr>
          <a:xfrm>
            <a:off x="5191290" y="4063658"/>
            <a:ext cx="1809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48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rafaj@iiasa.ac.at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4B3E4C-E016-4715-BCA1-B1388BDD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034" y="262271"/>
            <a:ext cx="8243316" cy="7111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Defining future GAINS scenarios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9021A-66B7-4F36-9AE4-D7C748C520ED}"/>
              </a:ext>
            </a:extLst>
          </p:cNvPr>
          <p:cNvSpPr txBox="1"/>
          <p:nvPr/>
        </p:nvSpPr>
        <p:spPr>
          <a:xfrm>
            <a:off x="4038600" y="1100891"/>
            <a:ext cx="2977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Pulling together 3 components: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D7B03-6799-45C5-A63D-8C606979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91" y="2719495"/>
            <a:ext cx="2602268" cy="2609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0CA9A-A6F8-4914-A0C5-44D4A751D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37" y="2689823"/>
            <a:ext cx="2778329" cy="2609377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4F6F216A-69E3-4DCE-BA2E-35173BB70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66" y="2506005"/>
            <a:ext cx="2977010" cy="29770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2634B5-B80A-4C9C-8E19-49EADBCDE934}"/>
              </a:ext>
            </a:extLst>
          </p:cNvPr>
          <p:cNvSpPr txBox="1"/>
          <p:nvPr/>
        </p:nvSpPr>
        <p:spPr>
          <a:xfrm>
            <a:off x="2544379" y="2330851"/>
            <a:ext cx="1377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Activity 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29707-88FD-44E6-9F47-C36199011068}"/>
              </a:ext>
            </a:extLst>
          </p:cNvPr>
          <p:cNvSpPr txBox="1"/>
          <p:nvPr/>
        </p:nvSpPr>
        <p:spPr>
          <a:xfrm>
            <a:off x="4932323" y="2330851"/>
            <a:ext cx="1553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Control strategies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4BE7AD-006C-4039-B1D1-4EBBBE876564}"/>
              </a:ext>
            </a:extLst>
          </p:cNvPr>
          <p:cNvSpPr txBox="1"/>
          <p:nvPr/>
        </p:nvSpPr>
        <p:spPr>
          <a:xfrm>
            <a:off x="8486312" y="2303403"/>
            <a:ext cx="1553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Emission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41A34-AB5A-4B6E-8BF0-4D181E1C8820}"/>
              </a:ext>
            </a:extLst>
          </p:cNvPr>
          <p:cNvSpPr txBox="1"/>
          <p:nvPr/>
        </p:nvSpPr>
        <p:spPr>
          <a:xfrm>
            <a:off x="4408959" y="3334587"/>
            <a:ext cx="3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89E"/>
                </a:solidFill>
              </a:rPr>
              <a:t>+</a:t>
            </a:r>
            <a:endParaRPr lang="en-US" sz="1350" dirty="0">
              <a:solidFill>
                <a:srgbClr val="00589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B3545-26E4-4AE5-AA93-628D702F21D9}"/>
              </a:ext>
            </a:extLst>
          </p:cNvPr>
          <p:cNvSpPr txBox="1"/>
          <p:nvPr/>
        </p:nvSpPr>
        <p:spPr>
          <a:xfrm>
            <a:off x="7435152" y="3334587"/>
            <a:ext cx="3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89E"/>
                </a:solidFill>
              </a:rPr>
              <a:t>+</a:t>
            </a:r>
            <a:endParaRPr lang="en-US" sz="1350" dirty="0">
              <a:solidFill>
                <a:srgbClr val="005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6591301" y="1903413"/>
            <a:ext cx="3065463" cy="882650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21" y="341026"/>
            <a:ext cx="6544114" cy="522251"/>
          </a:xfrm>
        </p:spPr>
        <p:txBody>
          <a:bodyPr/>
          <a:lstStyle/>
          <a:p>
            <a:r>
              <a:rPr lang="en-GB" altLang="en-US" b="1" dirty="0">
                <a:solidFill>
                  <a:schemeClr val="tx2"/>
                </a:solidFill>
                <a:latin typeface="+mn-lt"/>
              </a:rPr>
              <a:t>Emission calculation principles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1524001" y="176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2800350" y="2000250"/>
          <a:ext cx="68453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2781000" imgH="355320" progId="Equation.3">
                  <p:embed/>
                </p:oleObj>
              </mc:Choice>
              <mc:Fallback>
                <p:oleObj name="Equation" r:id="rId3" imgW="2781000" imgH="355320" progId="Equation.3">
                  <p:embed/>
                  <p:pic>
                    <p:nvPicPr>
                      <p:cNvPr id="265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000250"/>
                        <a:ext cx="68453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4" name="Group 28"/>
          <p:cNvGraphicFramePr>
            <a:graphicFrameLocks noGrp="1"/>
          </p:cNvGraphicFramePr>
          <p:nvPr/>
        </p:nvGraphicFramePr>
        <p:xfrm>
          <a:off x="2243139" y="3409950"/>
          <a:ext cx="7693025" cy="2207578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i,j,k,m 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Country, sector, fuel, abatement technology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altLang="en-US" sz="1800" b="0" i="1" u="none" strike="noStrike" cap="none" normalizeH="0" baseline="-3000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Emissions in country </a:t>
                      </a: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Activity in a given sector 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Ef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“Raw gas” emission factor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eff</a:t>
                      </a:r>
                      <a:r>
                        <a:rPr kumimoji="0" lang="en-GB" altLang="en-US" sz="1800" b="0" i="1" u="none" strike="noStrike" cap="none" normalizeH="0" baseline="-3000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Reduction efficiency of the abatement option </a:t>
                      </a: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altLang="en-US" sz="1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alt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b="1"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Implementation rate of the considered abatement measure </a:t>
                      </a: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95" y="192106"/>
            <a:ext cx="5282215" cy="624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  <a:latin typeface="+mn-lt"/>
              </a:rPr>
              <a:t>Fuel Categories in GAINS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39833" y="1193286"/>
            <a:ext cx="3062114" cy="547260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3333FF"/>
                </a:solidFill>
                <a:latin typeface="Verdana" pitchFamily="34" charset="0"/>
              </a:rPr>
              <a:t>Combustible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u="sng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Coal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-Hard coal (3 grades)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-Lignite (2 grades)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Oil products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-Heavy fuel oil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-Diesel, Gasoline, LPG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Gaseous fuels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-Natural gas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-Derived gases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-Biogas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Biomass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-Fuelwood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-Residuals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Waste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-Renewable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-Industrial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28260" y="1195019"/>
            <a:ext cx="2952328" cy="237624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3333FF"/>
                </a:solidFill>
                <a:latin typeface="Verdana" pitchFamily="34" charset="0"/>
              </a:rPr>
              <a:t>Non-Combustible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u="sng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Hydro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Solar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Wind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Geothermal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Nuclear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Electricity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19997151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424" y="150385"/>
            <a:ext cx="8856984" cy="51739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  <a:latin typeface="+mn-lt"/>
              </a:rPr>
              <a:t>Structure of the electricity and conversion sectors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7800" y="1038680"/>
            <a:ext cx="3062114" cy="501589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3333FF"/>
                </a:solidFill>
                <a:latin typeface="Verdana" pitchFamily="34" charset="0"/>
              </a:rPr>
              <a:t>Power and heat generation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u="sng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Power plants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Heating plants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CHPs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Existing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New (after y. 2000)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Modern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Large units (&gt;50MWth)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Small units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No-CCS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DG sets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Engines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92086" y="1038680"/>
            <a:ext cx="2952328" cy="365871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3333FF"/>
                </a:solidFill>
                <a:latin typeface="Verdana" pitchFamily="34" charset="0"/>
              </a:rPr>
              <a:t>Fuel conversion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u="sng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Conversion processes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Own 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Losses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Refineries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Coking plants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Liquefaction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Boilers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Combustion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98390-3DA0-486C-9914-92B81E5F8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943" y="1038680"/>
            <a:ext cx="3062114" cy="449655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3333FF"/>
                </a:solidFill>
                <a:latin typeface="Verdana" pitchFamily="34" charset="0"/>
              </a:rPr>
              <a:t>Fuel-specific classification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u="sng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COAL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Subcritical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(Ultra)supercritical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IGCC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GAS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Steam / boilers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Gas turbine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NGCC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BIOMASS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Same as coal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1600" dirty="0">
                <a:solidFill>
                  <a:srgbClr val="3333FF"/>
                </a:solidFill>
                <a:latin typeface="Verdana" pitchFamily="34" charset="0"/>
              </a:rPr>
              <a:t>no co-firing </a:t>
            </a:r>
          </a:p>
        </p:txBody>
      </p:sp>
    </p:spTree>
    <p:extLst>
      <p:ext uri="{BB962C8B-B14F-4D97-AF65-F5344CB8AC3E}">
        <p14:creationId xmlns:p14="http://schemas.microsoft.com/office/powerpoint/2010/main" val="34419106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00" y="144016"/>
            <a:ext cx="4186808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Activity data sources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865547" y="1002932"/>
            <a:ext cx="5251871" cy="52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50000"/>
              </a:spcBef>
              <a:buChar char="•"/>
              <a:defRPr sz="20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u="sng" dirty="0">
                <a:solidFill>
                  <a:schemeClr val="tx1"/>
                </a:solidFill>
              </a:rPr>
              <a:t>International databases: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IEA, EUROSTAT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UN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USGS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u="sng" dirty="0">
                <a:solidFill>
                  <a:schemeClr val="tx1"/>
                </a:solidFill>
              </a:rPr>
              <a:t>Local databases: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National statistics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Provincial statistics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u="sng" dirty="0">
                <a:solidFill>
                  <a:schemeClr val="tx1"/>
                </a:solidFill>
              </a:rPr>
              <a:t>Projections (examples):</a:t>
            </a:r>
          </a:p>
          <a:p>
            <a:pPr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PRIMES - Europe</a:t>
            </a:r>
          </a:p>
          <a:p>
            <a:pPr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WEO, MESSAGE - Global</a:t>
            </a:r>
          </a:p>
          <a:p>
            <a:pPr>
              <a:lnSpc>
                <a:spcPct val="80000"/>
              </a:lnSpc>
            </a:pPr>
            <a:r>
              <a:rPr lang="en-US" altLang="en-US" sz="2400" b="0" dirty="0">
                <a:solidFill>
                  <a:schemeClr val="tx1"/>
                </a:solidFill>
              </a:rPr>
              <a:t>Other IAMs</a:t>
            </a:r>
          </a:p>
        </p:txBody>
      </p:sp>
    </p:spTree>
    <p:extLst>
      <p:ext uri="{BB962C8B-B14F-4D97-AF65-F5344CB8AC3E}">
        <p14:creationId xmlns:p14="http://schemas.microsoft.com/office/powerpoint/2010/main" val="235794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00" y="144016"/>
            <a:ext cx="5044968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Activity projections -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D6117-6DC2-4F96-841D-53B851C8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229927"/>
            <a:ext cx="88963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99" y="144016"/>
            <a:ext cx="7069078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+mn-lt"/>
              </a:rPr>
              <a:t>Visualization in GAINS online -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1FCCD-29AD-4C91-BC34-601F4B3D9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759" r="6367" b="13353"/>
          <a:stretch/>
        </p:blipFill>
        <p:spPr>
          <a:xfrm>
            <a:off x="238125" y="906233"/>
            <a:ext cx="11704700" cy="59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10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.potx" id="{80E317BF-A6C4-4E82-BE89-8AE1E0356D4D}" vid="{713A4F0C-25F8-4D02-A329-2BEC9737173E}"/>
    </a:ext>
  </a:extLst>
</a:theme>
</file>

<file path=ppt/theme/theme2.xml><?xml version="1.0" encoding="utf-8"?>
<a:theme xmlns:a="http://schemas.openxmlformats.org/drawingml/2006/main" name="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.potx" id="{80E317BF-A6C4-4E82-BE89-8AE1E0356D4D}" vid="{D46BE0C4-1A38-471D-ADE5-E5F4B6F38857}"/>
    </a:ext>
  </a:extLst>
</a:theme>
</file>

<file path=ppt/theme/theme3.xml><?xml version="1.0" encoding="utf-8"?>
<a:theme xmlns:a="http://schemas.openxmlformats.org/drawingml/2006/main" name="Content (only top-right-corner logo)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.potx" id="{80E317BF-A6C4-4E82-BE89-8AE1E0356D4D}" vid="{1A3967E1-CD40-47CC-8B6A-929AE5F949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be13e4-28da-4d9f-987e-6d6fe5e9883a" xsi:nil="true"/>
    <CultureName xmlns="00be13e4-28da-4d9f-987e-6d6fe5e9883a" xsi:nil="true"/>
    <Has_Leaders_Only_SectionGroup xmlns="00be13e4-28da-4d9f-987e-6d6fe5e9883a" xsi:nil="true"/>
    <TaxCatchAll xmlns="74533353-90fd-4cb6-922c-36c7b826e6c6" xsi:nil="true"/>
    <Templates xmlns="00be13e4-28da-4d9f-987e-6d6fe5e9883a" xsi:nil="true"/>
    <Members xmlns="00be13e4-28da-4d9f-987e-6d6fe5e9883a">
      <UserInfo>
        <DisplayName/>
        <AccountId xsi:nil="true"/>
        <AccountType/>
      </UserInfo>
    </Members>
    <AppVersion xmlns="00be13e4-28da-4d9f-987e-6d6fe5e9883a" xsi:nil="true"/>
    <LMS_Mappings xmlns="00be13e4-28da-4d9f-987e-6d6fe5e9883a" xsi:nil="true"/>
    <Invited_Leaders xmlns="00be13e4-28da-4d9f-987e-6d6fe5e9883a" xsi:nil="true"/>
    <IsNotebookLocked xmlns="00be13e4-28da-4d9f-987e-6d6fe5e9883a" xsi:nil="true"/>
    <FolderType xmlns="00be13e4-28da-4d9f-987e-6d6fe5e9883a" xsi:nil="true"/>
    <Distribution_Groups xmlns="00be13e4-28da-4d9f-987e-6d6fe5e9883a" xsi:nil="true"/>
    <Self_Registration_Enabled xmlns="00be13e4-28da-4d9f-987e-6d6fe5e9883a" xsi:nil="true"/>
    <Leaders xmlns="00be13e4-28da-4d9f-987e-6d6fe5e9883a">
      <UserInfo>
        <DisplayName/>
        <AccountId xsi:nil="true"/>
        <AccountType/>
      </UserInfo>
    </Leaders>
    <lcf76f155ced4ddcb4097134ff3c332f xmlns="00be13e4-28da-4d9f-987e-6d6fe5e9883a">
      <Terms xmlns="http://schemas.microsoft.com/office/infopath/2007/PartnerControls"/>
    </lcf76f155ced4ddcb4097134ff3c332f>
    <Math_Settings xmlns="00be13e4-28da-4d9f-987e-6d6fe5e9883a" xsi:nil="true"/>
    <Member_Groups xmlns="00be13e4-28da-4d9f-987e-6d6fe5e9883a">
      <UserInfo>
        <DisplayName/>
        <AccountId xsi:nil="true"/>
        <AccountType/>
      </UserInfo>
    </Member_Groups>
    <TeamsChannelId xmlns="00be13e4-28da-4d9f-987e-6d6fe5e9883a" xsi:nil="true"/>
    <Owner xmlns="00be13e4-28da-4d9f-987e-6d6fe5e9883a">
      <UserInfo>
        <DisplayName/>
        <AccountId xsi:nil="true"/>
        <AccountType/>
      </UserInfo>
    </Owner>
    <Status xmlns="00be13e4-28da-4d9f-987e-6d6fe5e9883a" xsi:nil="true"/>
    <DefaultSectionNames xmlns="00be13e4-28da-4d9f-987e-6d6fe5e9883a" xsi:nil="true"/>
    <Invited_Members xmlns="00be13e4-28da-4d9f-987e-6d6fe5e9883a" xsi:nil="true"/>
    <Is_Collaboration_Space_Locked xmlns="00be13e4-28da-4d9f-987e-6d6fe5e9883a" xsi:nil="true"/>
    <Teams_Channel_Section_Location xmlns="00be13e4-28da-4d9f-987e-6d6fe5e988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1CE1A84E4024F8BDA96CB03543DE8" ma:contentTypeVersion="38" ma:contentTypeDescription="Create a new document." ma:contentTypeScope="" ma:versionID="dbb46606deef0083fa153291d49a7ac3">
  <xsd:schema xmlns:xsd="http://www.w3.org/2001/XMLSchema" xmlns:xs="http://www.w3.org/2001/XMLSchema" xmlns:p="http://schemas.microsoft.com/office/2006/metadata/properties" xmlns:ns2="00be13e4-28da-4d9f-987e-6d6fe5e9883a" xmlns:ns3="74533353-90fd-4cb6-922c-36c7b826e6c6" targetNamespace="http://schemas.microsoft.com/office/2006/metadata/properties" ma:root="true" ma:fieldsID="616e91d0f7088bfa5366ac57e3e1cc24" ns2:_="" ns3:_="">
    <xsd:import namespace="00be13e4-28da-4d9f-987e-6d6fe5e9883a"/>
    <xsd:import namespace="74533353-90fd-4cb6-922c-36c7b826e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13e4-28da-4d9f-987e-6d6fe5e98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44" nillable="true" ma:displayName="Status" ma:format="Dropdown" ma:internalName="Status">
      <xsd:simpleType>
        <xsd:restriction base="dms:Choice">
          <xsd:enumeration value="Documentation"/>
          <xsd:enumeration value="Current"/>
          <xsd:enumeration value="Old"/>
        </xsd:restriction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33353-90fd-4cb6-922c-36c7b826e6c6" elementFormDefault="qualified">
    <xsd:import namespace="http://schemas.microsoft.com/office/2006/documentManagement/types"/>
    <xsd:import namespace="http://schemas.microsoft.com/office/infopath/2007/PartnerControls"/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d25ad607-c9f8-42b5-8445-3ae331f47c2e}" ma:internalName="TaxCatchAll" ma:showField="CatchAllData" ma:web="74533353-90fd-4cb6-922c-36c7b826e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D93C57-A7ED-44E6-88BF-DA3984EE19E6}">
  <ds:schemaRefs>
    <ds:schemaRef ds:uri="http://purl.org/dc/elements/1.1/"/>
    <ds:schemaRef ds:uri="http://schemas.microsoft.com/office/2006/metadata/properties"/>
    <ds:schemaRef ds:uri="9c70d178-d21c-48a3-aa0e-ddb58e3b7295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5922add-c285-48fc-9477-020deb2509eb"/>
  </ds:schemaRefs>
</ds:datastoreItem>
</file>

<file path=customXml/itemProps2.xml><?xml version="1.0" encoding="utf-8"?>
<ds:datastoreItem xmlns:ds="http://schemas.openxmlformats.org/officeDocument/2006/customXml" ds:itemID="{29D039A7-B799-4C72-81E2-4F17090769CF}"/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2564</TotalTime>
  <Words>1012</Words>
  <Application>Microsoft Office PowerPoint</Application>
  <PresentationFormat>Widescreen</PresentationFormat>
  <Paragraphs>247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Tahoma</vt:lpstr>
      <vt:lpstr>Verdana</vt:lpstr>
      <vt:lpstr>Title slide</vt:lpstr>
      <vt:lpstr>Content</vt:lpstr>
      <vt:lpstr>Content (only top-right-corner logo)</vt:lpstr>
      <vt:lpstr>Equation</vt:lpstr>
      <vt:lpstr>The GAINS model: power generation  EECCA workshop on the GAINS model</vt:lpstr>
      <vt:lpstr>PowerPoint Presentation</vt:lpstr>
      <vt:lpstr>Defining future GAINS scenarios</vt:lpstr>
      <vt:lpstr>Emission calculation principles</vt:lpstr>
      <vt:lpstr>Fuel Categories in GAINS</vt:lpstr>
      <vt:lpstr>Structure of the electricity and conversion sectors</vt:lpstr>
      <vt:lpstr>Activity data sources</vt:lpstr>
      <vt:lpstr>Activity projections - example</vt:lpstr>
      <vt:lpstr>Visualization in GAINS online - example</vt:lpstr>
      <vt:lpstr>Emission factors for SO2, NOx, and PM</vt:lpstr>
      <vt:lpstr>Emission factors calculation</vt:lpstr>
      <vt:lpstr>Visualization in GAINS online - example</vt:lpstr>
      <vt:lpstr>Emission control options for SO2 </vt:lpstr>
      <vt:lpstr>Emission control options for NOx </vt:lpstr>
      <vt:lpstr>Emission control options for PM </vt:lpstr>
      <vt:lpstr>Control strategy in emission scenarios</vt:lpstr>
      <vt:lpstr>Application rates of abatement measures: % of activity</vt:lpstr>
      <vt:lpstr>How do I calculate a control strategy? Example: Coal-fired power plants</vt:lpstr>
      <vt:lpstr>How do I calculate a control strategy?</vt:lpstr>
      <vt:lpstr>How do I calculate a control strategy?</vt:lpstr>
      <vt:lpstr>How do I calculate a control strategy?</vt:lpstr>
      <vt:lpstr>How do I calculate a control strategy?</vt:lpstr>
      <vt:lpstr>What is the origin of GAINS data?  [emission factors and ef parameters, reduction efficiencies and costs of abatement]</vt:lpstr>
      <vt:lpstr>PowerPoint Presentation</vt:lpstr>
      <vt:lpstr>PowerPoint Presentation</vt:lpstr>
      <vt:lpstr>Visualization in GAINS online -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HUPPMANN Daniel</dc:creator>
  <cp:lastModifiedBy>Peter Rafaj</cp:lastModifiedBy>
  <cp:revision>532</cp:revision>
  <cp:lastPrinted>2019-11-07T16:35:44Z</cp:lastPrinted>
  <dcterms:created xsi:type="dcterms:W3CDTF">2019-03-06T19:42:25Z</dcterms:created>
  <dcterms:modified xsi:type="dcterms:W3CDTF">2023-11-07T08:12:36Z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0x010100C431CE1A84E4024F8BDA96CB03543DE8</vt:lpwstr>
  </property>
  <property fmtid="{D5CDD505-2E9C-101B-9397-08002B2CF9AE}" pid="3" name="_dlc_DocIdItemGuid">
    <vt:lpwstr>21d70297-cd61-47d2-9611-414a1fcff47b</vt:lpwstr>
  </property>
</Properties>
</file>