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3" r:id="rId5"/>
  </p:sldMasterIdLst>
  <p:notesMasterIdLst>
    <p:notesMasterId r:id="rId35"/>
  </p:notesMasterIdLst>
  <p:handoutMasterIdLst>
    <p:handoutMasterId r:id="rId36"/>
  </p:handoutMasterIdLst>
  <p:sldIdLst>
    <p:sldId id="256" r:id="rId6"/>
    <p:sldId id="611" r:id="rId7"/>
    <p:sldId id="638" r:id="rId8"/>
    <p:sldId id="644" r:id="rId9"/>
    <p:sldId id="633" r:id="rId10"/>
    <p:sldId id="634" r:id="rId11"/>
    <p:sldId id="635" r:id="rId12"/>
    <p:sldId id="636" r:id="rId13"/>
    <p:sldId id="637" r:id="rId14"/>
    <p:sldId id="639" r:id="rId15"/>
    <p:sldId id="619" r:id="rId16"/>
    <p:sldId id="624" r:id="rId17"/>
    <p:sldId id="640" r:id="rId18"/>
    <p:sldId id="626" r:id="rId19"/>
    <p:sldId id="550" r:id="rId20"/>
    <p:sldId id="641" r:id="rId21"/>
    <p:sldId id="601" r:id="rId22"/>
    <p:sldId id="576" r:id="rId23"/>
    <p:sldId id="593" r:id="rId24"/>
    <p:sldId id="577" r:id="rId25"/>
    <p:sldId id="613" r:id="rId26"/>
    <p:sldId id="642" r:id="rId27"/>
    <p:sldId id="599" r:id="rId28"/>
    <p:sldId id="609" r:id="rId29"/>
    <p:sldId id="600" r:id="rId30"/>
    <p:sldId id="630" r:id="rId31"/>
    <p:sldId id="643" r:id="rId32"/>
    <p:sldId id="645" r:id="rId33"/>
    <p:sldId id="258" r:id="rId3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lav Purohit" initials="PP" lastIdx="7" clrIdx="0">
    <p:extLst>
      <p:ext uri="{19B8F6BF-5375-455C-9EA6-DF929625EA0E}">
        <p15:presenceInfo xmlns:p15="http://schemas.microsoft.com/office/powerpoint/2012/main" userId="Pallav Purohit" providerId="None"/>
      </p:ext>
    </p:extLst>
  </p:cmAuthor>
  <p:cmAuthor id="2" name="Wang Xu" initials="WX" lastIdx="7" clrIdx="1"/>
  <p:cmAuthor id="3" name="PUROHIT Pallav" initials="PP" lastIdx="1" clrIdx="2">
    <p:extLst>
      <p:ext uri="{19B8F6BF-5375-455C-9EA6-DF929625EA0E}">
        <p15:presenceInfo xmlns:p15="http://schemas.microsoft.com/office/powerpoint/2012/main" userId="S::purohit@iiasa.ac.at::73b4b94c-27e7-4f01-9c65-ae4309fab5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89E"/>
    <a:srgbClr val="2455A3"/>
    <a:srgbClr val="005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4B10D6-4E72-4BA0-87D3-25D3AAE2219E}" v="113" dt="2023-11-06T08:55:23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8" autoAdjust="0"/>
    <p:restoredTop sz="96224" autoAdjust="0"/>
  </p:normalViewPr>
  <p:slideViewPr>
    <p:cSldViewPr snapToGrid="0" snapToObjects="1">
      <p:cViewPr varScale="1">
        <p:scale>
          <a:sx n="105" d="100"/>
          <a:sy n="105" d="100"/>
        </p:scale>
        <p:origin x="126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4EA1-D6B4-7C47-AF7F-6ED365519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D56F-4014-E440-B414-1949875DC54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3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5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94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7A1DD-B70C-B048-99CA-ED85422872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1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8DE6F-BC6E-364C-91D6-6B9C603C2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9228810-255C-0747-AA61-5D5198D3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AD2DE6-E43E-6044-9983-6D2115FA61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2F0912B-B459-47D4-B318-777D92136EBE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0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7"/>
            <a:ext cx="109880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BCE835-694B-EC4D-AD29-A3BF23C0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8B064A-C26D-E948-B1F9-58944195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031FA7-02D1-0645-9048-0AAD35E90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66C89B-45E2-4694-981A-4054A0E0D8D7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4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23777"/>
            <a:ext cx="2628900" cy="55531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A3B52-24C6-BC49-B1FB-EF1DE3CE3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7668D43-9CA0-B748-8221-47607963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7BDEB2-5457-E84E-8E88-F426D3C1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E47A275-1590-4927-80AC-24D89527F962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4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Questions.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4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F9A-E273-45CC-A4FB-B1299098D7D4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GAINS Model: residential combustion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E469-D91A-4AA4-A715-C1E6975802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27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EF97D6F-4468-4C32-AACD-6ACB1E7EB657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15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58950"/>
            <a:ext cx="5080000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8950"/>
            <a:ext cx="5080000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BD15F-FC2F-427A-ACD9-B56B2ECDD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68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 - CC BY 4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DD1A46A0-1D3A-974A-BD7A-3938E12518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1064" y="2757858"/>
            <a:ext cx="7968885" cy="6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lvl="0" indent="0" eaLnBrk="0" hangingPunct="0">
              <a:spcBef>
                <a:spcPct val="20000"/>
              </a:spcBef>
              <a:buSzPct val="80000"/>
              <a:buNone/>
              <a:defRPr sz="2400" i="1">
                <a:solidFill>
                  <a:srgbClr val="003399"/>
                </a:solidFill>
                <a:latin typeface="Cambria"/>
                <a:cs typeface="Cambria"/>
              </a:defRPr>
            </a:lvl1pPr>
            <a:lvl2pPr marL="534988" indent="-344488" eaLnBrk="0" hangingPunct="0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200">
                <a:latin typeface="Calibri"/>
                <a:cs typeface="Calibri"/>
              </a:defRPr>
            </a:lvl2pPr>
            <a:lvl3pPr marL="446088" indent="-179388" defTabSz="895350" eaLnBrk="0" hangingPunct="0">
              <a:spcBef>
                <a:spcPct val="20000"/>
              </a:spcBef>
              <a:buSzPct val="80000"/>
              <a:buFont typeface="Arial"/>
              <a:buChar char="•"/>
              <a:defRPr sz="2000">
                <a:latin typeface="Calibri"/>
                <a:cs typeface="Calibri"/>
              </a:defRPr>
            </a:lvl3pPr>
            <a:lvl4pPr marL="714375" indent="-357188" defTabSz="714375" eaLnBrk="0" hangingPunct="0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2000">
                <a:latin typeface="Calibri"/>
                <a:cs typeface="Calibri"/>
              </a:defRPr>
            </a:lvl4pPr>
            <a:lvl5pPr marL="1082675" indent="-228600" eaLnBrk="0" hangingPunct="0">
              <a:spcBef>
                <a:spcPct val="20000"/>
              </a:spcBef>
              <a:buChar char="»"/>
              <a:defRPr sz="1000">
                <a:latin typeface="Calibri"/>
                <a:cs typeface="Calibri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/>
            <a:r>
              <a:rPr lang="en-US" sz="2600" dirty="0">
                <a:solidFill>
                  <a:schemeClr val="tx2"/>
                </a:solidFill>
              </a:rPr>
              <a:t>Thank you very much for your attention!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768A17E-D251-C544-BA8D-5422A3783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64" y="3435796"/>
            <a:ext cx="7493000" cy="114808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more information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CE6EA96-8E49-2940-934C-149BDDADB7B4}"/>
              </a:ext>
            </a:extLst>
          </p:cNvPr>
          <p:cNvSpPr/>
          <p:nvPr userDrawn="1"/>
        </p:nvSpPr>
        <p:spPr>
          <a:xfrm>
            <a:off x="4613314" y="6060351"/>
            <a:ext cx="6096000" cy="4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 indent="0" algn="r" eaLnBrk="0" hangingPunct="0">
              <a:spcBef>
                <a:spcPct val="20000"/>
              </a:spcBef>
              <a:buFontTx/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presentation is licensed under</a:t>
            </a:r>
            <a:b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Creative Commons Attribution 4.0 International License 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4B80A1-23C1-7740-B8D3-1DA8B9D5F5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3553" y="6091881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08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rgbClr val="245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36E0-C784-AE4E-B42C-F7764C6B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3D7C-0821-A040-BE0C-B5DB895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9E957-E916-EA41-8D86-9462424C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4FCF103-D98C-4EA1-A2D8-959FBDF13C8F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239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EF97D6F-4468-4C32-AACD-6ACB1E7EB657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78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919986"/>
            <a:ext cx="9610344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8748" y="6352806"/>
            <a:ext cx="27432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AC24C0B-E3DB-41F8-BCA3-532E44DE7C65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718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6951F47-2E7A-45E0-92CE-2A67672442A0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604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BAC81B-9F38-4095-979C-3D199C3854E1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908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8F991E3-1CA4-421F-B427-36BFBA296ACB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24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F5CED-483C-A348-8E33-D2AA0F23C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53A157-7BBA-5749-8237-8C99016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953BB51-3F9C-E747-ACA8-03C6016E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247E92-8FF0-A341-9976-E6095D27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34CC6F0-3810-4251-AB24-9899199FB01F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073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01DDECF-0E5D-4F1A-8E6A-6DBFF8450634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03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989F8-C842-5E4D-A070-A6209E35F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9E4815-2057-AE40-A83C-99001B9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E2EF048-87C8-2B43-AA12-7E550A2A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068E4E-9680-554C-B740-1BBB2755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565CC2A-118B-46EA-83DC-0AE0AB7BB02D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20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C0CE20-2FA8-D441-A594-2E5923E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D1BB0-F11D-AB4E-A5C2-D6877E27F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982180-1554-0149-9361-2E4524F2E5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5AC00-972C-AE42-811E-B2A50B01A5A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DE99-ADAF-CC49-8A11-DA767186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C88BB-6435-5741-AECC-C64CD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470C4FCD-395E-D94C-AECA-9EC451BFD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DBF9A0-D8B4-7745-ACB6-B5E35D85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B368815-0C5F-4A72-9F01-E71D9B385A9A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4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0591185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3C4A5F3-F580-4C96-9AB5-874FDAB19F0A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4E4AF7-5B90-4A4A-9190-EF7AF1E8A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7FBAFA6-39D8-1045-BD48-582B3322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990A56-77DE-384E-846A-6EC50569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6C1CC3A-F699-4B60-97B1-BF3DF58D0259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7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596321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C52E0-46F2-2443-B309-D4A67BCEE7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8D14D24-78FD-A045-8D62-111F0EEE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B93BEA1-60BB-9942-B17D-B28C0344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6476E16-070A-49E4-BD86-9CB54C3741BC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25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482692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482692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B4CE661-3B32-4984-A1DD-3C5EA1311EB6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11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4CB12B0-E750-42BB-88A0-E98F6A484E2D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5F8A-53F2-9A4F-89B7-679F5D96A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9F830C8-3B22-4D44-AD5B-EAC20E2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1969A2-10C2-C546-977D-603DF985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361CCA-CD3E-48BF-9386-800EAC0CF968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6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C3DC-0931-ED45-859D-7DC2E02D5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3CEEAF4-4B04-7F42-81A2-3D647498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9A40C2-EB4C-F849-86CB-ACD53C9F5B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2C2DF8-159C-4775-BF0D-31167A554D83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6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77042"/>
            <a:ext cx="10658856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4BBBCD-90CB-2F47-9BDE-CEED80DD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29416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AD655DA-A8BF-4D41-A340-711A0B4473C5}" type="datetime1">
              <a:rPr lang="en-US" altLang="zh-CN" smtClean="0"/>
              <a:t>11/6/2023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0DCE6-B4EA-8444-92C3-D609C5C13BC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6"/>
            <a:ext cx="10658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8510D3-7480-FA40-B714-28425739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C025A19-EC4F-5D46-BAED-915B844A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1290F5-EF9B-6848-BD94-0DC63C61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FE20257-6A28-42A6-8976-9F4167C1E389}" type="datetime1">
              <a:rPr lang="en-US" altLang="zh-CN" smtClean="0"/>
              <a:t>11/6/2023</a:t>
            </a:fld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73F24A-72E1-514B-A669-66B08B9447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urohit@iiasa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.bin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Cooking_v2.xlsx" TargetMode="Externa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gains.iiasa.ac.at/gains/EUN/index.login?logout=expired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gains.iiasa.ac.at/models/gains_models4.html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asa.ac.at/" TargetMode="External"/><Relationship Id="rId2" Type="http://schemas.openxmlformats.org/officeDocument/2006/relationships/hyperlink" Target="mailto:purohit@iiasa.ac.at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B184C5-BA83-4541-BEA4-A4DB4AFC4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10318"/>
            <a:ext cx="12191999" cy="278806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latin typeface="+mn-lt"/>
              </a:rPr>
              <a:t>The GAINS Model: </a:t>
            </a:r>
            <a:r>
              <a:rPr lang="en-US" sz="4400" i="1" u="sng" dirty="0">
                <a:latin typeface="+mn-lt"/>
              </a:rPr>
              <a:t>residential combustion</a:t>
            </a:r>
            <a:br>
              <a:rPr lang="en-US" sz="2800" i="1" dirty="0">
                <a:latin typeface="+mn-lt"/>
              </a:rPr>
            </a:br>
            <a:endParaRPr lang="en-US" sz="3200" i="1" dirty="0"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7A47107-F1EE-C449-94A9-924A67658D52}"/>
              </a:ext>
            </a:extLst>
          </p:cNvPr>
          <p:cNvSpPr txBox="1">
            <a:spLocks/>
          </p:cNvSpPr>
          <p:nvPr/>
        </p:nvSpPr>
        <p:spPr>
          <a:xfrm>
            <a:off x="0" y="3739795"/>
            <a:ext cx="12192000" cy="2861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altLang="zh-CN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altLang="zh-CN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Pallav PUROHIT (E-mail: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+mn-lt"/>
                <a:hlinkClick r:id="rId3"/>
              </a:rPr>
              <a:t>purohit@iiasa.at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) and Zbigniew Klimont </a:t>
            </a:r>
          </a:p>
          <a:p>
            <a:pPr algn="ctr"/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IIASA - Energy, Climate and Environment (ECE) Program</a:t>
            </a:r>
          </a:p>
          <a:p>
            <a:pPr algn="ctr"/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Pollution Management (PM) Research Group</a:t>
            </a:r>
          </a:p>
          <a:p>
            <a:pPr algn="ctr"/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3200" i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EECCA workshop on the GAINS model</a:t>
            </a:r>
          </a:p>
          <a:p>
            <a:pPr algn="ctr"/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6-10 November 2023</a:t>
            </a:r>
          </a:p>
        </p:txBody>
      </p:sp>
    </p:spTree>
    <p:extLst>
      <p:ext uri="{BB962C8B-B14F-4D97-AF65-F5344CB8AC3E}">
        <p14:creationId xmlns:p14="http://schemas.microsoft.com/office/powerpoint/2010/main" val="370867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43320-05EE-14FF-A668-CD673184F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864586"/>
            <a:ext cx="9610344" cy="646331"/>
          </a:xfrm>
        </p:spPr>
        <p:txBody>
          <a:bodyPr/>
          <a:lstStyle/>
          <a:p>
            <a:r>
              <a:rPr lang="en-US" sz="4000" dirty="0">
                <a:latin typeface="+mj-lt"/>
              </a:rPr>
              <a:t>Domestic Sector in GAINS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8EA91-E005-FA8E-C974-0EFCAAE9CE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F49A3-955C-0FE2-8E1A-A3276B937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080AB7-5B0C-7B83-4DB4-294A2C65E5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C24C0B-E3DB-41F8-BCA3-532E44DE7C65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86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67D8A7-1B18-40CE-BD91-1529D1F0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sector in GAINS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AE0EFA-15BB-4D50-BF71-597D484A6746}"/>
              </a:ext>
            </a:extLst>
          </p:cNvPr>
          <p:cNvSpPr/>
          <p:nvPr/>
        </p:nvSpPr>
        <p:spPr>
          <a:xfrm>
            <a:off x="4843286" y="1743081"/>
            <a:ext cx="2429699" cy="735679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Domestic sector (DOM)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F915DE-2BC0-4D37-9A20-8B7A695E5B55}"/>
              </a:ext>
            </a:extLst>
          </p:cNvPr>
          <p:cNvSpPr/>
          <p:nvPr/>
        </p:nvSpPr>
        <p:spPr>
          <a:xfrm>
            <a:off x="5380079" y="3524109"/>
            <a:ext cx="1365530" cy="72782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Commercial</a:t>
            </a:r>
          </a:p>
          <a:p>
            <a:pPr algn="ctr"/>
            <a:r>
              <a:rPr lang="en-US" sz="1600" dirty="0"/>
              <a:t>DOM_COM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66B382-D789-4F50-BD0D-40123EB4E623}"/>
              </a:ext>
            </a:extLst>
          </p:cNvPr>
          <p:cNvSpPr/>
          <p:nvPr/>
        </p:nvSpPr>
        <p:spPr>
          <a:xfrm>
            <a:off x="7272985" y="3533360"/>
            <a:ext cx="1365530" cy="72782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Other</a:t>
            </a:r>
          </a:p>
          <a:p>
            <a:pPr algn="ctr"/>
            <a:r>
              <a:rPr lang="en-US" sz="1600" dirty="0"/>
              <a:t>DOM_OTH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8686C1-0320-4C67-933B-08473A1D3D56}"/>
              </a:ext>
            </a:extLst>
          </p:cNvPr>
          <p:cNvSpPr/>
          <p:nvPr/>
        </p:nvSpPr>
        <p:spPr>
          <a:xfrm>
            <a:off x="3477756" y="3533360"/>
            <a:ext cx="1365530" cy="72782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Residential</a:t>
            </a:r>
          </a:p>
          <a:p>
            <a:pPr algn="ctr"/>
            <a:r>
              <a:rPr lang="en-US" sz="1600" dirty="0"/>
              <a:t>DOM_RES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B80513-AA3D-46FA-9DFD-A197679D85C4}"/>
              </a:ext>
            </a:extLst>
          </p:cNvPr>
          <p:cNvCxnSpPr>
            <a:cxnSpLocks/>
          </p:cNvCxnSpPr>
          <p:nvPr/>
        </p:nvCxnSpPr>
        <p:spPr>
          <a:xfrm>
            <a:off x="4163002" y="3003069"/>
            <a:ext cx="378803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170C7F-02D7-43BC-BB99-8CD3AC682E1F}"/>
              </a:ext>
            </a:extLst>
          </p:cNvPr>
          <p:cNvCxnSpPr>
            <a:cxnSpLocks/>
          </p:cNvCxnSpPr>
          <p:nvPr/>
        </p:nvCxnSpPr>
        <p:spPr>
          <a:xfrm>
            <a:off x="6058136" y="2996809"/>
            <a:ext cx="9417" cy="524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7B0ED8-04C5-4DCF-91F7-247C9CE825B8}"/>
              </a:ext>
            </a:extLst>
          </p:cNvPr>
          <p:cNvCxnSpPr>
            <a:cxnSpLocks/>
          </p:cNvCxnSpPr>
          <p:nvPr/>
        </p:nvCxnSpPr>
        <p:spPr>
          <a:xfrm>
            <a:off x="7951041" y="2987280"/>
            <a:ext cx="0" cy="5615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3EFDBD-1740-4971-9735-5DF73AB82100}"/>
              </a:ext>
            </a:extLst>
          </p:cNvPr>
          <p:cNvCxnSpPr>
            <a:cxnSpLocks/>
          </p:cNvCxnSpPr>
          <p:nvPr/>
        </p:nvCxnSpPr>
        <p:spPr>
          <a:xfrm>
            <a:off x="4178037" y="2996809"/>
            <a:ext cx="9417" cy="524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FA0892-1F52-4014-BBE7-BC1CB2C6C053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6058136" y="2478760"/>
            <a:ext cx="4" cy="52431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B41EB5-27A8-41F2-8CC4-5E9C612F94E4}"/>
              </a:ext>
            </a:extLst>
          </p:cNvPr>
          <p:cNvSpPr/>
          <p:nvPr/>
        </p:nvSpPr>
        <p:spPr>
          <a:xfrm>
            <a:off x="2743196" y="5298921"/>
            <a:ext cx="1280772" cy="68809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DOM_RUR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F77302-4B75-4BA4-85B5-36E58289780F}"/>
              </a:ext>
            </a:extLst>
          </p:cNvPr>
          <p:cNvCxnSpPr/>
          <p:nvPr/>
        </p:nvCxnSpPr>
        <p:spPr>
          <a:xfrm flipH="1" flipV="1">
            <a:off x="4193482" y="4273430"/>
            <a:ext cx="9417" cy="52431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CD08849-5554-477C-8942-EE5FB1F6C020}"/>
              </a:ext>
            </a:extLst>
          </p:cNvPr>
          <p:cNvSpPr/>
          <p:nvPr/>
        </p:nvSpPr>
        <p:spPr>
          <a:xfrm>
            <a:off x="4325326" y="5298921"/>
            <a:ext cx="1280772" cy="68809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DOM_URB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FFC656-69A4-4850-8EB0-F735D843FFF0}"/>
              </a:ext>
            </a:extLst>
          </p:cNvPr>
          <p:cNvCxnSpPr>
            <a:cxnSpLocks/>
          </p:cNvCxnSpPr>
          <p:nvPr/>
        </p:nvCxnSpPr>
        <p:spPr>
          <a:xfrm>
            <a:off x="3393000" y="4797740"/>
            <a:ext cx="158213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8998839-4532-4596-86F8-D5E363CC05A3}"/>
              </a:ext>
            </a:extLst>
          </p:cNvPr>
          <p:cNvCxnSpPr>
            <a:cxnSpLocks/>
          </p:cNvCxnSpPr>
          <p:nvPr/>
        </p:nvCxnSpPr>
        <p:spPr>
          <a:xfrm>
            <a:off x="3383582" y="4788490"/>
            <a:ext cx="9417" cy="524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89A470-CEC4-4B84-967D-F2EF0A32E578}"/>
              </a:ext>
            </a:extLst>
          </p:cNvPr>
          <p:cNvCxnSpPr>
            <a:cxnSpLocks/>
          </p:cNvCxnSpPr>
          <p:nvPr/>
        </p:nvCxnSpPr>
        <p:spPr>
          <a:xfrm>
            <a:off x="4956367" y="4797741"/>
            <a:ext cx="9417" cy="5243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F3523AE-180E-46B9-AC9A-76DA01AF98E4}"/>
              </a:ext>
            </a:extLst>
          </p:cNvPr>
          <p:cNvSpPr/>
          <p:nvPr/>
        </p:nvSpPr>
        <p:spPr>
          <a:xfrm>
            <a:off x="7390443" y="5123873"/>
            <a:ext cx="1213236" cy="8560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Agriculture</a:t>
            </a:r>
          </a:p>
          <a:p>
            <a:pPr algn="ctr"/>
            <a:r>
              <a:rPr lang="en-US" sz="1400" dirty="0"/>
              <a:t>forestry, fisheries, etc.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18697A8B-424C-48E5-A9C7-1A109046971C}"/>
              </a:ext>
            </a:extLst>
          </p:cNvPr>
          <p:cNvSpPr/>
          <p:nvPr/>
        </p:nvSpPr>
        <p:spPr>
          <a:xfrm>
            <a:off x="7750443" y="4273430"/>
            <a:ext cx="479159" cy="841734"/>
          </a:xfrm>
          <a:prstGeom prst="down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F6D1F-8D39-78B3-4C76-A4547CC9D3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0F8133-96B9-4BEB-89D9-9279C2258AE4}" type="datetime1">
              <a:rPr lang="en-US" altLang="zh-CN" smtClean="0"/>
              <a:t>11/6/2023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04A269-7E9D-454B-69FA-8DC765977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The GAINS Model: residential combustion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AF0C5-1EE6-90C3-E330-E2AAC87DEA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556045-C799-E5F7-7CFC-46904A470E7D}"/>
              </a:ext>
            </a:extLst>
          </p:cNvPr>
          <p:cNvSpPr/>
          <p:nvPr/>
        </p:nvSpPr>
        <p:spPr>
          <a:xfrm>
            <a:off x="9197034" y="3533360"/>
            <a:ext cx="1509065" cy="727826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Lighting</a:t>
            </a:r>
          </a:p>
          <a:p>
            <a:pPr algn="ctr"/>
            <a:r>
              <a:rPr lang="en-US" sz="1600" dirty="0"/>
              <a:t>DOM_LIGHT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22A41E-8433-EAE2-1A32-B7350E32EA60}"/>
              </a:ext>
            </a:extLst>
          </p:cNvPr>
          <p:cNvCxnSpPr>
            <a:cxnSpLocks/>
          </p:cNvCxnSpPr>
          <p:nvPr/>
        </p:nvCxnSpPr>
        <p:spPr>
          <a:xfrm>
            <a:off x="9875091" y="2987280"/>
            <a:ext cx="0" cy="56159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AFFB97-6549-66FA-22AA-5710190B16D6}"/>
              </a:ext>
            </a:extLst>
          </p:cNvPr>
          <p:cNvCxnSpPr>
            <a:cxnSpLocks/>
          </p:cNvCxnSpPr>
          <p:nvPr/>
        </p:nvCxnSpPr>
        <p:spPr>
          <a:xfrm>
            <a:off x="7951041" y="3003069"/>
            <a:ext cx="192405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47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7" grpId="0" animBg="1"/>
      <p:bldP spid="19" grpId="0" animBg="1"/>
      <p:bldP spid="23" grpId="0" animBg="1"/>
      <p:bldP spid="2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BCDA9F-D15E-B37C-1DE1-31C717CB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77042"/>
            <a:ext cx="10658856" cy="701731"/>
          </a:xfrm>
        </p:spPr>
        <p:txBody>
          <a:bodyPr anchor="ctr">
            <a:normAutofit/>
          </a:bodyPr>
          <a:lstStyle/>
          <a:p>
            <a:r>
              <a:rPr lang="en-US" dirty="0"/>
              <a:t>Domestic sector: Fuel and source structure in GAINS</a:t>
            </a:r>
          </a:p>
        </p:txBody>
      </p:sp>
      <p:pic>
        <p:nvPicPr>
          <p:cNvPr id="8" name="Content Placeholder 7" descr="A white rectangular object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456F462-FDB5-57FC-B6A4-FFB820B4E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09" y="1905000"/>
            <a:ext cx="11982805" cy="3774584"/>
          </a:xfr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E41982-3F38-5082-C229-B2FF36C7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0338" y="6294169"/>
            <a:ext cx="9084295" cy="230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564DA85-E51C-43D1-8BAA-874B926B98D1}" type="datetime1">
              <a:rPr lang="en-US" altLang="zh-CN" smtClean="0"/>
              <a:pPr>
                <a:spcAft>
                  <a:spcPts val="600"/>
                </a:spcAft>
              </a:pPr>
              <a:t>11/7/2023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95F4-45E4-D12F-9C6C-7DAA9B9C7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2485" y="6514242"/>
            <a:ext cx="9296375" cy="24622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GAINS Model: residential combustion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F24C21-3638-6D4F-5ED8-119B711FA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8748" y="6352806"/>
            <a:ext cx="27432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38B0777-827F-8D42-90B1-61394C340E6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017C5F-07DC-0FCB-B8B6-C9A43B774CFB}"/>
              </a:ext>
            </a:extLst>
          </p:cNvPr>
          <p:cNvSpPr/>
          <p:nvPr/>
        </p:nvSpPr>
        <p:spPr>
          <a:xfrm>
            <a:off x="2569464" y="2057400"/>
            <a:ext cx="1179576" cy="24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372450-7EC6-515E-876C-593AFE92ED96}"/>
              </a:ext>
            </a:extLst>
          </p:cNvPr>
          <p:cNvSpPr/>
          <p:nvPr/>
        </p:nvSpPr>
        <p:spPr>
          <a:xfrm>
            <a:off x="2677260" y="2945775"/>
            <a:ext cx="1179576" cy="773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126B21-B7E9-111F-C51D-9FC3DC830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77042"/>
            <a:ext cx="10658856" cy="701731"/>
          </a:xfrm>
        </p:spPr>
        <p:txBody>
          <a:bodyPr anchor="ctr">
            <a:normAutofit/>
          </a:bodyPr>
          <a:lstStyle/>
          <a:p>
            <a:r>
              <a:rPr lang="en-US" dirty="0"/>
              <a:t>Mapping to the GAINS structure (example)</a:t>
            </a:r>
          </a:p>
        </p:txBody>
      </p:sp>
      <p:pic>
        <p:nvPicPr>
          <p:cNvPr id="7" name="Content Placeholder 28">
            <a:extLst>
              <a:ext uri="{FF2B5EF4-FFF2-40B4-BE49-F238E27FC236}">
                <a16:creationId xmlns:a16="http://schemas.microsoft.com/office/drawing/2014/main" id="{65A2EF6F-79C1-4161-C87A-A7CE0688D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310" y="2208158"/>
            <a:ext cx="11814550" cy="3265955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2064CD-A60C-51B1-9D35-B455E68F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0338" y="6294169"/>
            <a:ext cx="9084295" cy="230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C4A5F3-F580-4C96-9AB5-874FDAB19F0A}" type="datetime1">
              <a:rPr lang="en-US" altLang="zh-CN" smtClean="0"/>
              <a:pPr>
                <a:spcAft>
                  <a:spcPts val="600"/>
                </a:spcAft>
              </a:pPr>
              <a:t>11/6/2023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3C45E-203E-0906-185C-EE0D81CE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2485" y="6514242"/>
            <a:ext cx="9296375" cy="24622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The GAINS Model: residential combustion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CAC487-3A29-ED38-EB0D-47730C8E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8748" y="6352806"/>
            <a:ext cx="27432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38B0777-827F-8D42-90B1-61394C340E6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0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18FB1-C79A-DA24-E31D-D84526D7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77042"/>
            <a:ext cx="10658856" cy="701731"/>
          </a:xfrm>
        </p:spPr>
        <p:txBody>
          <a:bodyPr anchor="ctr">
            <a:normAutofit/>
          </a:bodyPr>
          <a:lstStyle/>
          <a:p>
            <a:r>
              <a:rPr lang="en-US" dirty="0"/>
              <a:t>Mitigation measures in the domestic sector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A19B54E-01AC-93C1-E6D9-5F5E38555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89" y="2057400"/>
            <a:ext cx="12075925" cy="3924675"/>
          </a:xfr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7670DB-7017-FE5C-397B-3FD728059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0338" y="6294169"/>
            <a:ext cx="9084295" cy="2304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C4A5F3-F580-4C96-9AB5-874FDAB19F0A}" type="datetime1">
              <a:rPr lang="en-US" altLang="zh-CN" smtClean="0"/>
              <a:pPr>
                <a:spcAft>
                  <a:spcPts val="600"/>
                </a:spcAft>
              </a:pPr>
              <a:t>11/6/2023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BB379-DE09-0B3F-AED7-6AB41A11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2485" y="6514242"/>
            <a:ext cx="9296375" cy="24622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GAINS Model: residential combustion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67A626-8D6C-8B68-CD4E-4589221D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8748" y="6352806"/>
            <a:ext cx="27432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38B0777-827F-8D42-90B1-61394C340E65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53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0">
            <a:extLst>
              <a:ext uri="{FF2B5EF4-FFF2-40B4-BE49-F238E27FC236}">
                <a16:creationId xmlns:a16="http://schemas.microsoft.com/office/drawing/2014/main" id="{07D9A53C-0C82-E6B1-3C22-CBFCF7017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7184" y="3835770"/>
            <a:ext cx="854915" cy="6228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30">
            <a:extLst>
              <a:ext uri="{FF2B5EF4-FFF2-40B4-BE49-F238E27FC236}">
                <a16:creationId xmlns:a16="http://schemas.microsoft.com/office/drawing/2014/main" id="{CA5ACC10-D00C-44FE-90DF-D542E422F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041" y="3857106"/>
            <a:ext cx="657230" cy="622804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7021E894-4533-44EA-A11F-79C441836F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0325" y="3835400"/>
          <a:ext cx="6581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9000" imgH="324000" progId="Equation.3">
                  <p:embed/>
                </p:oleObj>
              </mc:Choice>
              <mc:Fallback>
                <p:oleObj name="Equation" r:id="rId2" imgW="2619000" imgH="324000" progId="Equation.3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7021E894-4533-44EA-A11F-79C441836F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3835400"/>
                        <a:ext cx="6581775" cy="800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8925" indent="-288925" algn="just">
              <a:lnSpc>
                <a:spcPct val="90000"/>
              </a:lnSpc>
              <a:buSzPct val="75000"/>
            </a:pPr>
            <a:r>
              <a:rPr lang="en-GB" sz="2000" dirty="0"/>
              <a:t>Total emissions are determined by combination of</a:t>
            </a:r>
          </a:p>
          <a:p>
            <a:pPr marL="688975" lvl="1" indent="-288925" algn="just">
              <a:lnSpc>
                <a:spcPct val="90000"/>
              </a:lnSpc>
              <a:buSzPct val="75000"/>
            </a:pPr>
            <a:r>
              <a:rPr lang="en-GB" sz="2000" dirty="0"/>
              <a:t>activity levels</a:t>
            </a:r>
          </a:p>
          <a:p>
            <a:pPr marL="688975" lvl="1" indent="-288925" algn="just">
              <a:lnSpc>
                <a:spcPct val="90000"/>
              </a:lnSpc>
              <a:buSzPct val="75000"/>
            </a:pPr>
            <a:r>
              <a:rPr lang="en-GB" sz="2000" dirty="0"/>
              <a:t>control strategies</a:t>
            </a:r>
          </a:p>
          <a:p>
            <a:pPr marL="688975" lvl="1" indent="-288925" algn="just">
              <a:lnSpc>
                <a:spcPct val="90000"/>
              </a:lnSpc>
              <a:buSzPct val="75000"/>
            </a:pPr>
            <a:r>
              <a:rPr lang="en-GB" sz="2000" dirty="0"/>
              <a:t>emission factors</a:t>
            </a:r>
          </a:p>
          <a:p>
            <a:pPr marL="288925" indent="-288925" algn="just">
              <a:lnSpc>
                <a:spcPct val="90000"/>
              </a:lnSpc>
              <a:buNone/>
            </a:pPr>
            <a:endParaRPr lang="en-GB" sz="1600" dirty="0"/>
          </a:p>
          <a:p>
            <a:pPr marL="288925" indent="-288925" algn="just">
              <a:lnSpc>
                <a:spcPct val="90000"/>
              </a:lnSpc>
              <a:buNone/>
            </a:pPr>
            <a:r>
              <a:rPr lang="en-GB" sz="2000" dirty="0"/>
              <a:t>	Emissions   = </a:t>
            </a:r>
            <a:r>
              <a:rPr lang="en-GB" sz="2000" u="sng" dirty="0"/>
              <a:t>Activity level</a:t>
            </a:r>
            <a:r>
              <a:rPr lang="en-GB" sz="2000" dirty="0"/>
              <a:t>  x  </a:t>
            </a:r>
            <a:r>
              <a:rPr lang="en-GB" sz="2000" u="sng" dirty="0"/>
              <a:t>% of capacity controlled</a:t>
            </a:r>
            <a:r>
              <a:rPr lang="en-GB" sz="2000" dirty="0"/>
              <a:t>  x  </a:t>
            </a:r>
            <a:r>
              <a:rPr lang="en-GB" sz="2000" u="sng" dirty="0"/>
              <a:t>abated emission factor</a:t>
            </a:r>
          </a:p>
          <a:p>
            <a:pPr marL="288925" indent="-288925" algn="just"/>
            <a:endParaRPr lang="en-US" sz="1600" dirty="0"/>
          </a:p>
        </p:txBody>
      </p:sp>
      <p:sp>
        <p:nvSpPr>
          <p:cNvPr id="164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Emissions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95B259-52CD-4970-AE6B-805725096AA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163825" y="4696149"/>
            <a:ext cx="7790072" cy="2164009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GB" sz="1600" i="1" dirty="0" err="1"/>
              <a:t>i,j,k,m</a:t>
            </a:r>
            <a:r>
              <a:rPr lang="en-GB" sz="1600" i="1" dirty="0"/>
              <a:t>	</a:t>
            </a:r>
            <a:r>
              <a:rPr lang="en-GB" sz="1600" dirty="0"/>
              <a:t>:</a:t>
            </a:r>
            <a:r>
              <a:rPr lang="en-GB" sz="1600" i="1" dirty="0"/>
              <a:t> 	</a:t>
            </a:r>
            <a:r>
              <a:rPr lang="en-GB" sz="1600" dirty="0"/>
              <a:t>Country, sector, fuel, abatement technology</a:t>
            </a:r>
            <a:endParaRPr lang="en-US" sz="1600" dirty="0"/>
          </a:p>
          <a:p>
            <a:pPr marL="0" indent="0" algn="just" fontAlgn="base">
              <a:buNone/>
            </a:pPr>
            <a:r>
              <a:rPr lang="en-GB" sz="1600" i="1" dirty="0" err="1"/>
              <a:t>E</a:t>
            </a:r>
            <a:r>
              <a:rPr lang="en-GB" sz="1600" i="1" baseline="-30000" dirty="0" err="1"/>
              <a:t>i</a:t>
            </a:r>
            <a:r>
              <a:rPr lang="en-GB" sz="1600" i="1" baseline="-30000" dirty="0"/>
              <a:t>	</a:t>
            </a:r>
            <a:r>
              <a:rPr lang="en-GB" sz="1600" dirty="0"/>
              <a:t>: 	Emissions in country </a:t>
            </a:r>
            <a:r>
              <a:rPr lang="en-GB" sz="1600" i="1" dirty="0" err="1"/>
              <a:t>i</a:t>
            </a:r>
            <a:endParaRPr lang="en-US" sz="1600" dirty="0"/>
          </a:p>
          <a:p>
            <a:pPr marL="0" indent="0" algn="just" fontAlgn="base">
              <a:buNone/>
            </a:pPr>
            <a:r>
              <a:rPr lang="en-GB" sz="1600" i="1" dirty="0"/>
              <a:t>A	: 	</a:t>
            </a:r>
            <a:r>
              <a:rPr lang="en-GB" sz="1600" dirty="0"/>
              <a:t>Activity in a given sector </a:t>
            </a:r>
            <a:endParaRPr lang="en-US" sz="1600" dirty="0"/>
          </a:p>
          <a:p>
            <a:pPr marL="0" indent="0" algn="just" fontAlgn="base">
              <a:buNone/>
            </a:pPr>
            <a:r>
              <a:rPr lang="en-GB" sz="1600" i="1" dirty="0" err="1"/>
              <a:t>ef</a:t>
            </a:r>
            <a:r>
              <a:rPr lang="en-GB" sz="1600" i="1" dirty="0"/>
              <a:t>	</a:t>
            </a:r>
            <a:r>
              <a:rPr lang="en-GB" sz="1600" dirty="0"/>
              <a:t>:</a:t>
            </a:r>
            <a:r>
              <a:rPr lang="en-GB" sz="1600" i="1" dirty="0"/>
              <a:t> 	</a:t>
            </a:r>
            <a:r>
              <a:rPr lang="en-GB" sz="1600" dirty="0"/>
              <a:t>“Raw gas” emission factor</a:t>
            </a:r>
            <a:endParaRPr lang="en-US" sz="1600" dirty="0"/>
          </a:p>
          <a:p>
            <a:pPr marL="0" indent="0" algn="just" fontAlgn="base">
              <a:buNone/>
            </a:pPr>
            <a:r>
              <a:rPr lang="en-GB" sz="1600" i="1" dirty="0" err="1"/>
              <a:t>eff</a:t>
            </a:r>
            <a:r>
              <a:rPr lang="en-GB" sz="1600" i="1" baseline="-30000" dirty="0" err="1"/>
              <a:t>m</a:t>
            </a:r>
            <a:r>
              <a:rPr lang="en-GB" sz="1600" i="1" baseline="-30000" dirty="0"/>
              <a:t>	</a:t>
            </a:r>
            <a:r>
              <a:rPr lang="en-GB" sz="1600" dirty="0"/>
              <a:t>:</a:t>
            </a:r>
            <a:r>
              <a:rPr lang="en-GB" sz="1600" i="1" baseline="-30000" dirty="0"/>
              <a:t> 	</a:t>
            </a:r>
            <a:r>
              <a:rPr lang="en-GB" sz="1600" dirty="0"/>
              <a:t>Reduction efficiency of the abatement option </a:t>
            </a:r>
            <a:r>
              <a:rPr lang="en-GB" sz="1600" i="1" dirty="0"/>
              <a:t>m</a:t>
            </a:r>
            <a:endParaRPr lang="en-US" sz="1600" dirty="0"/>
          </a:p>
          <a:p>
            <a:pPr marL="0" indent="0" algn="just" fontAlgn="base">
              <a:buNone/>
            </a:pPr>
            <a:r>
              <a:rPr lang="en-GB" sz="1600" i="1" dirty="0"/>
              <a:t>X	</a:t>
            </a:r>
            <a:r>
              <a:rPr lang="en-GB" sz="1600" dirty="0"/>
              <a:t>:</a:t>
            </a:r>
            <a:r>
              <a:rPr lang="en-GB" sz="1600" i="1" dirty="0"/>
              <a:t> 	</a:t>
            </a:r>
            <a:r>
              <a:rPr lang="en-GB" sz="1600" dirty="0"/>
              <a:t>Implementation rate of the considered abatement measure</a:t>
            </a:r>
            <a:endParaRPr lang="en-US" sz="1600" dirty="0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D8045BFF-6F47-421C-8CA9-2CAA0B2F1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566" y="3878142"/>
            <a:ext cx="2071915" cy="587909"/>
          </a:xfrm>
          <a:prstGeom prst="rect">
            <a:avLst/>
          </a:prstGeom>
          <a:solidFill>
            <a:srgbClr val="CCFFCC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833E-9716-ACB3-89B1-679E9BE75F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000" dirty="0"/>
              <a:t>Modelling of the Domestic Sector in GAINS:</a:t>
            </a:r>
            <a:br>
              <a:rPr lang="en-US" sz="4000" dirty="0"/>
            </a:br>
            <a:r>
              <a:rPr lang="en-US" sz="4000" i="1" dirty="0"/>
              <a:t>Case study - </a:t>
            </a:r>
            <a:r>
              <a:rPr lang="en-US" sz="4000" i="1" u="sng" dirty="0"/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817147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Map&#10;&#10;Description automatically generated">
            <a:extLst>
              <a:ext uri="{FF2B5EF4-FFF2-40B4-BE49-F238E27FC236}">
                <a16:creationId xmlns:a16="http://schemas.microsoft.com/office/drawing/2014/main" id="{3F2380CA-7A87-4AA8-B976-044D8C10FA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28022" y="1350438"/>
            <a:ext cx="4196320" cy="428466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888F3FB-5A61-4DD2-85C2-F2A2B76E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Model linkage </a:t>
            </a:r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E1ADCB9D-D395-405A-B7B2-B65A7B14489B}"/>
              </a:ext>
            </a:extLst>
          </p:cNvPr>
          <p:cNvGraphicFramePr>
            <a:graphicFrameLocks noGrp="1" noChangeAspect="1"/>
          </p:cNvGraphicFramePr>
          <p:nvPr>
            <p:ph sz="half" idx="13"/>
          </p:nvPr>
        </p:nvGraphicFramePr>
        <p:xfrm>
          <a:off x="7083355" y="1388123"/>
          <a:ext cx="4196319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428571" imgH="5544324" progId="PBrush">
                  <p:embed/>
                </p:oleObj>
              </mc:Choice>
              <mc:Fallback>
                <p:oleObj name="Bitmap Image" r:id="rId4" imgW="5428571" imgH="5544324" progId="PBrush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E1ADCB9D-D395-405A-B7B2-B65A7B1448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355" y="1388123"/>
                        <a:ext cx="4196319" cy="4284663"/>
                      </a:xfrm>
                      <a:prstGeom prst="rect">
                        <a:avLst/>
                      </a:prstGeom>
                      <a:solidFill>
                        <a:srgbClr val="F9F3D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rrow: Right 15">
            <a:extLst>
              <a:ext uri="{FF2B5EF4-FFF2-40B4-BE49-F238E27FC236}">
                <a16:creationId xmlns:a16="http://schemas.microsoft.com/office/drawing/2014/main" id="{98A21A7B-AFEB-4904-BE5D-C5D2B25FCC0E}"/>
              </a:ext>
            </a:extLst>
          </p:cNvPr>
          <p:cNvSpPr/>
          <p:nvPr/>
        </p:nvSpPr>
        <p:spPr>
          <a:xfrm>
            <a:off x="5524343" y="3158804"/>
            <a:ext cx="1559012" cy="4596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Free Vector Map of India - Blue">
            <a:extLst>
              <a:ext uri="{FF2B5EF4-FFF2-40B4-BE49-F238E27FC236}">
                <a16:creationId xmlns:a16="http://schemas.microsoft.com/office/drawing/2014/main" id="{548CFB39-838F-4583-9483-C53A912FC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66" t="8422" r="24508" b="12492"/>
          <a:stretch/>
        </p:blipFill>
        <p:spPr bwMode="auto">
          <a:xfrm>
            <a:off x="5419376" y="-235447"/>
            <a:ext cx="2083402" cy="2412360"/>
          </a:xfrm>
          <a:prstGeom prst="rect">
            <a:avLst/>
          </a:prstGeom>
          <a:solidFill>
            <a:srgbClr val="FFFFFF"/>
          </a:solidFill>
          <a:scene3d>
            <a:camera prst="isometricOffAxis1Top"/>
            <a:lightRig rig="threePt" dir="t"/>
          </a:scene3d>
        </p:spPr>
      </p:pic>
      <p:pic>
        <p:nvPicPr>
          <p:cNvPr id="9" name="Picture 2" descr="Glance at India">
            <a:extLst>
              <a:ext uri="{FF2B5EF4-FFF2-40B4-BE49-F238E27FC236}">
                <a16:creationId xmlns:a16="http://schemas.microsoft.com/office/drawing/2014/main" id="{1787E85E-9C81-459E-97F9-64646382F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95" y="4983460"/>
            <a:ext cx="2000660" cy="2278744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4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1FB77D-C3E7-4CB1-B29A-56C0C81FB0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437" y="1435936"/>
            <a:ext cx="11936472" cy="458834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24D1BB-80FF-4DD7-BE83-700E27FD8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9419917" cy="11028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+mn-lt"/>
              </a:rPr>
              <a:t>State-wise distribution of households by type of fuel used for cooking in rural and urban areas in India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DDE90B-3F55-4B4A-B547-A589C44A519C}"/>
              </a:ext>
            </a:extLst>
          </p:cNvPr>
          <p:cNvSpPr txBox="1"/>
          <p:nvPr/>
        </p:nvSpPr>
        <p:spPr>
          <a:xfrm>
            <a:off x="10149520" y="6029911"/>
            <a:ext cx="2011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Census (2011)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0568D-BB88-14C2-5B56-00EDBAEC23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60911AB-40E5-472C-ABDE-27C069A4D765}" type="datetime1">
              <a:rPr lang="en-US" altLang="zh-CN" smtClean="0"/>
              <a:t>11/6/2023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8C5ECC-A297-FA5D-8537-35FC797F2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0C1B6-2D36-6A2F-1766-99B4A8B61D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60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104E53-93AB-413F-A15D-8FFF40E07F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Annual primary energy requirement for cooking</a:t>
            </a: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PE</a:t>
            </a:r>
            <a:r>
              <a:rPr lang="en-US" baseline="-25000" dirty="0" err="1">
                <a:latin typeface="+mn-lt"/>
              </a:rPr>
              <a:t>cooking</a:t>
            </a:r>
            <a:r>
              <a:rPr lang="en-US" dirty="0">
                <a:latin typeface="+mn-lt"/>
              </a:rPr>
              <a:t> = 365*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A</a:t>
            </a:r>
            <a:r>
              <a:rPr lang="en-US" baseline="-25000" dirty="0" err="1">
                <a:solidFill>
                  <a:srgbClr val="0000FF"/>
                </a:solidFill>
                <a:latin typeface="+mn-lt"/>
              </a:rPr>
              <a:t>fw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*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CV</a:t>
            </a:r>
            <a:r>
              <a:rPr lang="en-US" baseline="-25000" dirty="0" err="1">
                <a:solidFill>
                  <a:srgbClr val="0000FF"/>
                </a:solidFill>
                <a:latin typeface="+mn-lt"/>
              </a:rPr>
              <a:t>fw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+mn-lt"/>
              </a:rPr>
              <a:t>Annual useful energy requirement for cooking (annual)</a:t>
            </a: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UE</a:t>
            </a:r>
            <a:r>
              <a:rPr lang="en-US" baseline="-25000" dirty="0" err="1">
                <a:latin typeface="+mn-lt"/>
              </a:rPr>
              <a:t>cooking</a:t>
            </a:r>
            <a:r>
              <a:rPr lang="en-US" dirty="0">
                <a:latin typeface="+mn-lt"/>
              </a:rPr>
              <a:t> = 365*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A</a:t>
            </a:r>
            <a:r>
              <a:rPr lang="en-US" baseline="-25000" dirty="0" err="1">
                <a:solidFill>
                  <a:srgbClr val="0000FF"/>
                </a:solidFill>
                <a:latin typeface="+mn-lt"/>
              </a:rPr>
              <a:t>fw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*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CV</a:t>
            </a:r>
            <a:r>
              <a:rPr lang="en-US" baseline="-25000" dirty="0" err="1">
                <a:solidFill>
                  <a:srgbClr val="0000FF"/>
                </a:solidFill>
                <a:latin typeface="+mn-lt"/>
              </a:rPr>
              <a:t>fw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*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η</a:t>
            </a:r>
            <a:r>
              <a:rPr lang="en-US" baseline="-25000" dirty="0" err="1">
                <a:solidFill>
                  <a:srgbClr val="0000FF"/>
                </a:solidFill>
                <a:latin typeface="+mn-lt"/>
              </a:rPr>
              <a:t>stove,fw</a:t>
            </a:r>
            <a:endParaRPr lang="en-US" baseline="-25000" dirty="0">
              <a:solidFill>
                <a:srgbClr val="0000FF"/>
              </a:solidFill>
              <a:latin typeface="+mn-lt"/>
            </a:endParaRPr>
          </a:p>
          <a:p>
            <a:pPr marL="10287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571500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</a:rPr>
              <a:t>Calorific value of fuelwood (MJ/kg) </a:t>
            </a:r>
          </a:p>
          <a:p>
            <a:pPr marL="571500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</a:rPr>
              <a:t>Efficiency of traditional cookstove (%)</a:t>
            </a:r>
          </a:p>
          <a:p>
            <a:pPr marL="571500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</a:rPr>
              <a:t>Average fuelwood consumption (kg/HH/day)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2BA0DB4-C796-4298-A9D2-C1055C84622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Daily useful energy requirement for cooking = 12.13 MJ/HH/Day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An average of 138 kg of LPG is required per household per annum to meet household cooking energy needs</a:t>
            </a:r>
          </a:p>
          <a:p>
            <a:pPr marL="10287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≈9–10 LPG cylinders of 14.2 kg each in a year</a:t>
            </a:r>
          </a:p>
          <a:p>
            <a:pPr marL="10287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≈11.3 to 12.5 MJ/HH/Day 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748BFB64-93F0-4D0D-81FE-01276032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+mn-lt"/>
              </a:rPr>
              <a:t>Household energy consumption for cooking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A4DE0-7FB4-3772-DA5C-115BED69AA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EE0B3F-0137-4426-AA21-3E92854F2D83}" type="datetime1">
              <a:rPr lang="en-US" altLang="zh-CN" smtClean="0"/>
              <a:t>11/6/2023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86B98-D67A-EC14-C4A0-E4F2E0D66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F5B0C-62E0-94D8-13FB-A28105ABFB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9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A04A41-ED26-4E9C-92EF-22CDD44DF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4056" y="1594884"/>
            <a:ext cx="9879841" cy="4518071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latin typeface="+mj-lt"/>
              </a:rPr>
              <a:t>Importance of the Domestic Sector in EECCA Countries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800" dirty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latin typeface="+mj-lt"/>
              </a:rPr>
              <a:t>An Overview of the Domestic Sector in GAINS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800" dirty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latin typeface="+mj-lt"/>
              </a:rPr>
              <a:t>Modelling of the Domestic Sector in GAINS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800" dirty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dirty="0">
                <a:latin typeface="+mj-lt"/>
              </a:rPr>
              <a:t>Hands-on Training</a:t>
            </a:r>
            <a:endParaRPr lang="en-US" sz="240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A1CF4-1A3C-4D3C-8E2F-24CD830BC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056" y="262270"/>
            <a:ext cx="10279743" cy="110288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F28177-9653-DA49-8E77-45630D6D8C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DA05041-39FC-4595-BAD7-3585EE9105AE}" type="datetime1">
              <a:rPr lang="en-US" altLang="zh-CN" smtClean="0"/>
              <a:t>11/6/2023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078B4-A26B-D1C3-8D58-8DCE3C69D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The GAINS Model: residential combustion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1995A-8003-6796-E5A4-C633A641C8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5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668A5-DC30-437B-8CFE-B1C8092BDEE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62712" y="1594884"/>
                <a:ext cx="5891784" cy="4518071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+mn-lt"/>
                  </a:rPr>
                  <a:t>Annual primary energy demand for cooking (</a:t>
                </a:r>
                <a:r>
                  <a:rPr lang="en-US" dirty="0" err="1">
                    <a:latin typeface="+mn-lt"/>
                  </a:rPr>
                  <a:t>APE</a:t>
                </a:r>
                <a:r>
                  <a:rPr lang="en-US" baseline="-25000" dirty="0" err="1">
                    <a:latin typeface="+mn-lt"/>
                  </a:rPr>
                  <a:t>cooking</a:t>
                </a:r>
                <a:r>
                  <a:rPr lang="en-US" dirty="0">
                    <a:latin typeface="+mn-lt"/>
                  </a:rPr>
                  <a:t>)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endParaRPr lang="en-US" sz="1600" baseline="-25000" dirty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𝐴𝑃𝐸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𝑐𝑜𝑜𝑘𝑖𝑛𝑔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365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𝑐𝑜𝑜𝑘𝑖𝑛𝑔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𝑠𝑡𝑜𝑣𝑒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>
                  <a:latin typeface="+mn-lt"/>
                </a:endParaRPr>
              </a:p>
              <a:p>
                <a:r>
                  <a:rPr lang="en-US" sz="1800" dirty="0">
                    <a:latin typeface="+mn-lt"/>
                  </a:rPr>
                  <a:t>Where</a:t>
                </a:r>
              </a:p>
              <a:p>
                <a:r>
                  <a:rPr lang="en-US" sz="1600" dirty="0" err="1">
                    <a:latin typeface="+mn-lt"/>
                  </a:rPr>
                  <a:t>N</a:t>
                </a:r>
                <a:r>
                  <a:rPr lang="en-US" sz="1600" baseline="-25000" dirty="0" err="1">
                    <a:latin typeface="+mn-lt"/>
                  </a:rPr>
                  <a:t>i,j</a:t>
                </a:r>
                <a:r>
                  <a:rPr lang="en-US" sz="1600" dirty="0">
                    <a:latin typeface="+mn-lt"/>
                  </a:rPr>
                  <a:t> 	= Number of households using </a:t>
                </a:r>
                <a:r>
                  <a:rPr lang="en-US" sz="1600" dirty="0" err="1">
                    <a:latin typeface="+mn-lt"/>
                  </a:rPr>
                  <a:t>i</a:t>
                </a:r>
                <a:r>
                  <a:rPr lang="en-US" sz="1600" baseline="30000" dirty="0" err="1">
                    <a:latin typeface="+mn-lt"/>
                  </a:rPr>
                  <a:t>th</a:t>
                </a:r>
                <a:r>
                  <a:rPr lang="en-US" sz="1600" dirty="0">
                    <a:latin typeface="+mn-lt"/>
                  </a:rPr>
                  <a:t> fuel in </a:t>
                </a:r>
                <a:r>
                  <a:rPr lang="en-US" sz="1600" dirty="0" err="1">
                    <a:latin typeface="+mn-lt"/>
                  </a:rPr>
                  <a:t>j</a:t>
                </a:r>
                <a:r>
                  <a:rPr lang="en-US" sz="1600" baseline="30000" dirty="0" err="1">
                    <a:latin typeface="+mn-lt"/>
                  </a:rPr>
                  <a:t>th</a:t>
                </a:r>
                <a:r>
                  <a:rPr lang="en-US" sz="1600" dirty="0">
                    <a:latin typeface="+mn-lt"/>
                  </a:rPr>
                  <a:t> State/UT</a:t>
                </a:r>
              </a:p>
              <a:p>
                <a:r>
                  <a:rPr lang="el-GR" sz="1600" dirty="0">
                    <a:latin typeface="+mn-lt"/>
                  </a:rPr>
                  <a:t>ξ</a:t>
                </a:r>
                <a:r>
                  <a:rPr lang="en-US" sz="1600" baseline="-25000" dirty="0" err="1">
                    <a:latin typeface="+mn-lt"/>
                  </a:rPr>
                  <a:t>i,j</a:t>
                </a:r>
                <a:r>
                  <a:rPr lang="en-US" sz="1600" dirty="0">
                    <a:latin typeface="+mn-lt"/>
                  </a:rPr>
                  <a:t> 	= % of households using </a:t>
                </a:r>
                <a:r>
                  <a:rPr lang="en-US" sz="1600" dirty="0" err="1">
                    <a:latin typeface="+mn-lt"/>
                  </a:rPr>
                  <a:t>i</a:t>
                </a:r>
                <a:r>
                  <a:rPr lang="en-US" sz="1600" baseline="30000" dirty="0" err="1">
                    <a:latin typeface="+mn-lt"/>
                  </a:rPr>
                  <a:t>th</a:t>
                </a:r>
                <a:r>
                  <a:rPr lang="en-US" sz="1600" dirty="0">
                    <a:latin typeface="+mn-lt"/>
                  </a:rPr>
                  <a:t> fuel in </a:t>
                </a:r>
                <a:r>
                  <a:rPr lang="en-US" sz="1600" dirty="0" err="1">
                    <a:latin typeface="+mn-lt"/>
                  </a:rPr>
                  <a:t>j</a:t>
                </a:r>
                <a:r>
                  <a:rPr lang="en-US" sz="1600" baseline="30000" dirty="0" err="1">
                    <a:latin typeface="+mn-lt"/>
                  </a:rPr>
                  <a:t>th</a:t>
                </a:r>
                <a:r>
                  <a:rPr lang="en-US" sz="1600" dirty="0">
                    <a:latin typeface="+mn-lt"/>
                  </a:rPr>
                  <a:t> State/UT</a:t>
                </a:r>
              </a:p>
              <a:p>
                <a:r>
                  <a:rPr lang="en-US" sz="1600" dirty="0" err="1">
                    <a:latin typeface="+mn-lt"/>
                  </a:rPr>
                  <a:t>UE</a:t>
                </a:r>
                <a:r>
                  <a:rPr lang="en-US" sz="1600" baseline="-25000" dirty="0" err="1">
                    <a:latin typeface="+mn-lt"/>
                  </a:rPr>
                  <a:t>cooking</a:t>
                </a:r>
                <a:r>
                  <a:rPr lang="en-US" sz="1600" dirty="0">
                    <a:latin typeface="+mn-lt"/>
                  </a:rPr>
                  <a:t> 	= Daily useful energy requirement for cooking</a:t>
                </a:r>
              </a:p>
              <a:p>
                <a:r>
                  <a:rPr lang="el-GR" sz="1600" dirty="0">
                    <a:latin typeface="+mn-lt"/>
                  </a:rPr>
                  <a:t>η</a:t>
                </a:r>
                <a:r>
                  <a:rPr lang="en-US" sz="1600" baseline="-25000" dirty="0" err="1">
                    <a:latin typeface="+mn-lt"/>
                  </a:rPr>
                  <a:t>stove,i</a:t>
                </a:r>
                <a:r>
                  <a:rPr lang="en-US" sz="1600" dirty="0">
                    <a:latin typeface="+mn-lt"/>
                  </a:rPr>
                  <a:t> 	= Efficiency of utilization of </a:t>
                </a:r>
                <a:r>
                  <a:rPr lang="en-US" sz="1600" dirty="0" err="1">
                    <a:latin typeface="+mn-lt"/>
                  </a:rPr>
                  <a:t>i</a:t>
                </a:r>
                <a:r>
                  <a:rPr lang="en-US" sz="1600" baseline="30000" dirty="0" err="1">
                    <a:latin typeface="+mn-lt"/>
                  </a:rPr>
                  <a:t>th</a:t>
                </a:r>
                <a:r>
                  <a:rPr lang="en-US" sz="1600" dirty="0">
                    <a:latin typeface="+mn-lt"/>
                  </a:rPr>
                  <a:t> fuel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D668A5-DC30-437B-8CFE-B1C8092BD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2712" y="1594884"/>
                <a:ext cx="5891784" cy="4518071"/>
              </a:xfrm>
              <a:blipFill>
                <a:blip r:embed="rId2"/>
                <a:stretch>
                  <a:fillRect l="-932" t="-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14B39E-1941-48E0-A9AA-0CFFD44851C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>
                <a:latin typeface="+mn-lt"/>
              </a:rPr>
              <a:t>Data sources</a:t>
            </a:r>
          </a:p>
          <a:p>
            <a:pPr marL="1028700"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Census; </a:t>
            </a:r>
          </a:p>
          <a:p>
            <a:pPr marL="1028700"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NSSO; </a:t>
            </a:r>
          </a:p>
          <a:p>
            <a:pPr marL="1028700"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CSO; </a:t>
            </a:r>
          </a:p>
          <a:p>
            <a:pPr marL="1028700" lvl="1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Demographic and Health Survey (DHS)/IIPS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653AFF-2CC3-4409-BA39-6A605872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Household energy demand for cooking</a:t>
            </a:r>
          </a:p>
        </p:txBody>
      </p:sp>
      <p:pic>
        <p:nvPicPr>
          <p:cNvPr id="11" name="Picture 10" descr="A person sitting at a table with a plate of food&#10;&#10;Description automatically generated">
            <a:hlinkClick r:id="rId3" action="ppaction://hlinkfile"/>
            <a:extLst>
              <a:ext uri="{FF2B5EF4-FFF2-40B4-BE49-F238E27FC236}">
                <a16:creationId xmlns:a16="http://schemas.microsoft.com/office/drawing/2014/main" id="{240E06AB-6435-4C9C-8B36-4622F644D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801" y="4715436"/>
            <a:ext cx="3293184" cy="212463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A4BC4-7F2A-F0F9-0297-367F61AC86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44CB68-4545-4BFD-97D1-9E29EA9B6FBE}" type="datetime1">
              <a:rPr lang="en-US" altLang="zh-CN" smtClean="0"/>
              <a:t>11/6/2023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1635E-C366-8093-2993-9CF11DB38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588AF-A5FA-ADFE-B425-A8815DB863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51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49397E-D93F-44F6-B4C7-791A6AEC23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PM</a:t>
            </a:r>
            <a:r>
              <a:rPr lang="en-US" sz="2000" baseline="-25000" dirty="0"/>
              <a:t>2.5</a:t>
            </a:r>
            <a:r>
              <a:rPr lang="en-US" sz="2000" dirty="0"/>
              <a:t> concentration from residential and commercial sector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C1C1E-4395-4A2A-B127-722B2B981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n-lt"/>
              </a:rPr>
              <a:t>Source apportionment of (population-weighted) PM</a:t>
            </a:r>
            <a:r>
              <a:rPr lang="en-US" sz="2000" baseline="-25000" dirty="0">
                <a:latin typeface="+mn-lt"/>
              </a:rPr>
              <a:t>2.5</a:t>
            </a:r>
            <a:r>
              <a:rPr lang="en-US" sz="2000" dirty="0">
                <a:latin typeface="+mn-lt"/>
              </a:rPr>
              <a:t> exposure - Kanpur 2018</a:t>
            </a:r>
            <a:endParaRPr lang="en-US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5F2077-6572-44C2-A804-A5E38223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High contribution to ambient PM</a:t>
            </a:r>
            <a:r>
              <a:rPr lang="en-US" sz="3200" baseline="-25000" dirty="0"/>
              <a:t>2.5</a:t>
            </a:r>
            <a:r>
              <a:rPr lang="en-US" sz="3200" dirty="0"/>
              <a:t> concentrations</a:t>
            </a:r>
            <a:endParaRPr lang="en-US" dirty="0"/>
          </a:p>
        </p:txBody>
      </p:sp>
      <p:pic>
        <p:nvPicPr>
          <p:cNvPr id="10" name="Content Placeholder 9" descr="Chart, waterfall chart&#10;&#10;Description automatically generated">
            <a:extLst>
              <a:ext uri="{FF2B5EF4-FFF2-40B4-BE49-F238E27FC236}">
                <a16:creationId xmlns:a16="http://schemas.microsoft.com/office/drawing/2014/main" id="{B0B589C2-34D6-4237-8B86-1BE2A43A71E5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 r="9008" b="17307"/>
          <a:stretch/>
        </p:blipFill>
        <p:spPr>
          <a:xfrm>
            <a:off x="6516914" y="2462213"/>
            <a:ext cx="4217233" cy="4334604"/>
          </a:xfrm>
          <a:prstGeom prst="rect">
            <a:avLst/>
          </a:prstGeom>
        </p:spPr>
      </p:pic>
      <p:pic>
        <p:nvPicPr>
          <p:cNvPr id="14" name="Content Placeholder 13" descr="Map&#10;&#10;Description automatically generated">
            <a:extLst>
              <a:ext uri="{FF2B5EF4-FFF2-40B4-BE49-F238E27FC236}">
                <a16:creationId xmlns:a16="http://schemas.microsoft.com/office/drawing/2014/main" id="{50C82138-F404-4DEC-B8C9-EDCA1C63A96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t="7517" r="19991" b="10379"/>
          <a:stretch/>
        </p:blipFill>
        <p:spPr>
          <a:xfrm>
            <a:off x="460071" y="2462213"/>
            <a:ext cx="4083656" cy="36274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EAE605-3E99-411C-A131-81C54382BE5B}"/>
              </a:ext>
            </a:extLst>
          </p:cNvPr>
          <p:cNvSpPr txBox="1"/>
          <p:nvPr/>
        </p:nvSpPr>
        <p:spPr>
          <a:xfrm>
            <a:off x="10475560" y="6542565"/>
            <a:ext cx="1665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Source: IIASA GAINS</a:t>
            </a:r>
            <a:endParaRPr lang="LID4096" sz="1200" dirty="0">
              <a:solidFill>
                <a:srgbClr val="002060"/>
              </a:solidFill>
            </a:endParaRPr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648E0CB2-9EDC-47E2-9FB1-A43B14A9DA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4" t="7409" b="10374"/>
          <a:stretch/>
        </p:blipFill>
        <p:spPr>
          <a:xfrm>
            <a:off x="4504886" y="2488158"/>
            <a:ext cx="1056189" cy="3549446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314B307B-839B-4DF0-85F6-EEE633838A29}"/>
              </a:ext>
            </a:extLst>
          </p:cNvPr>
          <p:cNvSpPr/>
          <p:nvPr/>
        </p:nvSpPr>
        <p:spPr>
          <a:xfrm>
            <a:off x="10065207" y="3814540"/>
            <a:ext cx="110109" cy="6477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0799BF-54ED-4B4E-A88B-452932A18026}"/>
              </a:ext>
            </a:extLst>
          </p:cNvPr>
          <p:cNvSpPr txBox="1"/>
          <p:nvPr/>
        </p:nvSpPr>
        <p:spPr>
          <a:xfrm>
            <a:off x="9588957" y="401456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128836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15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C44437-FFE3-DA9B-A674-3420F9939E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2" name="Content Placeholder 21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062885E3-537B-F48A-5DA3-10755F05A8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1408" y="1187060"/>
            <a:ext cx="6841254" cy="5132895"/>
          </a:xfr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C88FBDD4-059D-2AA2-A9BF-01E8ADBE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Country averages of cities - Kazakhstan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3E91A-AF13-54E1-FCEC-727DBFA26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416242-BD3F-749C-B260-010778048E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C4A5F3-F580-4C96-9AB5-874FDAB19F0A}" type="datetime1">
              <a:rPr lang="en-US" altLang="zh-CN" smtClean="0"/>
              <a:t>11/6/2023</a:t>
            </a:fld>
            <a:endParaRPr lang="en-GB" dirty="0"/>
          </a:p>
        </p:txBody>
      </p:sp>
      <p:pic>
        <p:nvPicPr>
          <p:cNvPr id="24" name="Picture 23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3DE97D42-F18B-546D-BACE-360BAB84E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375" y="1195337"/>
            <a:ext cx="6811615" cy="511065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1177D48-4F80-6275-DA8A-3D54BEF5A4DE}"/>
              </a:ext>
            </a:extLst>
          </p:cNvPr>
          <p:cNvSpPr txBox="1"/>
          <p:nvPr/>
        </p:nvSpPr>
        <p:spPr>
          <a:xfrm>
            <a:off x="2545530" y="10188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858BEE-5E8F-BA4C-6437-49DB0140B388}"/>
              </a:ext>
            </a:extLst>
          </p:cNvPr>
          <p:cNvSpPr txBox="1"/>
          <p:nvPr/>
        </p:nvSpPr>
        <p:spPr>
          <a:xfrm>
            <a:off x="6451329" y="101454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2030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9A58EE-E300-95C3-F1D5-E8F956084661}"/>
              </a:ext>
            </a:extLst>
          </p:cNvPr>
          <p:cNvSpPr txBox="1"/>
          <p:nvPr/>
        </p:nvSpPr>
        <p:spPr>
          <a:xfrm>
            <a:off x="6128920" y="5394015"/>
            <a:ext cx="591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Cities with &gt;50,000 inhabitants</a:t>
            </a:r>
          </a:p>
        </p:txBody>
      </p:sp>
    </p:spTree>
    <p:extLst>
      <p:ext uri="{BB962C8B-B14F-4D97-AF65-F5344CB8AC3E}">
        <p14:creationId xmlns:p14="http://schemas.microsoft.com/office/powerpoint/2010/main" val="2306236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5FDADD-48DD-4C37-AD6D-4C31DDD8FC4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62713" y="1594884"/>
                <a:ext cx="10207336" cy="4518071"/>
              </a:xfrm>
            </p:spPr>
            <p:txBody>
              <a:bodyPr>
                <a:noAutofit/>
              </a:bodyPr>
              <a:lstStyle/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dirty="0">
                    <a:effectLst/>
                    <a:latin typeface="+mn-lt"/>
                  </a:rPr>
                  <a:t>Annual kerosene consumption (</a:t>
                </a:r>
                <a:r>
                  <a:rPr lang="en-US" dirty="0" err="1">
                    <a:effectLst/>
                    <a:latin typeface="+mn-lt"/>
                  </a:rPr>
                  <a:t>AKC</a:t>
                </a:r>
                <a:r>
                  <a:rPr lang="en-US" baseline="-25000" dirty="0" err="1">
                    <a:effectLst/>
                    <a:latin typeface="+mn-lt"/>
                  </a:rPr>
                  <a:t>lighting</a:t>
                </a:r>
                <a:r>
                  <a:rPr lang="en-US" dirty="0">
                    <a:effectLst/>
                    <a:latin typeface="+mn-lt"/>
                  </a:rPr>
                  <a:t>) for lighting in GAINS region “</a:t>
                </a:r>
                <a:r>
                  <a:rPr lang="en-US" dirty="0" err="1">
                    <a:effectLst/>
                    <a:latin typeface="+mn-lt"/>
                  </a:rPr>
                  <a:t>i</a:t>
                </a:r>
                <a:r>
                  <a:rPr lang="en-US" dirty="0">
                    <a:effectLst/>
                    <a:latin typeface="+mn-lt"/>
                  </a:rPr>
                  <a:t>” in year “y” is estimated by using the following ex-pression: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𝐴𝐾𝐶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𝑙𝑖𝑔h𝑡𝑖𝑛𝑔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𝑃𝑂𝑃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𝐻𝐻𝑆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𝐸𝐿𝐸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365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dirty="0">
                    <a:effectLst/>
                    <a:latin typeface="+mn-lt"/>
                  </a:rPr>
                  <a:t>where </a:t>
                </a:r>
              </a:p>
              <a:p>
                <a:pPr marL="1028700" lvl="1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effectLst/>
                    <a:latin typeface="+mn-lt"/>
                  </a:rPr>
                  <a:t>POP 	= population, </a:t>
                </a:r>
              </a:p>
              <a:p>
                <a:pPr marL="1028700" lvl="1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effectLst/>
                    <a:latin typeface="+mn-lt"/>
                  </a:rPr>
                  <a:t>HHS 	= household size, </a:t>
                </a:r>
              </a:p>
              <a:p>
                <a:pPr marL="1028700" lvl="1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ELE 	= </a:t>
                </a:r>
                <a:r>
                  <a:rPr lang="en-US" dirty="0">
                    <a:effectLst/>
                    <a:latin typeface="+mn-lt"/>
                  </a:rPr>
                  <a:t>electrification rate,</a:t>
                </a:r>
              </a:p>
              <a:p>
                <a:pPr marL="1028700" lvl="1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f 	= share of device type “j” (either wick lamps or hurricane lanterns),</a:t>
                </a:r>
              </a:p>
              <a:p>
                <a:pPr marL="1028700" lvl="1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N 	= number of kerosene lamps,</a:t>
                </a:r>
              </a:p>
              <a:p>
                <a:pPr marL="1028700" lvl="1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h 	= daily operating hours, </a:t>
                </a:r>
              </a:p>
              <a:p>
                <a:pPr marL="1028700" lvl="1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SC 	= specific kerosene consumption of a device</a:t>
                </a:r>
              </a:p>
              <a:p>
                <a:pPr marL="1028700" lvl="1" indent="-342900" algn="just">
                  <a:buFont typeface="Arial" panose="020B0604020202020204" pitchFamily="34" charset="0"/>
                  <a:buChar char="•"/>
                </a:pPr>
                <a:r>
                  <a:rPr lang="en-US" dirty="0" err="1">
                    <a:latin typeface="+mn-lt"/>
                  </a:rPr>
                  <a:t>CV</a:t>
                </a:r>
                <a:r>
                  <a:rPr lang="en-US" baseline="-25000" dirty="0" err="1">
                    <a:latin typeface="+mn-lt"/>
                  </a:rPr>
                  <a:t>k</a:t>
                </a:r>
                <a:r>
                  <a:rPr lang="en-US" dirty="0">
                    <a:latin typeface="+mn-lt"/>
                  </a:rPr>
                  <a:t> 	= calorific value of kerosene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5FDADD-48DD-4C37-AD6D-4C31DDD8FC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2713" y="1594884"/>
                <a:ext cx="10207336" cy="4518071"/>
              </a:xfrm>
              <a:blipFill>
                <a:blip r:embed="rId2"/>
                <a:stretch>
                  <a:fillRect l="-597" t="-675" r="-59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DCAE0432-6B74-4546-ADFA-4765549A0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Kerosene consumption for lighting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18E495-8FA3-4B90-BDB6-16D9B81F26DB}"/>
              </a:ext>
            </a:extLst>
          </p:cNvPr>
          <p:cNvSpPr/>
          <p:nvPr/>
        </p:nvSpPr>
        <p:spPr>
          <a:xfrm>
            <a:off x="3383791" y="2329758"/>
            <a:ext cx="2478796" cy="103930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0BD035-C933-4965-ACEC-3EE075538B97}"/>
              </a:ext>
            </a:extLst>
          </p:cNvPr>
          <p:cNvSpPr/>
          <p:nvPr/>
        </p:nvSpPr>
        <p:spPr>
          <a:xfrm>
            <a:off x="6330761" y="2317774"/>
            <a:ext cx="2813242" cy="103930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wall, indoor, lamp, blue&#10;&#10;Description automatically generated">
            <a:extLst>
              <a:ext uri="{FF2B5EF4-FFF2-40B4-BE49-F238E27FC236}">
                <a16:creationId xmlns:a16="http://schemas.microsoft.com/office/drawing/2014/main" id="{AE92EB0C-7557-4916-B997-A63CB532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3400" y="3187494"/>
            <a:ext cx="1608600" cy="2145470"/>
          </a:xfrm>
          <a:prstGeom prst="rect">
            <a:avLst/>
          </a:prstGeom>
        </p:spPr>
      </p:pic>
      <p:pic>
        <p:nvPicPr>
          <p:cNvPr id="10" name="Picture 9" descr="A picture containing sunset&#10;&#10;Description automatically generated">
            <a:extLst>
              <a:ext uri="{FF2B5EF4-FFF2-40B4-BE49-F238E27FC236}">
                <a16:creationId xmlns:a16="http://schemas.microsoft.com/office/drawing/2014/main" id="{1762ECA6-6218-4ED4-A227-CDCC68475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3400" y="5332964"/>
            <a:ext cx="1608600" cy="1525036"/>
          </a:xfrm>
          <a:prstGeom prst="rect">
            <a:avLst/>
          </a:prstGeom>
        </p:spPr>
      </p:pic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0C8CB381-3D6D-413C-AD8C-5C0436651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048" y="1568657"/>
            <a:ext cx="1608600" cy="1608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EB136-72ED-3DD7-C8F6-29E6FA0AFB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5B98FA-1035-463A-9B8B-6FEBE0147FBF}" type="datetime1">
              <a:rPr lang="en-US" altLang="zh-CN" smtClean="0"/>
              <a:t>11/6/2023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940DF1-3398-AE46-EBFE-462C42F3F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51BFF-88E1-B398-D6EB-18E0B1801D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3" name="Picture 12" descr="A solar light with a remote control&#10;&#10;Description automatically generated">
            <a:extLst>
              <a:ext uri="{FF2B5EF4-FFF2-40B4-BE49-F238E27FC236}">
                <a16:creationId xmlns:a16="http://schemas.microsoft.com/office/drawing/2014/main" id="{B15B3D7A-E794-BD7A-2883-8C199BB52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0048" y="-1970"/>
            <a:ext cx="1621952" cy="162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B392AE2-D80B-40C4-8EEA-66FFF9AE4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0" y="1518684"/>
            <a:ext cx="11466578" cy="4893002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n-US" dirty="0"/>
              <a:t>Fossil fuel-burning </a:t>
            </a:r>
            <a:r>
              <a:rPr lang="en-US" dirty="0">
                <a:solidFill>
                  <a:srgbClr val="0000FF"/>
                </a:solidFill>
              </a:rPr>
              <a:t>backup generators</a:t>
            </a:r>
            <a:r>
              <a:rPr lang="en-US" dirty="0"/>
              <a:t> in developing countries produce as much energy as </a:t>
            </a:r>
            <a:r>
              <a:rPr lang="en-US" dirty="0">
                <a:solidFill>
                  <a:srgbClr val="0000FF"/>
                </a:solidFill>
              </a:rPr>
              <a:t>700-1,000 coal-fired power stations</a:t>
            </a:r>
            <a:r>
              <a:rPr lang="en-US" dirty="0"/>
              <a:t>, consume </a:t>
            </a:r>
            <a:r>
              <a:rPr lang="en-US" u="sng" dirty="0"/>
              <a:t>USD 50 billion</a:t>
            </a:r>
            <a:r>
              <a:rPr lang="en-US" dirty="0"/>
              <a:t> in annual spending, and emit dangerous chemicals into homes and businesses.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DG sets in domestic sector</a:t>
            </a:r>
          </a:p>
          <a:p>
            <a:pPr marL="1028700" lvl="1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Residential (small back-up generators)</a:t>
            </a:r>
          </a:p>
          <a:p>
            <a:pPr marL="1028700" lvl="1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Commercial (small, medium and large BUGS)</a:t>
            </a:r>
          </a:p>
          <a:p>
            <a:pPr marL="1028700" lvl="1" indent="-342900"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Other (small, medium and large DG sets)</a:t>
            </a:r>
            <a:endParaRPr lang="en-US" sz="1600" dirty="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Data and Information gaps</a:t>
            </a: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Number of diesel generators (residential, commercial, industry, agriculture, etc.) or installed capacity</a:t>
            </a: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Capacity factor (???)- </a:t>
            </a:r>
          </a:p>
          <a:p>
            <a:pPr marL="1028700" lvl="1" indent="-3429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800" dirty="0"/>
              <a:t>Emission factor - Age (New/Old), Type (Large/small)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9EC3C-081D-4DFE-BDF7-97FB3B56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Diesel generators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50CFC-78ED-BA26-DD01-6EEFE9C728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15693C-6B57-4ADA-B13D-85371E770E7E}" type="datetime1">
              <a:rPr lang="en-US" altLang="zh-CN" smtClean="0"/>
              <a:t>11/6/2023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29BCD6-DBA3-F49B-1042-11EC645A6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1AFFD-E9EB-952F-BA16-D9F61EECE6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 descr="A close-up of a generator&#10;&#10;Description automatically generated">
            <a:extLst>
              <a:ext uri="{FF2B5EF4-FFF2-40B4-BE49-F238E27FC236}">
                <a16:creationId xmlns:a16="http://schemas.microsoft.com/office/drawing/2014/main" id="{1B18F105-8ABF-5A6A-DAD6-1513F92E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652" y="2432304"/>
            <a:ext cx="2996916" cy="21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27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72AAE-F18F-6B12-4B6F-D1127C2D09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90DE02-26B4-41B0-B941-F93C16BF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Diesel generators (</a:t>
            </a:r>
            <a:r>
              <a:rPr lang="en-US" dirty="0" err="1"/>
              <a:t>Contd</a:t>
            </a:r>
            <a:r>
              <a:rPr lang="en-US" dirty="0"/>
              <a:t>…)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D351D-E658-2562-1316-F8B6E3A26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>
            <a:normAutofit/>
          </a:bodyPr>
          <a:lstStyle/>
          <a:p>
            <a:r>
              <a:rPr lang="en-US" sz="900"/>
              <a:t>The GAINS Model: residential combustion</a:t>
            </a:r>
            <a:endParaRPr lang="en-GB" sz="9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F12E9C-08F0-D2E0-004B-3152AD509C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381FE9-D893-40CA-A2DC-F9077F278B0C}" type="datetime1">
              <a:rPr lang="en-US" altLang="zh-CN" smtClean="0"/>
              <a:t>11/6/2023</a:t>
            </a:fld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10E75B-8455-3704-59C4-D5E82ADBE705}"/>
              </a:ext>
            </a:extLst>
          </p:cNvPr>
          <p:cNvGrpSpPr/>
          <p:nvPr/>
        </p:nvGrpSpPr>
        <p:grpSpPr>
          <a:xfrm>
            <a:off x="2035829" y="1809750"/>
            <a:ext cx="5993365" cy="4563529"/>
            <a:chOff x="7077187" y="3287730"/>
            <a:chExt cx="3823696" cy="299463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8D8AF8D-292D-6EFD-DDF5-35D1362E3AC2}"/>
                </a:ext>
              </a:extLst>
            </p:cNvPr>
            <p:cNvSpPr/>
            <p:nvPr/>
          </p:nvSpPr>
          <p:spPr>
            <a:xfrm>
              <a:off x="8373438" y="3287730"/>
              <a:ext cx="1150706" cy="705215"/>
            </a:xfrm>
            <a:prstGeom prst="roundRect">
              <a:avLst/>
            </a:prstGeom>
            <a:ln w="254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DG sets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44A08F-EC7E-FD1D-310C-0B3E607EDB6E}"/>
                </a:ext>
              </a:extLst>
            </p:cNvPr>
            <p:cNvSpPr/>
            <p:nvPr/>
          </p:nvSpPr>
          <p:spPr>
            <a:xfrm>
              <a:off x="7078897" y="4253499"/>
              <a:ext cx="1397284" cy="705215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Electricity generation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B60530-2AFE-6540-D705-6B69643077A6}"/>
                </a:ext>
              </a:extLst>
            </p:cNvPr>
            <p:cNvSpPr/>
            <p:nvPr/>
          </p:nvSpPr>
          <p:spPr>
            <a:xfrm>
              <a:off x="9503598" y="4246927"/>
              <a:ext cx="1397285" cy="705215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Water pumping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216E49-4F73-B0F9-BABF-864E20128534}"/>
                </a:ext>
              </a:extLst>
            </p:cNvPr>
            <p:cNvSpPr/>
            <p:nvPr/>
          </p:nvSpPr>
          <p:spPr>
            <a:xfrm>
              <a:off x="7077187" y="5577150"/>
              <a:ext cx="1397284" cy="705215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PP_ENG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095E90-FB0B-28C8-3B58-C817165DAB2A}"/>
                </a:ext>
              </a:extLst>
            </p:cNvPr>
            <p:cNvSpPr/>
            <p:nvPr/>
          </p:nvSpPr>
          <p:spPr>
            <a:xfrm>
              <a:off x="9501888" y="5560304"/>
              <a:ext cx="1397285" cy="705215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TRA_RD_LB</a:t>
              </a:r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26605677-42FA-65F5-538C-314C7B311FA6}"/>
                </a:ext>
              </a:extLst>
            </p:cNvPr>
            <p:cNvSpPr/>
            <p:nvPr/>
          </p:nvSpPr>
          <p:spPr>
            <a:xfrm>
              <a:off x="7533513" y="4961623"/>
              <a:ext cx="484632" cy="598681"/>
            </a:xfrm>
            <a:prstGeom prst="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5EABD002-6883-12F6-50AC-A21452E0FE6F}"/>
                </a:ext>
              </a:extLst>
            </p:cNvPr>
            <p:cNvSpPr/>
            <p:nvPr/>
          </p:nvSpPr>
          <p:spPr>
            <a:xfrm>
              <a:off x="9958214" y="4949638"/>
              <a:ext cx="484632" cy="598681"/>
            </a:xfrm>
            <a:prstGeom prst="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F314F16-230E-80C4-3925-2F1B7F3FC5D7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>
              <a:off x="9524144" y="3640338"/>
              <a:ext cx="676386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AC81559-57E3-B80E-2A68-9AF1F3D1BCA4}"/>
                </a:ext>
              </a:extLst>
            </p:cNvPr>
            <p:cNvCxnSpPr/>
            <p:nvPr/>
          </p:nvCxnSpPr>
          <p:spPr>
            <a:xfrm>
              <a:off x="10183083" y="3650750"/>
              <a:ext cx="0" cy="602749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24BF722-8C37-A91D-F015-F2D78109A519}"/>
                </a:ext>
              </a:extLst>
            </p:cNvPr>
            <p:cNvCxnSpPr>
              <a:cxnSpLocks/>
            </p:cNvCxnSpPr>
            <p:nvPr/>
          </p:nvCxnSpPr>
          <p:spPr>
            <a:xfrm>
              <a:off x="7703904" y="3638628"/>
              <a:ext cx="676386" cy="0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FF87A0F-0A9A-D2D7-A2A1-A5832D198D39}"/>
                </a:ext>
              </a:extLst>
            </p:cNvPr>
            <p:cNvCxnSpPr/>
            <p:nvPr/>
          </p:nvCxnSpPr>
          <p:spPr>
            <a:xfrm>
              <a:off x="7723062" y="3649040"/>
              <a:ext cx="0" cy="602749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Content Placeholder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73E13C4-0511-541C-4206-DDD1ACFD2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713" y="3940811"/>
            <a:ext cx="2449286" cy="2917188"/>
          </a:xfrm>
          <a:prstGeom prst="rect">
            <a:avLst/>
          </a:prstGeom>
          <a:noFill/>
        </p:spPr>
      </p:pic>
      <p:pic>
        <p:nvPicPr>
          <p:cNvPr id="7" name="Picture 6" descr="Large machines in a factory&#10;&#10;Description automatically generated">
            <a:extLst>
              <a:ext uri="{FF2B5EF4-FFF2-40B4-BE49-F238E27FC236}">
                <a16:creationId xmlns:a16="http://schemas.microsoft.com/office/drawing/2014/main" id="{24EC4C55-CDB8-07DA-1846-87B0758F6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958" y="1399468"/>
            <a:ext cx="2459039" cy="1147632"/>
          </a:xfrm>
          <a:prstGeom prst="rect">
            <a:avLst/>
          </a:prstGeom>
        </p:spPr>
      </p:pic>
      <p:pic>
        <p:nvPicPr>
          <p:cNvPr id="9" name="Picture 8" descr="A machine spraying plants in a field&#10;&#10;Description automatically generated">
            <a:extLst>
              <a:ext uri="{FF2B5EF4-FFF2-40B4-BE49-F238E27FC236}">
                <a16:creationId xmlns:a16="http://schemas.microsoft.com/office/drawing/2014/main" id="{E533F0FA-60E1-9595-DA7D-CB4915290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8360" y="13477"/>
            <a:ext cx="2453640" cy="1364838"/>
          </a:xfrm>
          <a:prstGeom prst="rect">
            <a:avLst/>
          </a:prstGeom>
        </p:spPr>
      </p:pic>
      <p:pic>
        <p:nvPicPr>
          <p:cNvPr id="11" name="Picture 10" descr="A solar panels with a spouting water out of it&#10;&#10;Description automatically generated">
            <a:extLst>
              <a:ext uri="{FF2B5EF4-FFF2-40B4-BE49-F238E27FC236}">
                <a16:creationId xmlns:a16="http://schemas.microsoft.com/office/drawing/2014/main" id="{F46A9751-53A8-A21F-05DD-0B12F2426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1538" y="2567080"/>
            <a:ext cx="2437210" cy="13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29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41B96F-0E9F-5D42-2EA1-C29917EF1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59589-D38E-1AF5-3350-D8EA1279A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905B2-BB41-D9C2-F663-2117379BB6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361CCA-CD3E-48BF-9386-800EAC0CF968}" type="datetime1">
              <a:rPr lang="en-US" altLang="zh-CN" smtClean="0"/>
              <a:t>11/6/2023</a:t>
            </a:fld>
            <a:endParaRPr lang="en-GB" dirty="0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7810F5B5-DCB3-FDE6-64EC-9D4188E88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394" y="0"/>
            <a:ext cx="8009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81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88972-B677-3423-48D0-E47A1735D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7279A-FE7F-11AE-46C9-E61FEFDAAA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data</a:t>
            </a:r>
          </a:p>
          <a:p>
            <a:pPr marL="342900" indent="-342900" algn="just"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will be the total energy consumption in the </a:t>
            </a:r>
            <a:r>
              <a:rPr lang="en-US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domestic sector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Moldova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2020 and 2030?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what percentage total biomass consumption in </a:t>
            </a:r>
            <a:r>
              <a:rPr lang="en-US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Moldova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decrease in 2050 as compared to the year 2020?</a:t>
            </a:r>
          </a:p>
          <a:p>
            <a:pPr marL="285750" indent="-28575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Emissions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Develop an emissions inventory at sectoral level for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PM</a:t>
            </a:r>
            <a:r>
              <a:rPr lang="en-US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emissions for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in the baseline scenario for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Georgia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using the GAINS model? </a:t>
            </a:r>
          </a:p>
          <a:p>
            <a:pPr marL="285750" indent="-28575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Control strategies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What is the anticipated decrease in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PM</a:t>
            </a:r>
            <a:r>
              <a:rPr lang="en-US" sz="1800" baseline="-250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2.5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emissions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domestic sector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expected from the full adoption of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cyclones (MB_CYC)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Residential Commercial Medium boilers (&lt;1MW) – manual (DOM_MB_M)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fueled by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Hard coal, grade 1 (HC1)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by the year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2025 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Kazakhstan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? What will be the associated </a:t>
            </a:r>
            <a:r>
              <a:rPr lang="en-US" sz="18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impacts</a:t>
            </a: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AutoNum type="arabicPeriod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28B8DD-A13F-AD5B-15BA-4768D593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6E80B-0186-6DF3-16D9-34AC6EE05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A928E5-3D83-E479-E37C-0E66198655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C4A5F3-F580-4C96-9AB5-874FDAB19F0A}" type="datetime1">
              <a:rPr lang="en-US" altLang="zh-CN" smtClean="0"/>
              <a:t>11/7/2023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676DD4F-FA26-4D4D-AFF7-C4225C520B26}"/>
              </a:ext>
            </a:extLst>
          </p:cNvPr>
          <p:cNvSpPr txBox="1">
            <a:spLocks noChangeArrowheads="1"/>
          </p:cNvSpPr>
          <p:nvPr/>
        </p:nvSpPr>
        <p:spPr>
          <a:xfrm>
            <a:off x="285509" y="263236"/>
            <a:ext cx="11703862" cy="8484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GAINS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reenhouse gas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ir pollution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teractions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ynergies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j-ea"/>
                <a:cs typeface="+mj-cs"/>
              </a:rPr>
              <a:t>A tool for a systematic assessment of the cost-effectiveness of emission control strategies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41AF95-A9AA-49D6-B11B-CD80CD5A5F7D}"/>
              </a:ext>
            </a:extLst>
          </p:cNvPr>
          <p:cNvSpPr/>
          <p:nvPr/>
        </p:nvSpPr>
        <p:spPr>
          <a:xfrm>
            <a:off x="285509" y="1111653"/>
            <a:ext cx="11703862" cy="5614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4ECD4FE-4021-4CB0-8D3A-1277D14325C6}"/>
              </a:ext>
            </a:extLst>
          </p:cNvPr>
          <p:cNvSpPr txBox="1">
            <a:spLocks noChangeArrowheads="1"/>
          </p:cNvSpPr>
          <p:nvPr/>
        </p:nvSpPr>
        <p:spPr>
          <a:xfrm>
            <a:off x="510224" y="1992234"/>
            <a:ext cx="4454458" cy="375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GAINS quantifies sectoral emission control potentials and costs,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for exogenous (governmental, international agencies) activity projections, 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considering physical and economic interactions between pollutants.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Search for least-cost mix of mitigation measures to meet air quality and/or GHG targets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GAINS is implemented for Europe, Asia, several single countries, and globally.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The model is available online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n-ea"/>
                <a:cs typeface="+mn-cs"/>
                <a:hlinkClick r:id="rId2"/>
              </a:rPr>
              <a:t>http://gains.iiasa.ac.at/models/gains_models4.html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754A2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2754A2"/>
              </a:solidFill>
              <a:effectLst/>
              <a:uLnTx/>
              <a:uFillTx/>
              <a:latin typeface="Verdana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DA465-E2D5-4621-BE0E-AA3A83D10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561" y="1778899"/>
            <a:ext cx="6858931" cy="4279747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EE0077-B0CD-459B-9CB9-7A89B7DCA802}"/>
              </a:ext>
            </a:extLst>
          </p:cNvPr>
          <p:cNvSpPr/>
          <p:nvPr/>
        </p:nvSpPr>
        <p:spPr>
          <a:xfrm>
            <a:off x="8164016" y="2489981"/>
            <a:ext cx="3466244" cy="2897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7E3388-EF85-F643-AD65-3CF9C9E688E7}"/>
              </a:ext>
            </a:extLst>
          </p:cNvPr>
          <p:cNvSpPr txBox="1"/>
          <p:nvPr/>
        </p:nvSpPr>
        <p:spPr>
          <a:xfrm>
            <a:off x="3926018" y="3776472"/>
            <a:ext cx="7968885" cy="220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0" indent="0" eaLnBrk="0" hangingPunct="0">
              <a:spcBef>
                <a:spcPct val="20000"/>
              </a:spcBef>
              <a:buFontTx/>
              <a:buNone/>
              <a:defRPr sz="1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/>
              <a:buChar char="•"/>
              <a:defRPr sz="2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806450" indent="-228600" eaLnBrk="0" hangingPunct="0">
              <a:spcBef>
                <a:spcPct val="20000"/>
              </a:spcBef>
              <a:buSzPct val="100000"/>
              <a:buFont typeface="Wingdings" charset="2"/>
              <a:buChar char="²"/>
              <a:defRPr sz="2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lvl="0"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Pallav PUROHIT</a:t>
            </a:r>
          </a:p>
          <a:p>
            <a:pPr lvl="0" algn="r"/>
            <a:r>
              <a:rPr lang="en-US" sz="16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Senior Research Scholar</a:t>
            </a:r>
          </a:p>
          <a:p>
            <a:pPr lvl="0" algn="r"/>
            <a:r>
              <a:rPr lang="en-US" sz="16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Pollution Management Research Group</a:t>
            </a:r>
          </a:p>
          <a:p>
            <a:pPr lvl="0" algn="r"/>
            <a:r>
              <a:rPr lang="en-US" sz="16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Energy, Climate, and Environment Program</a:t>
            </a:r>
            <a:br>
              <a:rPr lang="en-US" sz="16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Institute for Applied Systems Analysis (IIASA)</a:t>
            </a:r>
          </a:p>
          <a:p>
            <a:pPr lvl="0" algn="r"/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Schlossplatz 1, A-2361, Laxenburg, Austria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purohit@iiasa.ac.at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www.iiasa.ac.at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020C-84C2-351B-820A-279ECB7D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118997"/>
            <a:ext cx="9610344" cy="139192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4000" dirty="0">
                <a:latin typeface="+mj-lt"/>
              </a:rPr>
              <a:t>Importance of the Domestic Sector 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in EECCA Countries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8CF54-03A7-A8DA-00F8-E05463848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3376F-5126-8492-4D04-722739AA1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C81B7D-1B21-F31A-156B-ABBE04252B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C24C0B-E3DB-41F8-BCA3-532E44DE7C65}" type="datetime1">
              <a:rPr lang="en-US" altLang="zh-CN" smtClean="0"/>
              <a:t>11/6/2023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79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EC2EBB-20A7-5E5D-E5B0-501E0B75C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129528-BB77-060D-784B-621420652B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1949" y="1298448"/>
            <a:ext cx="11417571" cy="476721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E931FC7-C624-65C7-3BC3-10BE94CD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fuel use in EECCA countries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44701-2134-C73D-767C-6644657EA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The GAINS Model: residential combustion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EC06E3B-D0BD-EA5D-2A8A-44BD397FB5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C4A5F3-F580-4C96-9AB5-874FDAB19F0A}" type="datetime1">
              <a:rPr lang="en-US" altLang="zh-CN" smtClean="0"/>
              <a:t>11/7/2023</a:t>
            </a:fld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E34603-754E-8684-ED0C-6C8ED9B2DBDA}"/>
              </a:ext>
            </a:extLst>
          </p:cNvPr>
          <p:cNvCxnSpPr/>
          <p:nvPr/>
        </p:nvCxnSpPr>
        <p:spPr>
          <a:xfrm>
            <a:off x="1499616" y="1874520"/>
            <a:ext cx="2093976" cy="9784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EEE369-2644-A4B8-8148-CBBAF52C9584}"/>
              </a:ext>
            </a:extLst>
          </p:cNvPr>
          <p:cNvCxnSpPr>
            <a:cxnSpLocks/>
          </p:cNvCxnSpPr>
          <p:nvPr/>
        </p:nvCxnSpPr>
        <p:spPr>
          <a:xfrm>
            <a:off x="1499616" y="1874520"/>
            <a:ext cx="1060704" cy="237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2A209F2-24A2-DB41-8889-5B19293ECE80}"/>
              </a:ext>
            </a:extLst>
          </p:cNvPr>
          <p:cNvSpPr txBox="1"/>
          <p:nvPr/>
        </p:nvSpPr>
        <p:spPr>
          <a:xfrm>
            <a:off x="3282696" y="2459736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66%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E84AB2-C5F7-9C4A-66A2-880E28C271E0}"/>
              </a:ext>
            </a:extLst>
          </p:cNvPr>
          <p:cNvSpPr txBox="1"/>
          <p:nvPr/>
        </p:nvSpPr>
        <p:spPr>
          <a:xfrm>
            <a:off x="2273808" y="1761744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17%</a:t>
            </a:r>
          </a:p>
        </p:txBody>
      </p:sp>
    </p:spTree>
    <p:extLst>
      <p:ext uri="{BB962C8B-B14F-4D97-AF65-F5344CB8AC3E}">
        <p14:creationId xmlns:p14="http://schemas.microsoft.com/office/powerpoint/2010/main" val="127040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93421C9-162E-83F5-F218-FD54AD6A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</p:spPr>
        <p:txBody>
          <a:bodyPr>
            <a:normAutofit/>
          </a:bodyPr>
          <a:lstStyle/>
          <a:p>
            <a:r>
              <a:rPr lang="en-US" sz="2800" dirty="0"/>
              <a:t>Air pollutant emissions in Armenia: </a:t>
            </a:r>
            <a:br>
              <a:rPr lang="en-US" sz="2800" dirty="0"/>
            </a:br>
            <a:r>
              <a:rPr lang="en-US" sz="2800" i="1" dirty="0"/>
              <a:t>National vs. GAINS (2020)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8542A6-6122-51D8-BF88-F23FF1CC4C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2712" y="1816037"/>
            <a:ext cx="9580541" cy="424249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3CAF1-DCB0-602B-42C1-91EF235788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38B0777-827F-8D42-90B1-61394C340E6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BE446-8848-B649-BFE4-DB76404B2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The GAINS Model: residential combustion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EE512A-DF2B-0C60-4E54-B91DDEAE9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EF97D6F-4468-4C32-AACD-6ACB1E7EB657}" type="datetime1">
              <a:rPr lang="en-US" altLang="zh-CN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11/6/2023</a:t>
            </a:fld>
            <a:endParaRPr lang="en-GB" sz="50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3EA9EB8-59A9-9709-AD1A-CD9B49A98C64}"/>
              </a:ext>
            </a:extLst>
          </p:cNvPr>
          <p:cNvSpPr/>
          <p:nvPr/>
        </p:nvSpPr>
        <p:spPr>
          <a:xfrm>
            <a:off x="4527585" y="2647406"/>
            <a:ext cx="1166769" cy="612648"/>
          </a:xfrm>
          <a:prstGeom prst="wedgeRectCallout">
            <a:avLst>
              <a:gd name="adj1" fmla="val -63131"/>
              <a:gd name="adj2" fmla="val 25769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National – 91%</a:t>
            </a:r>
          </a:p>
          <a:p>
            <a:pPr algn="ctr"/>
            <a:r>
              <a:rPr lang="en-US" sz="1100" dirty="0"/>
              <a:t>GAINS – 63%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446EB5-B4B6-8430-E626-BEA38041F8CB}"/>
              </a:ext>
            </a:extLst>
          </p:cNvPr>
          <p:cNvSpPr/>
          <p:nvPr/>
        </p:nvSpPr>
        <p:spPr>
          <a:xfrm>
            <a:off x="3695873" y="4531242"/>
            <a:ext cx="1291471" cy="156790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1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C2913B1-849C-FFA1-3CC3-577137DD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</p:spPr>
        <p:txBody>
          <a:bodyPr>
            <a:normAutofit/>
          </a:bodyPr>
          <a:lstStyle/>
          <a:p>
            <a:r>
              <a:rPr lang="en-US" sz="2800" dirty="0"/>
              <a:t>Air pollutant emissions in Georgia: </a:t>
            </a:r>
            <a:br>
              <a:rPr lang="en-US" sz="2800" dirty="0"/>
            </a:br>
            <a:r>
              <a:rPr lang="en-US" sz="2800" i="1" dirty="0"/>
              <a:t>National vs. GAINS (2020)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3765E8-0EA7-698A-B5E6-405A4F9B5F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2712" y="1816037"/>
            <a:ext cx="9580541" cy="424249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F6627-B6DA-4B07-D8D9-59DBEE6BE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38B0777-827F-8D42-90B1-61394C340E6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391E-3DC4-2368-E7A2-112BDC030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The GAINS Model: residential combustion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AC7A66-1684-3B61-DDBC-62B822864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EF97D6F-4468-4C32-AACD-6ACB1E7EB657}" type="datetime1">
              <a:rPr lang="en-US" altLang="zh-CN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11/6/2023</a:t>
            </a:fld>
            <a:endParaRPr lang="en-GB" sz="50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A49FE37-A68B-A2FD-B015-1798388D0BA7}"/>
              </a:ext>
            </a:extLst>
          </p:cNvPr>
          <p:cNvSpPr/>
          <p:nvPr/>
        </p:nvSpPr>
        <p:spPr>
          <a:xfrm>
            <a:off x="4536729" y="2560316"/>
            <a:ext cx="1166769" cy="612648"/>
          </a:xfrm>
          <a:prstGeom prst="wedgeRectCallout">
            <a:avLst>
              <a:gd name="adj1" fmla="val -63131"/>
              <a:gd name="adj2" fmla="val 25769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National – 77%</a:t>
            </a:r>
          </a:p>
          <a:p>
            <a:pPr algn="ctr"/>
            <a:r>
              <a:rPr lang="en-US" sz="1100" dirty="0"/>
              <a:t>GAINS – 40%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7CA94D-714A-8910-1B5A-2B3E7BEB308A}"/>
              </a:ext>
            </a:extLst>
          </p:cNvPr>
          <p:cNvSpPr/>
          <p:nvPr/>
        </p:nvSpPr>
        <p:spPr>
          <a:xfrm>
            <a:off x="3705017" y="4444152"/>
            <a:ext cx="1291471" cy="156790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8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607886B-9B8F-E00B-A40F-BA0ACD1C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</p:spPr>
        <p:txBody>
          <a:bodyPr>
            <a:normAutofit/>
          </a:bodyPr>
          <a:lstStyle/>
          <a:p>
            <a:r>
              <a:rPr lang="en-US" sz="2800" dirty="0"/>
              <a:t>Air pollutant emissions in Kazakhstan: </a:t>
            </a:r>
            <a:br>
              <a:rPr lang="en-US" sz="2800" dirty="0"/>
            </a:br>
            <a:r>
              <a:rPr lang="en-US" sz="2800" i="1" dirty="0"/>
              <a:t>National vs. GAINS (2020)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B1718F-C589-B0A6-46D1-D6658D2FB9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2712" y="1816037"/>
            <a:ext cx="9580541" cy="424249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E55AC-499A-F99E-6989-5B87AD8FF1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38B0777-827F-8D42-90B1-61394C340E6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AD3F7-F71F-2D6C-0503-460A02E40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The GAINS Model: residential combustion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B012B6-F4E6-BAEE-D806-C5F399C82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EF97D6F-4468-4C32-AACD-6ACB1E7EB657}" type="datetime1">
              <a:rPr lang="en-US" altLang="zh-CN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11/6/2023</a:t>
            </a:fld>
            <a:endParaRPr lang="en-GB" sz="50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238D8798-D29F-0F52-D811-557E54D40416}"/>
              </a:ext>
            </a:extLst>
          </p:cNvPr>
          <p:cNvSpPr/>
          <p:nvPr/>
        </p:nvSpPr>
        <p:spPr>
          <a:xfrm>
            <a:off x="4659089" y="2560316"/>
            <a:ext cx="1166769" cy="612648"/>
          </a:xfrm>
          <a:prstGeom prst="wedgeRectCallout">
            <a:avLst>
              <a:gd name="adj1" fmla="val -63131"/>
              <a:gd name="adj2" fmla="val 25769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National – 28%</a:t>
            </a:r>
          </a:p>
          <a:p>
            <a:pPr algn="ctr"/>
            <a:r>
              <a:rPr lang="en-US" sz="1100" dirty="0"/>
              <a:t>GAINS – 39%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9C7689-6906-DDE1-6E5E-4FF334CBB928}"/>
              </a:ext>
            </a:extLst>
          </p:cNvPr>
          <p:cNvSpPr/>
          <p:nvPr/>
        </p:nvSpPr>
        <p:spPr>
          <a:xfrm>
            <a:off x="3827377" y="4444152"/>
            <a:ext cx="1291471" cy="156790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6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A9DA207-7A90-EB05-917A-066BDC0A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</p:spPr>
        <p:txBody>
          <a:bodyPr>
            <a:normAutofit/>
          </a:bodyPr>
          <a:lstStyle/>
          <a:p>
            <a:r>
              <a:rPr lang="en-US" sz="2800" dirty="0"/>
              <a:t>Air pollutant emissions in Moldova: </a:t>
            </a:r>
            <a:br>
              <a:rPr lang="en-US" sz="2800" dirty="0"/>
            </a:br>
            <a:r>
              <a:rPr lang="en-US" sz="2800" i="1" dirty="0"/>
              <a:t>National vs. GAINS (2020)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884147-DBAE-9714-D230-87C59ABFEB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2712" y="1816037"/>
            <a:ext cx="9580541" cy="424249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F1D88-CCEA-958E-A124-A59DAD2AC8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38B0777-827F-8D42-90B1-61394C340E6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6E8E5-6BBD-6113-2273-F98F2DA75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The GAINS Model: residential combustion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F298E2-3B30-A082-CEA2-2E19BCFFD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EF97D6F-4468-4C32-AACD-6ACB1E7EB657}" type="datetime1">
              <a:rPr lang="en-US" altLang="zh-CN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11/6/2023</a:t>
            </a:fld>
            <a:endParaRPr lang="en-GB" sz="50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29CAE03-A3F1-9EAC-6CA1-8B0DB6A9F82C}"/>
              </a:ext>
            </a:extLst>
          </p:cNvPr>
          <p:cNvSpPr/>
          <p:nvPr/>
        </p:nvSpPr>
        <p:spPr>
          <a:xfrm>
            <a:off x="4519312" y="2569025"/>
            <a:ext cx="1166769" cy="612648"/>
          </a:xfrm>
          <a:prstGeom prst="wedgeRectCallout">
            <a:avLst>
              <a:gd name="adj1" fmla="val -62385"/>
              <a:gd name="adj2" fmla="val 225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National – 88%</a:t>
            </a:r>
          </a:p>
          <a:p>
            <a:pPr algn="ctr"/>
            <a:r>
              <a:rPr lang="en-US" sz="1100" dirty="0"/>
              <a:t>GAINS – 74%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01E2D4-24F6-263A-C390-F48E0C4E0855}"/>
              </a:ext>
            </a:extLst>
          </p:cNvPr>
          <p:cNvSpPr/>
          <p:nvPr/>
        </p:nvSpPr>
        <p:spPr>
          <a:xfrm>
            <a:off x="3705018" y="4249783"/>
            <a:ext cx="1291471" cy="1753562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0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1D4D9B0-6C1A-4A54-0EFC-3D9D8D58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</p:spPr>
        <p:txBody>
          <a:bodyPr/>
          <a:lstStyle/>
          <a:p>
            <a:r>
              <a:rPr lang="en-US" sz="3200" dirty="0"/>
              <a:t>Air pollutant emissions in Ukraine: </a:t>
            </a:r>
            <a:br>
              <a:rPr lang="en-US" sz="3200" dirty="0"/>
            </a:br>
            <a:r>
              <a:rPr lang="en-US" sz="3200" i="1" dirty="0"/>
              <a:t>National vs. GAINS (2020) 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395217-51D2-AD61-D31A-5F2CF06C64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2712" y="1816037"/>
            <a:ext cx="9580541" cy="424249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81AED-B60E-DD0B-5CE3-EF796FD50F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38B0777-827F-8D42-90B1-61394C340E6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89BEB-27E1-6D32-5B27-8ADC08FFE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The GAINS Model: residential combustion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77B148-CCC6-A5F1-A4FB-78A9CCEFD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EF97D6F-4468-4C32-AACD-6ACB1E7EB657}" type="datetime1">
              <a:rPr lang="en-US" altLang="zh-CN" sz="500" smtClean="0"/>
              <a:pPr>
                <a:lnSpc>
                  <a:spcPct val="90000"/>
                </a:lnSpc>
                <a:spcAft>
                  <a:spcPts val="600"/>
                </a:spcAft>
              </a:pPr>
              <a:t>11/6/2023</a:t>
            </a:fld>
            <a:endParaRPr lang="en-GB" sz="50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693E27F-D2BD-8518-896A-9C43894F139B}"/>
              </a:ext>
            </a:extLst>
          </p:cNvPr>
          <p:cNvSpPr/>
          <p:nvPr/>
        </p:nvSpPr>
        <p:spPr>
          <a:xfrm>
            <a:off x="4580710" y="2569025"/>
            <a:ext cx="1166769" cy="612648"/>
          </a:xfrm>
          <a:prstGeom prst="wedgeRectCallout">
            <a:avLst>
              <a:gd name="adj1" fmla="val -64624"/>
              <a:gd name="adj2" fmla="val 18804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National – 34%</a:t>
            </a:r>
          </a:p>
          <a:p>
            <a:pPr algn="ctr"/>
            <a:r>
              <a:rPr lang="en-US" sz="1100" dirty="0"/>
              <a:t>GAINS – 19%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D3D3E6-E44A-7EB4-5FF2-05FCD26067A7}"/>
              </a:ext>
            </a:extLst>
          </p:cNvPr>
          <p:cNvSpPr/>
          <p:nvPr/>
        </p:nvSpPr>
        <p:spPr>
          <a:xfrm>
            <a:off x="3766416" y="4023360"/>
            <a:ext cx="1291471" cy="1979985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3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4A1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99397B5B-1068-9647-8AF4-F0CD404C4C4E}" vid="{FB4EE621-5097-1245-A4F5-8FBE2839CC67}"/>
    </a:ext>
  </a:extLst>
</a:theme>
</file>

<file path=ppt/theme/theme2.xml><?xml version="1.0" encoding="utf-8"?>
<a:theme xmlns:a="http://schemas.openxmlformats.org/drawingml/2006/main" name="IIASA alternatives">
  <a:themeElements>
    <a:clrScheme name="Custom 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99397B5B-1068-9647-8AF4-F0CD404C4C4E}" vid="{11CFE96F-7000-6746-8225-94DCB5E6FE3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31CE1A84E4024F8BDA96CB03543DE8" ma:contentTypeVersion="38" ma:contentTypeDescription="Create a new document." ma:contentTypeScope="" ma:versionID="dbb46606deef0083fa153291d49a7ac3">
  <xsd:schema xmlns:xsd="http://www.w3.org/2001/XMLSchema" xmlns:xs="http://www.w3.org/2001/XMLSchema" xmlns:p="http://schemas.microsoft.com/office/2006/metadata/properties" xmlns:ns2="00be13e4-28da-4d9f-987e-6d6fe5e9883a" xmlns:ns3="74533353-90fd-4cb6-922c-36c7b826e6c6" targetNamespace="http://schemas.microsoft.com/office/2006/metadata/properties" ma:root="true" ma:fieldsID="616e91d0f7088bfa5366ac57e3e1cc24" ns2:_="" ns3:_="">
    <xsd:import namespace="00be13e4-28da-4d9f-987e-6d6fe5e9883a"/>
    <xsd:import namespace="74533353-90fd-4cb6-922c-36c7b826e6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e13e4-28da-4d9f-987e-6d6fe5e988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2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3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4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7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8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0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Teams_Channel_Section_Location" ma:index="33" nillable="true" ma:displayName="Teams Channel Section Location" ma:internalName="Teams_Channel_Section_Location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6b2b414a-4870-4b76-be62-ecc4760d58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tatus" ma:index="44" nillable="true" ma:displayName="Status" ma:format="Dropdown" ma:internalName="Status">
      <xsd:simpleType>
        <xsd:restriction base="dms:Choice">
          <xsd:enumeration value="Documentation"/>
          <xsd:enumeration value="Current"/>
          <xsd:enumeration value="Old"/>
        </xsd:restriction>
      </xsd:simple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33353-90fd-4cb6-922c-36c7b826e6c6" elementFormDefault="qualified">
    <xsd:import namespace="http://schemas.microsoft.com/office/2006/documentManagement/types"/>
    <xsd:import namespace="http://schemas.microsoft.com/office/infopath/2007/PartnerControls"/>
    <xsd:element name="SharedWithUsers" ma:index="3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3" nillable="true" ma:displayName="Taxonomy Catch All Column" ma:hidden="true" ma:list="{d25ad607-c9f8-42b5-8445-3ae331f47c2e}" ma:internalName="TaxCatchAll" ma:showField="CatchAllData" ma:web="74533353-90fd-4cb6-922c-36c7b826e6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00be13e4-28da-4d9f-987e-6d6fe5e9883a" xsi:nil="true"/>
    <CultureName xmlns="00be13e4-28da-4d9f-987e-6d6fe5e9883a" xsi:nil="true"/>
    <Has_Leaders_Only_SectionGroup xmlns="00be13e4-28da-4d9f-987e-6d6fe5e9883a" xsi:nil="true"/>
    <TaxCatchAll xmlns="74533353-90fd-4cb6-922c-36c7b826e6c6" xsi:nil="true"/>
    <Templates xmlns="00be13e4-28da-4d9f-987e-6d6fe5e9883a" xsi:nil="true"/>
    <Members xmlns="00be13e4-28da-4d9f-987e-6d6fe5e9883a">
      <UserInfo>
        <DisplayName/>
        <AccountId xsi:nil="true"/>
        <AccountType/>
      </UserInfo>
    </Members>
    <AppVersion xmlns="00be13e4-28da-4d9f-987e-6d6fe5e9883a" xsi:nil="true"/>
    <LMS_Mappings xmlns="00be13e4-28da-4d9f-987e-6d6fe5e9883a" xsi:nil="true"/>
    <Invited_Leaders xmlns="00be13e4-28da-4d9f-987e-6d6fe5e9883a" xsi:nil="true"/>
    <IsNotebookLocked xmlns="00be13e4-28da-4d9f-987e-6d6fe5e9883a" xsi:nil="true"/>
    <FolderType xmlns="00be13e4-28da-4d9f-987e-6d6fe5e9883a" xsi:nil="true"/>
    <Distribution_Groups xmlns="00be13e4-28da-4d9f-987e-6d6fe5e9883a" xsi:nil="true"/>
    <Self_Registration_Enabled xmlns="00be13e4-28da-4d9f-987e-6d6fe5e9883a" xsi:nil="true"/>
    <Leaders xmlns="00be13e4-28da-4d9f-987e-6d6fe5e9883a">
      <UserInfo>
        <DisplayName/>
        <AccountId xsi:nil="true"/>
        <AccountType/>
      </UserInfo>
    </Leaders>
    <lcf76f155ced4ddcb4097134ff3c332f xmlns="00be13e4-28da-4d9f-987e-6d6fe5e9883a">
      <Terms xmlns="http://schemas.microsoft.com/office/infopath/2007/PartnerControls"/>
    </lcf76f155ced4ddcb4097134ff3c332f>
    <Math_Settings xmlns="00be13e4-28da-4d9f-987e-6d6fe5e9883a" xsi:nil="true"/>
    <Member_Groups xmlns="00be13e4-28da-4d9f-987e-6d6fe5e9883a">
      <UserInfo>
        <DisplayName/>
        <AccountId xsi:nil="true"/>
        <AccountType/>
      </UserInfo>
    </Member_Groups>
    <TeamsChannelId xmlns="00be13e4-28da-4d9f-987e-6d6fe5e9883a" xsi:nil="true"/>
    <Owner xmlns="00be13e4-28da-4d9f-987e-6d6fe5e9883a">
      <UserInfo>
        <DisplayName/>
        <AccountId xsi:nil="true"/>
        <AccountType/>
      </UserInfo>
    </Owner>
    <Status xmlns="00be13e4-28da-4d9f-987e-6d6fe5e9883a" xsi:nil="true"/>
    <DefaultSectionNames xmlns="00be13e4-28da-4d9f-987e-6d6fe5e9883a" xsi:nil="true"/>
    <Invited_Members xmlns="00be13e4-28da-4d9f-987e-6d6fe5e9883a" xsi:nil="true"/>
    <Is_Collaboration_Space_Locked xmlns="00be13e4-28da-4d9f-987e-6d6fe5e9883a" xsi:nil="true"/>
    <Teams_Channel_Section_Location xmlns="00be13e4-28da-4d9f-987e-6d6fe5e9883a" xsi:nil="true"/>
  </documentManagement>
</p:properties>
</file>

<file path=customXml/itemProps1.xml><?xml version="1.0" encoding="utf-8"?>
<ds:datastoreItem xmlns:ds="http://schemas.openxmlformats.org/officeDocument/2006/customXml" ds:itemID="{803871FC-9DD0-4943-956A-5FEE759D672F}"/>
</file>

<file path=customXml/itemProps2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D93C57-A7ED-44E6-88BF-DA3984EE19E6}">
  <ds:schemaRefs>
    <ds:schemaRef ds:uri="http://schemas.microsoft.com/office/infopath/2007/PartnerControls"/>
    <ds:schemaRef ds:uri="http://schemas.microsoft.com/office/2006/documentManagement/types"/>
    <ds:schemaRef ds:uri="be13895f-efbf-4b34-9ae1-701db7adec95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b01cc50-eefa-4473-ad8e-77482493eae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PodHandler.ashx</Template>
  <TotalTime>46229</TotalTime>
  <Words>1347</Words>
  <Application>Microsoft Office PowerPoint</Application>
  <PresentationFormat>Widescreen</PresentationFormat>
  <Paragraphs>230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Cambria Math</vt:lpstr>
      <vt:lpstr>Courier New</vt:lpstr>
      <vt:lpstr>Tahoma</vt:lpstr>
      <vt:lpstr>Verdana</vt:lpstr>
      <vt:lpstr>Wingdings</vt:lpstr>
      <vt:lpstr>Office Theme</vt:lpstr>
      <vt:lpstr>IIASA alternatives</vt:lpstr>
      <vt:lpstr>Equation</vt:lpstr>
      <vt:lpstr>Bitmap Image</vt:lpstr>
      <vt:lpstr>The GAINS Model: residential combustion </vt:lpstr>
      <vt:lpstr>Contents</vt:lpstr>
      <vt:lpstr>Importance of the Domestic Sector  in EECCA Countries</vt:lpstr>
      <vt:lpstr>Solid fuel use in EECCA countries</vt:lpstr>
      <vt:lpstr>Air pollutant emissions in Armenia:  National vs. GAINS (2020) </vt:lpstr>
      <vt:lpstr>Air pollutant emissions in Georgia:  National vs. GAINS (2020) </vt:lpstr>
      <vt:lpstr>Air pollutant emissions in Kazakhstan:  National vs. GAINS (2020) </vt:lpstr>
      <vt:lpstr>Air pollutant emissions in Moldova:  National vs. GAINS (2020) </vt:lpstr>
      <vt:lpstr>Air pollutant emissions in Ukraine:  National vs. GAINS (2020) </vt:lpstr>
      <vt:lpstr>Domestic Sector in GAINS</vt:lpstr>
      <vt:lpstr>Domestic sector in GAINS</vt:lpstr>
      <vt:lpstr>Domestic sector: Fuel and source structure in GAINS</vt:lpstr>
      <vt:lpstr>Mapping to the GAINS structure (example)</vt:lpstr>
      <vt:lpstr>Mitigation measures in the domestic sector</vt:lpstr>
      <vt:lpstr>Emissions</vt:lpstr>
      <vt:lpstr>Modelling of the Domestic Sector in GAINS: Case study - India</vt:lpstr>
      <vt:lpstr>Model linkage </vt:lpstr>
      <vt:lpstr>State-wise distribution of households by type of fuel used for cooking in rural and urban areas in India</vt:lpstr>
      <vt:lpstr>Household energy consumption for cooking</vt:lpstr>
      <vt:lpstr>Household energy demand for cooking</vt:lpstr>
      <vt:lpstr>High contribution to ambient PM2.5 concentrations</vt:lpstr>
      <vt:lpstr>Country averages of cities - Kazakhstan </vt:lpstr>
      <vt:lpstr>Kerosene consumption for lighting</vt:lpstr>
      <vt:lpstr>Diesel generators</vt:lpstr>
      <vt:lpstr>Diesel generators (Contd…)</vt:lpstr>
      <vt:lpstr>PowerPoint Presentation</vt:lpstr>
      <vt:lpstr>Tutorials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HUBER Tanja</dc:creator>
  <cp:lastModifiedBy>PUROHIT Pallav</cp:lastModifiedBy>
  <cp:revision>915</cp:revision>
  <cp:lastPrinted>2021-04-14T15:50:22Z</cp:lastPrinted>
  <dcterms:created xsi:type="dcterms:W3CDTF">2019-05-17T07:14:44Z</dcterms:created>
  <dcterms:modified xsi:type="dcterms:W3CDTF">2023-11-07T12:21:48Z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0x010100C431CE1A84E4024F8BDA96CB03543DE8</vt:lpwstr>
  </property>
  <property fmtid="{D5CDD505-2E9C-101B-9397-08002B2CF9AE}" pid="3" name="_dlc_DocIdItemGuid">
    <vt:lpwstr>21d70297-cd61-47d2-9611-414a1fcff47b</vt:lpwstr>
  </property>
</Properties>
</file>