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3" r:id="rId5"/>
  </p:sldMasterIdLst>
  <p:notesMasterIdLst>
    <p:notesMasterId r:id="rId16"/>
  </p:notesMasterIdLst>
  <p:handoutMasterIdLst>
    <p:handoutMasterId r:id="rId17"/>
  </p:handoutMasterIdLst>
  <p:sldIdLst>
    <p:sldId id="256" r:id="rId6"/>
    <p:sldId id="264" r:id="rId7"/>
    <p:sldId id="273" r:id="rId8"/>
    <p:sldId id="261" r:id="rId9"/>
    <p:sldId id="274" r:id="rId10"/>
    <p:sldId id="263" r:id="rId11"/>
    <p:sldId id="265" r:id="rId12"/>
    <p:sldId id="269" r:id="rId13"/>
    <p:sldId id="272" r:id="rId14"/>
    <p:sldId id="258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623911-35C1-C6F8-6C4D-DDC370F1EE39}" name="WARNECKE Laura" initials="WL" userId="S::warnecke@iiasa.ac.at::54a76b54-95d0-4231-9ee7-0f68c2371af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6600"/>
    <a:srgbClr val="FF470D"/>
    <a:srgbClr val="996633"/>
    <a:srgbClr val="007E00"/>
    <a:srgbClr val="FFC285"/>
    <a:srgbClr val="FFB061"/>
    <a:srgbClr val="FF9933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29" autoAdjust="0"/>
    <p:restoredTop sz="89769" autoAdjust="0"/>
  </p:normalViewPr>
  <p:slideViewPr>
    <p:cSldViewPr snapToGrid="0" snapToObjects="1">
      <p:cViewPr varScale="1">
        <p:scale>
          <a:sx n="110" d="100"/>
          <a:sy n="110" d="100"/>
        </p:scale>
        <p:origin x="24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439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8CE3CE-7885-5440-B7D2-D1C38EEAB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54EA1-D6B4-7C47-AF7F-6ED3655198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2D56F-4014-E440-B414-1949875DC54A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AEB30-D659-F04F-8BCA-7E5755820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0766-B385-064C-89E0-D696CB68EF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23E2-02F7-644F-99F5-08AC3BA5E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332E-8893-FE4E-9A25-93BB30EFA0DA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A1DD-B70C-B048-99CA-ED854228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68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1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http://gains.iiasa.ac.at/models/gains_models4.html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http://gains.iiasa.ac.at/models/gains_resources.html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04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I:\gueret\GAINS-doc-v1\build\html\start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7A1DD-B70C-B048-99CA-ED85422872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6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8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06113" y="987427"/>
            <a:ext cx="7485887" cy="4873625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95EF8D4-5B50-564A-8E71-ACB42B8E1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58DE6F-BC6E-364C-91D6-6B9C603C2F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49228810-255C-0747-AA61-5D5198D3E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9AD2DE6-E43E-6044-9983-6D2115FA619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0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7"/>
            <a:ext cx="1098804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BCE835-694B-EC4D-AD29-A3BF23C07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58B064A-C26D-E948-B1F9-58944195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031FA7-02D1-0645-9048-0AAD35E90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84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23777"/>
            <a:ext cx="2628900" cy="5553186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FA3B52-24C6-BC49-B1FB-EF1DE3CE3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7668D43-9CA0-B748-8221-476079634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7BDEB2-5457-E84E-8E88-F426D3C10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43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in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Thank you for your time.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24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1" y="5977289"/>
            <a:ext cx="3362425" cy="88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46396B-BD90-784C-8FFE-EBB3D077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32D8BEC-2F74-8547-9F2C-AEAE0B302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0283A15-47DF-8047-8B83-438FA552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58E8B80-D0B3-954F-9A62-484C9A10F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0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- blue">
    <p:bg>
      <p:bgPr>
        <a:solidFill>
          <a:srgbClr val="2455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658179"/>
            <a:ext cx="9610344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FD36E0-C784-AE4E-B42C-F7764C6BD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83D7C-0821-A040-BE0C-B5DB8952D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69E957-E916-EA41-8D86-9462424C7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bg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239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1" y="5977289"/>
            <a:ext cx="3362425" cy="88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46396B-BD90-784C-8FFE-EBB3D077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32D8BEC-2F74-8547-9F2C-AEAE0B302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0283A15-47DF-8047-8B83-438FA552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58E8B80-D0B3-954F-9A62-484C9A10F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782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942F0-6E2E-9B45-9065-E71C5FD39597}"/>
              </a:ext>
            </a:extLst>
          </p:cNvPr>
          <p:cNvSpPr/>
          <p:nvPr userDrawn="1"/>
        </p:nvSpPr>
        <p:spPr>
          <a:xfrm>
            <a:off x="1" y="5948414"/>
            <a:ext cx="3362425" cy="90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56797FB-FF82-0F4F-A928-D7AF36F544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C27DB8A-983A-204A-A0E1-0B250973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C3EFC6A2-0789-BB4B-9701-8038DFBF8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876024C-E78F-814A-ADD4-B2037FCE1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60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8A4A04-F540-E24D-9FF5-8F7FC90CDCFA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E89C228-C4FD-7644-ABB7-614954C945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0B89FE-026E-7249-A3EB-8B2B89BC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5E2E5CD6-A1EE-A841-BFBB-519F206E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6C81B30-170B-8F41-A120-A0E8F4AD1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908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4416571-A315-1846-A578-44521F40228B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BA7FE-773F-2D4C-A1FD-78D273094D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BFC3704-1948-F84D-88BE-17DA7F45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DBAF8AC-F4B9-2C4F-BBF0-BD58FB50FE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7E7983D-B1A4-B148-B1D4-C4B621AD1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919986"/>
            <a:ext cx="9610344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054AF39-23DB-0740-938A-1A583332BF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58748" y="6352806"/>
            <a:ext cx="2743200" cy="365125"/>
          </a:xfrm>
        </p:spPr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7748E00D-B3B4-FE4D-A3E5-E8C8A25CA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14E4032-E757-2144-A88B-ABFF9C43B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18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4F5CED-483C-A348-8E33-D2AA0F23C5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D53A157-7BBA-5749-8237-8C990161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3953BB51-3F9C-E747-ACA8-03C6016EB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9247E92-8FF0-A341-9976-E6095D27E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073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C34238B-024D-294E-AD4C-68C413D97E1A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572D3F-74B7-B64C-800D-13CA52163CD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D7F9956-5A00-5A40-8899-32D1F879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0031E1D5-F0A3-EF45-84AA-C0225E109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305433C-0038-FC49-AAE7-4AE15259F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303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292FE64-D177-274B-901F-D336A79314A8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B989F8-C842-5E4D-A070-A6209E35FC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49E4815-2057-AE40-A83C-99001B97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E2EF048-87C8-2B43-AA12-7E550A2A4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40068E4E-9680-554C-B740-1BBB27554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120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20DF604-D9D6-5045-B588-839447328165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6C0CE20-2FA8-D441-A594-2E5923EEB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19AD1BB0-F11D-AB4E-A5C2-D6877E27F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2982180-1554-0149-9361-2E4524F2E5A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075AC00-972C-AE42-811E-B2A50B01A5A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EDE99-ADAF-CC49-8A11-DA767186AC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FAC88BB-6435-5741-AECC-C64CD1B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Footer Placeholder 7">
            <a:extLst>
              <a:ext uri="{FF2B5EF4-FFF2-40B4-BE49-F238E27FC236}">
                <a16:creationId xmlns:a16="http://schemas.microsoft.com/office/drawing/2014/main" id="{470C4FCD-395E-D94C-AECA-9EC451BFD0A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46DBF9A0-D8B4-7745-ACB6-B5E35D853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340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column -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1" y="5977289"/>
            <a:ext cx="3362425" cy="88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46396B-BD90-784C-8FFE-EBB3D077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32D8BEC-2F74-8547-9F2C-AEAE0B302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0283A15-47DF-8047-8B83-438FA552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58E8B80-D0B3-954F-9A62-484C9A10F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8E42FE-DE83-0941-9540-20EEB49185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8889" y="165865"/>
            <a:ext cx="451323" cy="6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43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column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942F0-6E2E-9B45-9065-E71C5FD39597}"/>
              </a:ext>
            </a:extLst>
          </p:cNvPr>
          <p:cNvSpPr/>
          <p:nvPr userDrawn="1"/>
        </p:nvSpPr>
        <p:spPr>
          <a:xfrm>
            <a:off x="1" y="5948414"/>
            <a:ext cx="3362425" cy="90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56797FB-FF82-0F4F-A928-D7AF36F544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C27DB8A-983A-204A-A0E1-0B250973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C3EFC6A2-0789-BB4B-9701-8038DFBF8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876024C-E78F-814A-ADD4-B2037FCE1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63F04A-47D7-6D44-AF92-CB4F029D3D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8889" y="165865"/>
            <a:ext cx="451323" cy="6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07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column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8A4A04-F540-E24D-9FF5-8F7FC90CDCFA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E89C228-C4FD-7644-ABB7-614954C945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0B89FE-026E-7249-A3EB-8B2B89BC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5E2E5CD6-A1EE-A841-BFBB-519F206E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6C81B30-170B-8F41-A120-A0E8F4AD1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20A26F-514F-5A42-ACE3-70A01C8729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8889" y="165865"/>
            <a:ext cx="451323" cy="6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47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4416571-A315-1846-A578-44521F40228B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BA7FE-773F-2D4C-A1FD-78D273094D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BFC3704-1948-F84D-88BE-17DA7F45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DBAF8AC-F4B9-2C4F-BBF0-BD58FB50FE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7E7983D-B1A4-B148-B1D4-C4B621AD1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6BA4D8-F3B1-6640-9CB5-BB9AE0CA86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8889" y="165865"/>
            <a:ext cx="451323" cy="6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7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5BA2C8-6FAC-B54C-9845-66F221B9BB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FA112B-E57E-7B4A-8833-D3D8FEC4EC1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10591185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A8C8EE7-3B3F-3F41-B5AD-67185982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44BCAD86-58E8-C64B-B919-51804E097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4675424-66C5-6140-A915-8C73CF29D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19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4E4AF7-5B90-4A4A-9190-EF7AF1E8A75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B1DBDDF-7B8D-E049-BE5A-2AC650B2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FBAFA6-39D8-1045-BD48-582B33225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7990A56-77DE-384E-846A-6EC505691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2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596321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8FC52E0-46F2-2443-B309-D4A67BCEE7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7B320-CA87-A342-9115-47E9E4F9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58D14D24-78FD-A045-8D62-111F0EEE4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B93BEA1-60BB-9942-B17D-B28C03441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5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482692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482692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A223357-BF2B-1446-9B75-489DB9B4E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0E8D-9016-4C42-8F5F-E450B003AB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9CBCAFA1-511A-EE41-B15A-62ABD068967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ABEB7C4-26A5-2A49-A685-310121897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1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53225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79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071B-8956-1F45-8413-D77E45140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37A5CF-4029-5441-9751-E360C7BA0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CA39AD3-F023-5741-9EB7-A0EBA4530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26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05F8A-53F2-9A4F-89B7-679F5D96A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89F830C8-3B22-4D44-AD5B-EAC20E22F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81969A2-10C2-C546-977D-603DF985E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3" y="987427"/>
            <a:ext cx="6949439" cy="4873625"/>
          </a:xfrm>
        </p:spPr>
        <p:txBody>
          <a:bodyPr/>
          <a:lstStyle>
            <a:lvl1pPr>
              <a:defRPr sz="2400"/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FED4CC-B694-4F4C-8AC8-7D4040DF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B4412EC-2A2F-F34F-AFA3-D552E85C9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4C3DC-0931-ED45-859D-7DC2E02D5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E3CEEAF4-4B04-7F42-81A2-3D6474988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89A40C2-EB4C-F849-86CB-ACD53C9F5BD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60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677042"/>
            <a:ext cx="10658856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14BBBCD-90CB-2F47-9BDE-CEED80DD9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29416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20DCE6-B4EA-8444-92C3-D609C5C13BC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72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84" r:id="rId13"/>
    <p:sldLayoutId id="2147483685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6"/>
            <a:ext cx="106588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D8510D3-7480-FA40-B714-28425739D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8C025A19-EC4F-5D46-BAED-915B844A7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FOOTER - Goto 'Insert &gt; Header and footer &gt; Footer'</a:t>
            </a:r>
            <a:endParaRPr lang="en-GB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01290F5-EF9B-6848-BD94-0DC63C614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DATE - 'Insert &gt; Header and footer &gt; Fixed'</a:t>
            </a:r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A73F24A-72E1-514B-A669-66B08B94475A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3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CB184C5-BA83-4541-BEA4-A4DB4AFC4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import and model documentation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3A771C5-F9C0-EA48-9322-8BAE62E23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Laura </a:t>
            </a:r>
            <a:r>
              <a:rPr lang="en-US" dirty="0" err="1"/>
              <a:t>Warnecke</a:t>
            </a:r>
            <a:endParaRPr lang="en-US" dirty="0"/>
          </a:p>
          <a:p>
            <a:r>
              <a:rPr lang="en-US" dirty="0"/>
              <a:t>For the EECCA workshop on the GAINS model</a:t>
            </a:r>
          </a:p>
        </p:txBody>
      </p:sp>
    </p:spTree>
    <p:extLst>
      <p:ext uri="{BB962C8B-B14F-4D97-AF65-F5344CB8AC3E}">
        <p14:creationId xmlns:p14="http://schemas.microsoft.com/office/powerpoint/2010/main" val="370867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547A728-470D-DD4C-B25D-8FA003B4B0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 for your time.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Feel free to ask questions!</a:t>
            </a:r>
          </a:p>
        </p:txBody>
      </p:sp>
    </p:spTree>
    <p:extLst>
      <p:ext uri="{BB962C8B-B14F-4D97-AF65-F5344CB8AC3E}">
        <p14:creationId xmlns:p14="http://schemas.microsoft.com/office/powerpoint/2010/main" val="9887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096AB-781A-4E30-A84C-6DEE2F6E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import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93CD8F-DF10-447D-9003-5468F915EC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1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5C70DE-70BA-400B-ABC5-F823611726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F9EBCE-3FA6-4838-BABE-D80ABBCB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process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C3FEC40-65DD-4A94-8482-DC2082A64496}"/>
              </a:ext>
            </a:extLst>
          </p:cNvPr>
          <p:cNvSpPr/>
          <p:nvPr/>
        </p:nvSpPr>
        <p:spPr>
          <a:xfrm>
            <a:off x="355782" y="2149993"/>
            <a:ext cx="4716550" cy="2645479"/>
          </a:xfrm>
          <a:prstGeom prst="roundRect">
            <a:avLst/>
          </a:prstGeom>
          <a:solidFill>
            <a:srgbClr val="3C71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Energy models: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IEA: World Energy Outlook data, global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PRIMES: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POTEnCIA</a:t>
            </a:r>
            <a:r>
              <a:rPr lang="en-US" sz="1600" dirty="0"/>
              <a:t>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Other IAMs, e.g.: AIM, MESSAGE, TIMES, GCAM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sz="600" dirty="0"/>
          </a:p>
          <a:p>
            <a:r>
              <a:rPr lang="en-US" sz="1600" dirty="0"/>
              <a:t>Agricultural models: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CAPRI: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FAO: FAO Agricultural Outlook model results, global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FF12044-E3E5-4F19-90FE-4AABB5E570B2}"/>
              </a:ext>
            </a:extLst>
          </p:cNvPr>
          <p:cNvSpPr/>
          <p:nvPr/>
        </p:nvSpPr>
        <p:spPr>
          <a:xfrm>
            <a:off x="5232899" y="2171397"/>
            <a:ext cx="2025251" cy="162422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Regional mapping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Sectoral mapping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9F82B5-054E-4CB1-86F5-BBB14C0FFF47}"/>
              </a:ext>
            </a:extLst>
          </p:cNvPr>
          <p:cNvSpPr/>
          <p:nvPr/>
        </p:nvSpPr>
        <p:spPr>
          <a:xfrm>
            <a:off x="362711" y="1305933"/>
            <a:ext cx="4709621" cy="75769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from external models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F31C275-5E50-4E01-BE83-0E1D046880E7}"/>
              </a:ext>
            </a:extLst>
          </p:cNvPr>
          <p:cNvSpPr/>
          <p:nvPr/>
        </p:nvSpPr>
        <p:spPr>
          <a:xfrm>
            <a:off x="5232900" y="1316293"/>
            <a:ext cx="2025251" cy="757692"/>
          </a:xfrm>
          <a:prstGeom prst="roundRect">
            <a:avLst/>
          </a:prstGeom>
          <a:solidFill>
            <a:srgbClr val="165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Mapping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5F08C9D1-EF9F-40BC-A442-898936D7456F}"/>
              </a:ext>
            </a:extLst>
          </p:cNvPr>
          <p:cNvSpPr/>
          <p:nvPr/>
        </p:nvSpPr>
        <p:spPr>
          <a:xfrm>
            <a:off x="4861106" y="1471435"/>
            <a:ext cx="552091" cy="4097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9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3F65AB-83DF-4DCB-B5CF-D6AF1F8FBD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1367E8-C90E-4183-AB00-7F492E0C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table examples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564554A-FB30-44A2-B7AF-8CAD7876E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24892"/>
              </p:ext>
            </p:extLst>
          </p:nvPr>
        </p:nvGraphicFramePr>
        <p:xfrm>
          <a:off x="518238" y="3109972"/>
          <a:ext cx="11155519" cy="3160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761">
                  <a:extLst>
                    <a:ext uri="{9D8B030D-6E8A-4147-A177-3AD203B41FA5}">
                      <a16:colId xmlns:a16="http://schemas.microsoft.com/office/drawing/2014/main" val="2294180334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3498969509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4284108527"/>
                    </a:ext>
                  </a:extLst>
                </a:gridCol>
                <a:gridCol w="2101515">
                  <a:extLst>
                    <a:ext uri="{9D8B030D-6E8A-4147-A177-3AD203B41FA5}">
                      <a16:colId xmlns:a16="http://schemas.microsoft.com/office/drawing/2014/main" val="3537049570"/>
                    </a:ext>
                  </a:extLst>
                </a:gridCol>
                <a:gridCol w="1986019">
                  <a:extLst>
                    <a:ext uri="{9D8B030D-6E8A-4147-A177-3AD203B41FA5}">
                      <a16:colId xmlns:a16="http://schemas.microsoft.com/office/drawing/2014/main" val="3507497746"/>
                    </a:ext>
                  </a:extLst>
                </a:gridCol>
                <a:gridCol w="2008466">
                  <a:extLst>
                    <a:ext uri="{9D8B030D-6E8A-4147-A177-3AD203B41FA5}">
                      <a16:colId xmlns:a16="http://schemas.microsoft.com/office/drawing/2014/main" val="3098596148"/>
                    </a:ext>
                  </a:extLst>
                </a:gridCol>
              </a:tblGrid>
              <a:tr h="339590">
                <a:tc>
                  <a:txBody>
                    <a:bodyPr/>
                    <a:lstStyle/>
                    <a:p>
                      <a:r>
                        <a:rPr lang="en-US" sz="1600" dirty="0"/>
                        <a:t>GAINS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GAINS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GAINS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458048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r>
                        <a:rPr lang="en-US" sz="1600" dirty="0"/>
                        <a:t>AUTR_WHOL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HF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13407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AUTR_WHOL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190098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AUTR_WHOL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844422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AUTR_WHOL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1233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HF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881504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088218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440679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DOMESNAV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28879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EE4178EF-DE3B-42BA-AA09-DDDD7DF2D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080770"/>
              </p:ext>
            </p:extLst>
          </p:nvPr>
        </p:nvGraphicFramePr>
        <p:xfrm>
          <a:off x="518239" y="1595981"/>
          <a:ext cx="11155519" cy="1033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761">
                  <a:extLst>
                    <a:ext uri="{9D8B030D-6E8A-4147-A177-3AD203B41FA5}">
                      <a16:colId xmlns:a16="http://schemas.microsoft.com/office/drawing/2014/main" val="2294180334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3498969509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4284108527"/>
                    </a:ext>
                  </a:extLst>
                </a:gridCol>
                <a:gridCol w="2101515">
                  <a:extLst>
                    <a:ext uri="{9D8B030D-6E8A-4147-A177-3AD203B41FA5}">
                      <a16:colId xmlns:a16="http://schemas.microsoft.com/office/drawing/2014/main" val="3537049570"/>
                    </a:ext>
                  </a:extLst>
                </a:gridCol>
                <a:gridCol w="1986019">
                  <a:extLst>
                    <a:ext uri="{9D8B030D-6E8A-4147-A177-3AD203B41FA5}">
                      <a16:colId xmlns:a16="http://schemas.microsoft.com/office/drawing/2014/main" val="3507497746"/>
                    </a:ext>
                  </a:extLst>
                </a:gridCol>
                <a:gridCol w="2008466">
                  <a:extLst>
                    <a:ext uri="{9D8B030D-6E8A-4147-A177-3AD203B41FA5}">
                      <a16:colId xmlns:a16="http://schemas.microsoft.com/office/drawing/2014/main" val="3098596148"/>
                    </a:ext>
                  </a:extLst>
                </a:gridCol>
              </a:tblGrid>
              <a:tr h="339590">
                <a:tc>
                  <a:txBody>
                    <a:bodyPr/>
                    <a:lstStyle/>
                    <a:p>
                      <a:r>
                        <a:rPr lang="en-US" sz="1600" dirty="0"/>
                        <a:t>GAINS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GAINS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GAINS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Ext. model 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458048"/>
                  </a:ext>
                </a:extLst>
              </a:tr>
              <a:tr h="358456">
                <a:tc>
                  <a:txBody>
                    <a:bodyPr/>
                    <a:lstStyle/>
                    <a:p>
                      <a:r>
                        <a:rPr lang="en-US" sz="1600" dirty="0"/>
                        <a:t>CHIL_WHOL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DOM_COM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COMPUB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13407"/>
                  </a:ext>
                </a:extLst>
              </a:tr>
              <a:tr h="309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CHIL_WHOL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DOM_COM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MODBIOLIQ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COMPUB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19009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27C1057-F06E-4DE0-90BA-34A6DBA46171}"/>
              </a:ext>
            </a:extLst>
          </p:cNvPr>
          <p:cNvSpPr txBox="1"/>
          <p:nvPr/>
        </p:nvSpPr>
        <p:spPr>
          <a:xfrm>
            <a:off x="518240" y="2730266"/>
            <a:ext cx="2296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DISAGGREGATION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2723E2-BD1B-4657-9D42-27CFFA5EDB2C}"/>
              </a:ext>
            </a:extLst>
          </p:cNvPr>
          <p:cNvSpPr txBox="1"/>
          <p:nvPr/>
        </p:nvSpPr>
        <p:spPr>
          <a:xfrm>
            <a:off x="518238" y="1187255"/>
            <a:ext cx="191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AGGREGATION</a:t>
            </a:r>
          </a:p>
        </p:txBody>
      </p:sp>
    </p:spTree>
    <p:extLst>
      <p:ext uri="{BB962C8B-B14F-4D97-AF65-F5344CB8AC3E}">
        <p14:creationId xmlns:p14="http://schemas.microsoft.com/office/powerpoint/2010/main" val="20264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5C70DE-70BA-400B-ABC5-F823611726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3F9EBCE-3FA6-4838-BABE-D80ABBCB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process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C3FEC40-65DD-4A94-8482-DC2082A64496}"/>
              </a:ext>
            </a:extLst>
          </p:cNvPr>
          <p:cNvSpPr/>
          <p:nvPr/>
        </p:nvSpPr>
        <p:spPr>
          <a:xfrm>
            <a:off x="355782" y="2149993"/>
            <a:ext cx="4716550" cy="2645479"/>
          </a:xfrm>
          <a:prstGeom prst="roundRect">
            <a:avLst/>
          </a:prstGeom>
          <a:solidFill>
            <a:srgbClr val="3C71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Energy models: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IEA: World Energy Outlook data, global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PRIMES: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POTEnCIA</a:t>
            </a:r>
            <a:r>
              <a:rPr lang="en-US" sz="1600" dirty="0"/>
              <a:t>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Other IAMs, e.g.: AIM, MESSAGE, TIMES, GCAM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sz="600" dirty="0"/>
          </a:p>
          <a:p>
            <a:r>
              <a:rPr lang="en-US" sz="1600" dirty="0"/>
              <a:t>Agricultural models: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CAPRI: Europe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1600" dirty="0"/>
              <a:t>FAO: FAO Agricultural Outlook model results, global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FF12044-E3E5-4F19-90FE-4AABB5E570B2}"/>
              </a:ext>
            </a:extLst>
          </p:cNvPr>
          <p:cNvSpPr/>
          <p:nvPr/>
        </p:nvSpPr>
        <p:spPr>
          <a:xfrm>
            <a:off x="5232899" y="2171397"/>
            <a:ext cx="2025251" cy="162422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Regional mapping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Sectoral mapping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9F82B5-054E-4CB1-86F5-BBB14C0FFF47}"/>
              </a:ext>
            </a:extLst>
          </p:cNvPr>
          <p:cNvSpPr/>
          <p:nvPr/>
        </p:nvSpPr>
        <p:spPr>
          <a:xfrm>
            <a:off x="362711" y="1305933"/>
            <a:ext cx="4709621" cy="75769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from external models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F31C275-5E50-4E01-BE83-0E1D046880E7}"/>
              </a:ext>
            </a:extLst>
          </p:cNvPr>
          <p:cNvSpPr/>
          <p:nvPr/>
        </p:nvSpPr>
        <p:spPr>
          <a:xfrm>
            <a:off x="5232900" y="1316293"/>
            <a:ext cx="2025251" cy="757692"/>
          </a:xfrm>
          <a:prstGeom prst="roundRect">
            <a:avLst/>
          </a:prstGeom>
          <a:solidFill>
            <a:srgbClr val="165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Mapping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40728EA-8848-4366-8BB6-C3B692705338}"/>
              </a:ext>
            </a:extLst>
          </p:cNvPr>
          <p:cNvSpPr/>
          <p:nvPr/>
        </p:nvSpPr>
        <p:spPr>
          <a:xfrm>
            <a:off x="9706052" y="1305933"/>
            <a:ext cx="2070076" cy="752263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in the GAINS format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5276F9-D9FC-4C4D-9397-136ADA4A1B66}"/>
              </a:ext>
            </a:extLst>
          </p:cNvPr>
          <p:cNvSpPr/>
          <p:nvPr/>
        </p:nvSpPr>
        <p:spPr>
          <a:xfrm>
            <a:off x="7400732" y="1300504"/>
            <a:ext cx="2162738" cy="757692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Import routines, incl. downscaling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F9693B-663F-45F0-B849-C019027837A3}"/>
              </a:ext>
            </a:extLst>
          </p:cNvPr>
          <p:cNvSpPr/>
          <p:nvPr/>
        </p:nvSpPr>
        <p:spPr>
          <a:xfrm>
            <a:off x="7418717" y="2132024"/>
            <a:ext cx="2162737" cy="2593952"/>
          </a:xfrm>
          <a:prstGeom prst="roundRect">
            <a:avLst/>
          </a:prstGeom>
          <a:solidFill>
            <a:srgbClr val="FFC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Pattern distribution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Seeding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Default ratios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Trend of drivers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/>
              <a:t>Gap filling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C2EA8EA-9A40-4E5D-B5AE-2CA4DE3E633F}"/>
              </a:ext>
            </a:extLst>
          </p:cNvPr>
          <p:cNvSpPr/>
          <p:nvPr/>
        </p:nvSpPr>
        <p:spPr>
          <a:xfrm>
            <a:off x="2655961" y="4931889"/>
            <a:ext cx="7157309" cy="422174"/>
          </a:xfrm>
          <a:prstGeom prst="round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checks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8688948-9677-4041-8944-8FABF84394A7}"/>
              </a:ext>
            </a:extLst>
          </p:cNvPr>
          <p:cNvSpPr/>
          <p:nvPr/>
        </p:nvSpPr>
        <p:spPr>
          <a:xfrm>
            <a:off x="2645051" y="5460569"/>
            <a:ext cx="3589564" cy="1230068"/>
          </a:xfrm>
          <a:prstGeom prst="roundRect">
            <a:avLst/>
          </a:prstGeom>
          <a:solidFill>
            <a:srgbClr val="CC33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Pre-checks, e.g.: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Are all inputs available?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Are there any new categories or changes in the naming?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434B487-B5A5-41A6-80EF-7528B4410D46}"/>
              </a:ext>
            </a:extLst>
          </p:cNvPr>
          <p:cNvSpPr/>
          <p:nvPr/>
        </p:nvSpPr>
        <p:spPr>
          <a:xfrm>
            <a:off x="6384524" y="5460570"/>
            <a:ext cx="3434290" cy="1230068"/>
          </a:xfrm>
          <a:prstGeom prst="roundRect">
            <a:avLst/>
          </a:prstGeom>
          <a:solidFill>
            <a:srgbClr val="CC33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/>
              <a:t>Post-checks</a:t>
            </a:r>
            <a:r>
              <a:rPr lang="en-US" sz="1600" dirty="0"/>
              <a:t>, e.g.: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Do the sums match?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Are there any negative numbers? </a:t>
            </a:r>
          </a:p>
        </p:txBody>
      </p:sp>
      <p:sp>
        <p:nvSpPr>
          <p:cNvPr id="23" name="Arrow: Bent 22">
            <a:extLst>
              <a:ext uri="{FF2B5EF4-FFF2-40B4-BE49-F238E27FC236}">
                <a16:creationId xmlns:a16="http://schemas.microsoft.com/office/drawing/2014/main" id="{23F78D92-CDA7-4C31-B27F-BC923CCD4422}"/>
              </a:ext>
            </a:extLst>
          </p:cNvPr>
          <p:cNvSpPr/>
          <p:nvPr/>
        </p:nvSpPr>
        <p:spPr>
          <a:xfrm rot="5400000" flipH="1">
            <a:off x="8662621" y="3663759"/>
            <a:ext cx="3860516" cy="1122249"/>
          </a:xfrm>
          <a:prstGeom prst="ben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row: Bent 23">
            <a:extLst>
              <a:ext uri="{FF2B5EF4-FFF2-40B4-BE49-F238E27FC236}">
                <a16:creationId xmlns:a16="http://schemas.microsoft.com/office/drawing/2014/main" id="{B688F6BE-FA68-42FE-BA91-0AF8875946E1}"/>
              </a:ext>
            </a:extLst>
          </p:cNvPr>
          <p:cNvSpPr/>
          <p:nvPr/>
        </p:nvSpPr>
        <p:spPr>
          <a:xfrm rot="5400000" flipH="1" flipV="1">
            <a:off x="1245398" y="5001715"/>
            <a:ext cx="1261903" cy="1122252"/>
          </a:xfrm>
          <a:prstGeom prst="ben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364B2672-088D-4066-920C-BDC0999438D2}"/>
              </a:ext>
            </a:extLst>
          </p:cNvPr>
          <p:cNvSpPr/>
          <p:nvPr/>
        </p:nvSpPr>
        <p:spPr>
          <a:xfrm>
            <a:off x="4861106" y="1471435"/>
            <a:ext cx="552091" cy="4097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59BDC9C5-2694-4C00-83F7-D3EF05DC7862}"/>
              </a:ext>
            </a:extLst>
          </p:cNvPr>
          <p:cNvSpPr/>
          <p:nvPr/>
        </p:nvSpPr>
        <p:spPr>
          <a:xfrm>
            <a:off x="7027270" y="1485027"/>
            <a:ext cx="552091" cy="4097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9CF3DB9-1B56-4C70-8EB9-87435DE82290}"/>
              </a:ext>
            </a:extLst>
          </p:cNvPr>
          <p:cNvSpPr/>
          <p:nvPr/>
        </p:nvSpPr>
        <p:spPr>
          <a:xfrm>
            <a:off x="9334542" y="1481110"/>
            <a:ext cx="552091" cy="4097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20" grpId="0" animBg="1"/>
      <p:bldP spid="23" grpId="0" animBg="1"/>
      <p:bldP spid="24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158A5-C757-4F83-9C72-8CF6305946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B4E210-CD90-4210-B146-29841622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Disaggregation of inputs based on pattern scenario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2C8B4C8-5FA5-4EEE-81F3-E2BDBAFB7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17025"/>
              </p:ext>
            </p:extLst>
          </p:nvPr>
        </p:nvGraphicFramePr>
        <p:xfrm>
          <a:off x="756058" y="1310053"/>
          <a:ext cx="10679883" cy="449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556">
                  <a:extLst>
                    <a:ext uri="{9D8B030D-6E8A-4147-A177-3AD203B41FA5}">
                      <a16:colId xmlns:a16="http://schemas.microsoft.com/office/drawing/2014/main" val="2294180334"/>
                    </a:ext>
                  </a:extLst>
                </a:gridCol>
                <a:gridCol w="991892">
                  <a:extLst>
                    <a:ext uri="{9D8B030D-6E8A-4147-A177-3AD203B41FA5}">
                      <a16:colId xmlns:a16="http://schemas.microsoft.com/office/drawing/2014/main" val="3498969509"/>
                    </a:ext>
                  </a:extLst>
                </a:gridCol>
                <a:gridCol w="1763781">
                  <a:extLst>
                    <a:ext uri="{9D8B030D-6E8A-4147-A177-3AD203B41FA5}">
                      <a16:colId xmlns:a16="http://schemas.microsoft.com/office/drawing/2014/main" val="4284108527"/>
                    </a:ext>
                  </a:extLst>
                </a:gridCol>
                <a:gridCol w="2104838">
                  <a:extLst>
                    <a:ext uri="{9D8B030D-6E8A-4147-A177-3AD203B41FA5}">
                      <a16:colId xmlns:a16="http://schemas.microsoft.com/office/drawing/2014/main" val="3537049570"/>
                    </a:ext>
                  </a:extLst>
                </a:gridCol>
                <a:gridCol w="1382123">
                  <a:extLst>
                    <a:ext uri="{9D8B030D-6E8A-4147-A177-3AD203B41FA5}">
                      <a16:colId xmlns:a16="http://schemas.microsoft.com/office/drawing/2014/main" val="3507497746"/>
                    </a:ext>
                  </a:extLst>
                </a:gridCol>
                <a:gridCol w="2662693">
                  <a:extLst>
                    <a:ext uri="{9D8B030D-6E8A-4147-A177-3AD203B41FA5}">
                      <a16:colId xmlns:a16="http://schemas.microsoft.com/office/drawing/2014/main" val="3098596148"/>
                    </a:ext>
                  </a:extLst>
                </a:gridCol>
              </a:tblGrid>
              <a:tr h="703176">
                <a:tc>
                  <a:txBody>
                    <a:bodyPr/>
                    <a:lstStyle/>
                    <a:p>
                      <a:r>
                        <a:rPr lang="en-US" dirty="0"/>
                        <a:t>GAINS</a:t>
                      </a:r>
                    </a:p>
                    <a:p>
                      <a:r>
                        <a:rPr lang="en-US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GAINS</a:t>
                      </a:r>
                    </a:p>
                    <a:p>
                      <a:r>
                        <a:rPr lang="en-US" dirty="0"/>
                        <a:t>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GAINS</a:t>
                      </a:r>
                    </a:p>
                    <a:p>
                      <a:r>
                        <a:rPr lang="en-US" dirty="0"/>
                        <a:t>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 scenario number in PJ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Share</a:t>
                      </a:r>
                    </a:p>
                    <a:p>
                      <a:r>
                        <a:rPr lang="en-US" dirty="0"/>
                        <a:t>in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input data in PJ, disaggregated to GAINS categories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458048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r>
                        <a:rPr lang="en-US" dirty="0"/>
                        <a:t>AUST_WHOL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HF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=0*2=0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9134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AUST_WHOL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=0*2=0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190098"/>
                  </a:ext>
                </a:extLst>
              </a:tr>
              <a:tr h="179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AUST_WHOL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=0.0217*2=0.0434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844422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AUST_WHOL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=0.2174*2=0.4348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41233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HF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76.09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=0.7609*2=1.5218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881504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TRA_OTS_L</a:t>
                      </a:r>
                    </a:p>
                  </a:txBody>
                  <a:tcPr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=0*2=0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088218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NZEL_WHOL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GSL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TRA_OT_INW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=0*2=0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440679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NZEL_WHOL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TRA_OT_INW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=0*2=0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28879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Sum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4.6 PJ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PJ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995828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199C9D66-388D-4585-BB70-3ED5A6218FAA}"/>
              </a:ext>
            </a:extLst>
          </p:cNvPr>
          <p:cNvSpPr/>
          <p:nvPr/>
        </p:nvSpPr>
        <p:spPr>
          <a:xfrm>
            <a:off x="8720454" y="5397847"/>
            <a:ext cx="813661" cy="392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DA94C2-29D7-4C90-913A-BC8B48FA704A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9414957" y="5732781"/>
            <a:ext cx="119158" cy="1461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C76DF36-01D1-447C-B2CF-6B0AF3E37DA1}"/>
              </a:ext>
            </a:extLst>
          </p:cNvPr>
          <p:cNvSpPr txBox="1"/>
          <p:nvPr/>
        </p:nvSpPr>
        <p:spPr>
          <a:xfrm>
            <a:off x="9127284" y="5878978"/>
            <a:ext cx="26540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 data</a:t>
            </a:r>
          </a:p>
          <a:p>
            <a:r>
              <a:rPr lang="en-US" sz="1600" dirty="0"/>
              <a:t>(AUNZ - DOMESNAV - Oil)</a:t>
            </a:r>
          </a:p>
        </p:txBody>
      </p:sp>
    </p:spTree>
    <p:extLst>
      <p:ext uri="{BB962C8B-B14F-4D97-AF65-F5344CB8AC3E}">
        <p14:creationId xmlns:p14="http://schemas.microsoft.com/office/powerpoint/2010/main" val="356867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8C160-7477-486C-BEED-A1F7E09B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documentation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EB59C7-B43B-483E-B193-8D33A1B2A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8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B72EB3-801B-4DDF-9E8D-88994A4AFF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E5BB0-2844-438B-BFFB-1D956938CE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User guide/technical documentation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Release notes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Other technical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Peer-reviewed papers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2DB1F9-FEB4-4051-9FB3-85F0F21B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and resources in the online model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11129B-9561-49FB-8CB9-281858A47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342" y="3429000"/>
            <a:ext cx="4698980" cy="31860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A9EF94-C5F3-4A73-8C9C-6374802CA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465" y="1235175"/>
            <a:ext cx="4163417" cy="535624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441A4811-FDC4-47FF-8BCD-FF3FCE9BC46B}"/>
              </a:ext>
            </a:extLst>
          </p:cNvPr>
          <p:cNvSpPr/>
          <p:nvPr/>
        </p:nvSpPr>
        <p:spPr>
          <a:xfrm>
            <a:off x="4359352" y="6308179"/>
            <a:ext cx="916336" cy="3651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4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290CB6-5BB3-49B0-9D63-8B24C8C88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documentation website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35737-3F3A-43F7-8556-473AFE1776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6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754A1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F41CB60-87CF-8D48-BA3B-12F69730358A}" vid="{3529B047-C679-7C47-A885-56C46C976CDC}"/>
    </a:ext>
  </a:extLst>
</a:theme>
</file>

<file path=ppt/theme/theme2.xml><?xml version="1.0" encoding="utf-8"?>
<a:theme xmlns:a="http://schemas.openxmlformats.org/drawingml/2006/main" name="IIASA alternatives">
  <a:themeElements>
    <a:clrScheme name="Custom 1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F41CB60-87CF-8D48-BA3B-12F69730358A}" vid="{277F160F-5B48-354E-BCB5-A75D265C5F4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31CE1A84E4024F8BDA96CB03543DE8" ma:contentTypeVersion="38" ma:contentTypeDescription="Create a new document." ma:contentTypeScope="" ma:versionID="dbb46606deef0083fa153291d49a7ac3">
  <xsd:schema xmlns:xsd="http://www.w3.org/2001/XMLSchema" xmlns:xs="http://www.w3.org/2001/XMLSchema" xmlns:p="http://schemas.microsoft.com/office/2006/metadata/properties" xmlns:ns2="00be13e4-28da-4d9f-987e-6d6fe5e9883a" xmlns:ns3="74533353-90fd-4cb6-922c-36c7b826e6c6" targetNamespace="http://schemas.microsoft.com/office/2006/metadata/properties" ma:root="true" ma:fieldsID="616e91d0f7088bfa5366ac57e3e1cc24" ns2:_="" ns3:_="">
    <xsd:import namespace="00be13e4-28da-4d9f-987e-6d6fe5e9883a"/>
    <xsd:import namespace="74533353-90fd-4cb6-922c-36c7b826e6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e13e4-28da-4d9f-987e-6d6fe5e98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22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3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4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Teams_Channel_Section_Location" ma:index="33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6b2b414a-4870-4b76-be62-ecc4760d58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tatus" ma:index="44" nillable="true" ma:displayName="Status" ma:format="Dropdown" ma:internalName="Status">
      <xsd:simpleType>
        <xsd:restriction base="dms:Choice">
          <xsd:enumeration value="Documentation"/>
          <xsd:enumeration value="Current"/>
          <xsd:enumeration value="Old"/>
        </xsd:restriction>
      </xsd:simple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33353-90fd-4cb6-922c-36c7b826e6c6" elementFormDefault="qualified">
    <xsd:import namespace="http://schemas.microsoft.com/office/2006/documentManagement/types"/>
    <xsd:import namespace="http://schemas.microsoft.com/office/infopath/2007/PartnerControls"/>
    <xsd:element name="SharedWithUsers" ma:index="3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3" nillable="true" ma:displayName="Taxonomy Catch All Column" ma:hidden="true" ma:list="{d25ad607-c9f8-42b5-8445-3ae331f47c2e}" ma:internalName="TaxCatchAll" ma:showField="CatchAllData" ma:web="74533353-90fd-4cb6-922c-36c7b826e6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be13e4-28da-4d9f-987e-6d6fe5e9883a">
      <Terms xmlns="http://schemas.microsoft.com/office/infopath/2007/PartnerControls"/>
    </lcf76f155ced4ddcb4097134ff3c332f>
    <TaxCatchAll xmlns="74533353-90fd-4cb6-922c-36c7b826e6c6" xsi:nil="true"/>
    <NotebookType xmlns="00be13e4-28da-4d9f-987e-6d6fe5e9883a" xsi:nil="true"/>
    <CultureName xmlns="00be13e4-28da-4d9f-987e-6d6fe5e9883a" xsi:nil="true"/>
    <Has_Leaders_Only_SectionGroup xmlns="00be13e4-28da-4d9f-987e-6d6fe5e9883a" xsi:nil="true"/>
    <Templates xmlns="00be13e4-28da-4d9f-987e-6d6fe5e9883a" xsi:nil="true"/>
    <Members xmlns="00be13e4-28da-4d9f-987e-6d6fe5e9883a">
      <UserInfo>
        <DisplayName/>
        <AccountId xsi:nil="true"/>
        <AccountType/>
      </UserInfo>
    </Members>
    <AppVersion xmlns="00be13e4-28da-4d9f-987e-6d6fe5e9883a" xsi:nil="true"/>
    <LMS_Mappings xmlns="00be13e4-28da-4d9f-987e-6d6fe5e9883a" xsi:nil="true"/>
    <Invited_Leaders xmlns="00be13e4-28da-4d9f-987e-6d6fe5e9883a" xsi:nil="true"/>
    <IsNotebookLocked xmlns="00be13e4-28da-4d9f-987e-6d6fe5e9883a" xsi:nil="true"/>
    <FolderType xmlns="00be13e4-28da-4d9f-987e-6d6fe5e9883a" xsi:nil="true"/>
    <Distribution_Groups xmlns="00be13e4-28da-4d9f-987e-6d6fe5e9883a" xsi:nil="true"/>
    <Self_Registration_Enabled xmlns="00be13e4-28da-4d9f-987e-6d6fe5e9883a" xsi:nil="true"/>
    <Leaders xmlns="00be13e4-28da-4d9f-987e-6d6fe5e9883a">
      <UserInfo>
        <DisplayName/>
        <AccountId xsi:nil="true"/>
        <AccountType/>
      </UserInfo>
    </Leaders>
    <Math_Settings xmlns="00be13e4-28da-4d9f-987e-6d6fe5e9883a" xsi:nil="true"/>
    <Member_Groups xmlns="00be13e4-28da-4d9f-987e-6d6fe5e9883a">
      <UserInfo>
        <DisplayName/>
        <AccountId xsi:nil="true"/>
        <AccountType/>
      </UserInfo>
    </Member_Groups>
    <TeamsChannelId xmlns="00be13e4-28da-4d9f-987e-6d6fe5e9883a" xsi:nil="true"/>
    <Owner xmlns="00be13e4-28da-4d9f-987e-6d6fe5e9883a">
      <UserInfo>
        <DisplayName/>
        <AccountId xsi:nil="true"/>
        <AccountType/>
      </UserInfo>
    </Owner>
    <Status xmlns="00be13e4-28da-4d9f-987e-6d6fe5e9883a" xsi:nil="true"/>
    <DefaultSectionNames xmlns="00be13e4-28da-4d9f-987e-6d6fe5e9883a" xsi:nil="true"/>
    <Invited_Members xmlns="00be13e4-28da-4d9f-987e-6d6fe5e9883a" xsi:nil="true"/>
    <Is_Collaboration_Space_Locked xmlns="00be13e4-28da-4d9f-987e-6d6fe5e9883a" xsi:nil="true"/>
    <Teams_Channel_Section_Location xmlns="00be13e4-28da-4d9f-987e-6d6fe5e9883a" xsi:nil="true"/>
  </documentManagement>
</p:properties>
</file>

<file path=customXml/itemProps1.xml><?xml version="1.0" encoding="utf-8"?>
<ds:datastoreItem xmlns:ds="http://schemas.openxmlformats.org/officeDocument/2006/customXml" ds:itemID="{6E794EA7-8E28-4624-885F-9EF05194D2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8915CD-CA37-415E-B6AD-8ADC3E8DCB13}"/>
</file>

<file path=customXml/itemProps3.xml><?xml version="1.0" encoding="utf-8"?>
<ds:datastoreItem xmlns:ds="http://schemas.openxmlformats.org/officeDocument/2006/customXml" ds:itemID="{5AD93C57-A7ED-44E6-88BF-DA3984EE19E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6814371-4dd9-40ea-9cc7-40b39613c6ae"/>
    <ds:schemaRef ds:uri="http://purl.org/dc/terms/"/>
    <ds:schemaRef ds:uri="http://schemas.openxmlformats.org/package/2006/metadata/core-properties"/>
    <ds:schemaRef ds:uri="749ef8e9-4186-4c55-b2d4-b1c3f2fa9400"/>
    <ds:schemaRef ds:uri="0689c177-5e19-464b-8532-40aa8fde3a94"/>
    <ds:schemaRef ds:uri="http://www.w3.org/XML/1998/namespace"/>
    <ds:schemaRef ds:uri="http://purl.org/dc/dcmitype/"/>
    <ds:schemaRef ds:uri="7869ffb4-414b-42f3-84ec-4bfffff9958c"/>
    <ds:schemaRef ds:uri="b32a2a97-3533-4d73-9cf8-e2926f34c4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Presentation 16-9</Template>
  <TotalTime>2936</TotalTime>
  <Words>598</Words>
  <Application>Microsoft Office PowerPoint</Application>
  <PresentationFormat>Widescreen</PresentationFormat>
  <Paragraphs>212</Paragraphs>
  <Slides>10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Tahoma</vt:lpstr>
      <vt:lpstr>Wingdings</vt:lpstr>
      <vt:lpstr>Office Theme</vt:lpstr>
      <vt:lpstr>IIASA alternatives</vt:lpstr>
      <vt:lpstr>Data import and model documentation</vt:lpstr>
      <vt:lpstr>Data import</vt:lpstr>
      <vt:lpstr>Importing process</vt:lpstr>
      <vt:lpstr>Mapping table examples</vt:lpstr>
      <vt:lpstr>Importing process</vt:lpstr>
      <vt:lpstr>Disaggregation of inputs based on pattern scenario</vt:lpstr>
      <vt:lpstr>Model documentation</vt:lpstr>
      <vt:lpstr>Help and resources in the online model</vt:lpstr>
      <vt:lpstr>New documentation website</vt:lpstr>
      <vt:lpstr>Thank you for your time.   Feel free to ask questions!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WARNECKE Laura</dc:creator>
  <cp:lastModifiedBy>WARNECKE Laura</cp:lastModifiedBy>
  <cp:revision>165</cp:revision>
  <cp:lastPrinted>2018-09-04T06:30:47Z</cp:lastPrinted>
  <dcterms:created xsi:type="dcterms:W3CDTF">2023-10-31T12:26:40Z</dcterms:created>
  <dcterms:modified xsi:type="dcterms:W3CDTF">2023-11-09T13:15:23Z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0x010100C431CE1A84E4024F8BDA96CB03543DE8</vt:lpwstr>
  </property>
  <property fmtid="{D5CDD505-2E9C-101B-9397-08002B2CF9AE}" pid="3" name="_dlc_DocIdItemGuid">
    <vt:lpwstr>21d70297-cd61-47d2-9611-414a1fcff47b</vt:lpwstr>
  </property>
</Properties>
</file>