
<file path=[Content_Types].xml><?xml version="1.0" encoding="utf-8"?>
<Types xmlns="http://schemas.openxmlformats.org/package/2006/content-types">
  <Default Extension="(null)" ContentType="image/x-emf"/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  <p:sldMasterId id="2147483673" r:id="rId5"/>
    <p:sldMasterId id="2147483689" r:id="rId6"/>
  </p:sldMasterIdLst>
  <p:notesMasterIdLst>
    <p:notesMasterId r:id="rId20"/>
  </p:notesMasterIdLst>
  <p:handoutMasterIdLst>
    <p:handoutMasterId r:id="rId21"/>
  </p:handoutMasterIdLst>
  <p:sldIdLst>
    <p:sldId id="800" r:id="rId7"/>
    <p:sldId id="789" r:id="rId8"/>
    <p:sldId id="793" r:id="rId9"/>
    <p:sldId id="784" r:id="rId10"/>
    <p:sldId id="799" r:id="rId11"/>
    <p:sldId id="798" r:id="rId12"/>
    <p:sldId id="787" r:id="rId13"/>
    <p:sldId id="788" r:id="rId14"/>
    <p:sldId id="790" r:id="rId15"/>
    <p:sldId id="797" r:id="rId16"/>
    <p:sldId id="796" r:id="rId17"/>
    <p:sldId id="791" r:id="rId18"/>
    <p:sldId id="258" r:id="rId1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80DE8"/>
    <a:srgbClr val="00589E"/>
    <a:srgbClr val="00579C"/>
    <a:srgbClr val="245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8701E9-C3D7-4108-9940-1520BC503527}" v="43" dt="2021-03-29T08:02:47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度样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87" autoAdjust="0"/>
    <p:restoredTop sz="85546" autoAdjust="0"/>
  </p:normalViewPr>
  <p:slideViewPr>
    <p:cSldViewPr snapToGrid="0" snapToObjects="1">
      <p:cViewPr varScale="1">
        <p:scale>
          <a:sx n="139" d="100"/>
          <a:sy n="139" d="100"/>
        </p:scale>
        <p:origin x="165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5" d="100"/>
          <a:sy n="105" d="100"/>
        </p:scale>
        <p:origin x="439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8CE3CE-7885-5440-B7D2-D1C38EEABC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54EA1-D6B4-7C47-AF7F-6ED3655198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2D56F-4014-E440-B414-1949875DC54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EAEB30-D659-F04F-8BCA-7E5755820E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860766-B385-064C-89E0-D696CB68EF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C23E2-02F7-644F-99F5-08AC3BA5E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67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C332E-8893-FE4E-9A25-93BB30EFA0D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7A1DD-B70C-B048-99CA-ED8542287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0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hyperlink" Target="http://buysellgraphic.com/" TargetMode="External"/><Relationship Id="rId2" Type="http://schemas.openxmlformats.org/officeDocument/2006/relationships/hyperlink" Target="https://all-free-download.com/free-vector/download/environmental-icons_310835.html" TargetMode="External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8.png"/><Relationship Id="rId5" Type="http://schemas.openxmlformats.org/officeDocument/2006/relationships/hyperlink" Target="https://creativecommons.org/licenses/by/4.0/" TargetMode="External"/><Relationship Id="rId4" Type="http://schemas.openxmlformats.org/officeDocument/2006/relationships/image" Target="../media/image10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hyperlink" Target="https://all-free-download.com/free-vector/download/environmental-icons_310835.html" TargetMode="External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Relationship Id="rId4" Type="http://schemas.openxmlformats.org/officeDocument/2006/relationships/hyperlink" Target="http://buysellgraphic.com/" TargetMode="Externa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C0FB13B4-4775-4053-913C-537D75D956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961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712" y="2255548"/>
            <a:ext cx="9659112" cy="125441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712" y="3712465"/>
            <a:ext cx="8196072" cy="1029657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lang="en-US" sz="2400" kern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3D0272A-EBA9-4B7B-A259-F6B18F1BC8B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396524"/>
            <a:ext cx="12192000" cy="146147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9B395C8-E03A-E04C-AA88-72B24AADC6B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832062" y="276512"/>
            <a:ext cx="2086125" cy="59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48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04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06113" y="987427"/>
            <a:ext cx="7485887" cy="4873625"/>
          </a:xfrm>
        </p:spPr>
        <p:txBody>
          <a:bodyPr anchor="t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95EF8D4-5B50-564A-8E71-ACB42B8E1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4904" y="2194560"/>
            <a:ext cx="3932237" cy="367442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58DE6F-BC6E-364C-91D6-6B9C603C2F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49228810-255C-0747-AA61-5D5198D3E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Yang ZHANG, ENE Group / Tsinghua University, Beijing, China</a:t>
            </a:r>
            <a:endParaRPr lang="en-GB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9AD2DE6-E43E-6044-9983-6D2115FA619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BFED1EE-3E3A-4C19-8A72-037CC55357FA}" type="datetime1">
              <a:rPr lang="en-US" altLang="zh-CN" smtClean="0"/>
              <a:t>11/2/2023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60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5127"/>
            <a:ext cx="1098804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4BCE835-694B-EC4D-AD29-A3BF23C073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A58B064A-C26D-E948-B1F9-58944195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Yang ZHANG, ENE Group / Tsinghua University, Beijing, China</a:t>
            </a:r>
            <a:endParaRPr lang="en-GB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2031FA7-02D1-0645-9048-0AAD35E904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A8013E7-040D-4BE6-B746-C07AAAC6D73E}" type="datetime1">
              <a:rPr lang="en-US" altLang="zh-CN" smtClean="0"/>
              <a:t>11/2/2023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847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623777"/>
            <a:ext cx="2628900" cy="5553186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0FA3B52-24C6-BC49-B1FB-EF1DE3CE39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A7668D43-9CA0-B748-8221-4760796346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Yang ZHANG, ENE Group / Tsinghua University, Beijing, China</a:t>
            </a:r>
            <a:endParaRPr lang="en-GB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7BDEB2-5457-E84E-8E88-F426D3C103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097B820-67D0-411B-B21B-3ACDACD60894}" type="datetime1">
              <a:rPr lang="en-US" altLang="zh-CN" smtClean="0"/>
              <a:t>11/2/2023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43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in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C0FB13B4-4775-4053-913C-537D75D956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961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2712" y="2255548"/>
            <a:ext cx="9659112" cy="125441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Thank you for your time.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2712" y="3712465"/>
            <a:ext cx="8196072" cy="1029657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lang="en-US" sz="2400" kern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Questions.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3D0272A-EBA9-4B7B-A259-F6B18F1BC8B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396524"/>
            <a:ext cx="12192000" cy="146147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9B395C8-E03A-E04C-AA88-72B24AADC6B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832062" y="276512"/>
            <a:ext cx="2086125" cy="59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24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20000"/>
              </a:lnSpc>
              <a:defRPr sz="2400"/>
            </a:lvl1pPr>
            <a:lvl2pPr>
              <a:lnSpc>
                <a:spcPct val="120000"/>
              </a:lnSpc>
              <a:defRPr sz="2400"/>
            </a:lvl2pPr>
            <a:lvl3pPr>
              <a:lnSpc>
                <a:spcPct val="120000"/>
              </a:lnSpc>
              <a:defRPr sz="2400"/>
            </a:lvl3pPr>
            <a:lvl4pPr>
              <a:lnSpc>
                <a:spcPct val="120000"/>
              </a:lnSpc>
              <a:defRPr sz="2400"/>
            </a:lvl4pPr>
            <a:lvl5pPr>
              <a:lnSpc>
                <a:spcPct val="120000"/>
              </a:lnSpc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418-B570-4A3F-A61B-EE2A133EDD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FDE3-C67D-40EB-9325-41D55C1E919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608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s slide - CC BY 4.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DD1A46A0-1D3A-974A-BD7A-3938E12518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1064" y="2757858"/>
            <a:ext cx="7968885" cy="6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0" lvl="0" indent="0" eaLnBrk="0" hangingPunct="0">
              <a:spcBef>
                <a:spcPct val="20000"/>
              </a:spcBef>
              <a:buSzPct val="80000"/>
              <a:buNone/>
              <a:defRPr sz="2400" i="1">
                <a:solidFill>
                  <a:srgbClr val="003399"/>
                </a:solidFill>
                <a:latin typeface="Cambria"/>
                <a:cs typeface="Cambria"/>
              </a:defRPr>
            </a:lvl1pPr>
            <a:lvl2pPr marL="534988" indent="-344488" eaLnBrk="0" hangingPunct="0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200">
                <a:latin typeface="Calibri"/>
                <a:cs typeface="Calibri"/>
              </a:defRPr>
            </a:lvl2pPr>
            <a:lvl3pPr marL="446088" indent="-179388" defTabSz="895350" eaLnBrk="0" hangingPunct="0">
              <a:spcBef>
                <a:spcPct val="20000"/>
              </a:spcBef>
              <a:buSzPct val="80000"/>
              <a:buFont typeface="Arial"/>
              <a:buChar char="•"/>
              <a:defRPr sz="2000">
                <a:latin typeface="Calibri"/>
                <a:cs typeface="Calibri"/>
              </a:defRPr>
            </a:lvl3pPr>
            <a:lvl4pPr marL="714375" indent="-357188" defTabSz="714375" eaLnBrk="0" hangingPunct="0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000">
                <a:latin typeface="Calibri"/>
                <a:cs typeface="Calibri"/>
              </a:defRPr>
            </a:lvl4pPr>
            <a:lvl5pPr marL="1082675" indent="-228600" eaLnBrk="0" hangingPunct="0">
              <a:spcBef>
                <a:spcPct val="20000"/>
              </a:spcBef>
              <a:buChar char="»"/>
              <a:defRPr sz="1000">
                <a:latin typeface="Calibri"/>
                <a:cs typeface="Calibri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9pPr>
          </a:lstStyle>
          <a:p>
            <a:pPr lvl="0"/>
            <a:r>
              <a:rPr lang="en-US" sz="2600" dirty="0">
                <a:solidFill>
                  <a:schemeClr val="tx2"/>
                </a:solidFill>
              </a:rPr>
              <a:t>Thank you very much for your attention!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768A17E-D251-C544-BA8D-5422A378350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1064" y="3435796"/>
            <a:ext cx="7493000" cy="1148080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more information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CE6EA96-8E49-2940-934C-149BDDADB7B4}"/>
              </a:ext>
            </a:extLst>
          </p:cNvPr>
          <p:cNvSpPr/>
          <p:nvPr userDrawn="1"/>
        </p:nvSpPr>
        <p:spPr>
          <a:xfrm>
            <a:off x="4613314" y="6060351"/>
            <a:ext cx="6096000" cy="49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lvl="0" indent="0" algn="r" eaLnBrk="0" hangingPunct="0">
              <a:spcBef>
                <a:spcPct val="20000"/>
              </a:spcBef>
              <a:buFontTx/>
              <a:buNone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presentation is licensed under</a:t>
            </a:r>
            <a:br>
              <a:rPr lang="en-US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Creative Commons Attribution 4.0 International License </a:t>
            </a:r>
            <a:endParaRPr lang="en-US" sz="14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4B80A1-23C1-7740-B8D3-1DA8B9D5F5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3553" y="6091881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912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- blue">
    <p:bg>
      <p:bgPr>
        <a:solidFill>
          <a:srgbClr val="2455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712" y="658179"/>
            <a:ext cx="9610344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712" y="3675065"/>
            <a:ext cx="9195816" cy="150018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>
                <a:solidFill>
                  <a:schemeClr val="accent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FD36E0-C784-AE4E-B42C-F7764C6BD3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58748" y="6352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383D7C-0821-A040-BE0C-B5DB8952DD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Yang ZHANG, ENE Group / Tsinghua University, Beijing, China</a:t>
            </a:r>
            <a:endParaRPr lang="en-GB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E69E957-E916-EA41-8D86-9462424C7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bg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4B0FED6-A71B-4189-98E7-446A94944CD9}" type="datetime1">
              <a:rPr lang="en-US" altLang="zh-CN" smtClean="0"/>
              <a:t>11/2/2023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239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AAB9D64-C20B-5146-B8DD-95B5D606E73E}"/>
              </a:ext>
            </a:extLst>
          </p:cNvPr>
          <p:cNvSpPr/>
          <p:nvPr userDrawn="1"/>
        </p:nvSpPr>
        <p:spPr>
          <a:xfrm>
            <a:off x="1" y="5977289"/>
            <a:ext cx="3362425" cy="88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F46396B-BD90-784C-8FFE-EBB3D0776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97AD2AC-979A-0344-8551-A78B382E67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9580541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132D8BEC-2F74-8547-9F2C-AEAE0B302DD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58748" y="6352806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B0283A15-47DF-8047-8B83-438FA552B6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Yang ZHANG, ENE Group / Tsinghua University, Beijing, China</a:t>
            </a:r>
            <a:endParaRPr lang="en-GB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58E8B80-D0B3-954F-9A62-484C9A10F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C1A1CDC-FFAA-48AF-AD51-CC66EC7048CC}" type="datetime1">
              <a:rPr lang="en-US" altLang="zh-CN" smtClean="0"/>
              <a:t>11/2/2023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782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7942F0-6E2E-9B45-9065-E71C5FD39597}"/>
              </a:ext>
            </a:extLst>
          </p:cNvPr>
          <p:cNvSpPr/>
          <p:nvPr userDrawn="1"/>
        </p:nvSpPr>
        <p:spPr>
          <a:xfrm>
            <a:off x="1" y="5948414"/>
            <a:ext cx="3362425" cy="909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5574792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C397A8-4C6E-3540-A9FF-B8B3F768B7BB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54496" y="1761617"/>
            <a:ext cx="5574792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C56797FB-FF82-0F4F-A928-D7AF36F544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58748" y="6352806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C27DB8A-983A-204A-A0E1-0B2509737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C3EFC6A2-0789-BB4B-9701-8038DFBF83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Yang ZHANG, ENE Group / Tsinghua University, Beijing, China</a:t>
            </a:r>
            <a:endParaRPr lang="en-GB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876024C-E78F-814A-ADD4-B2037FCE1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EB1FFDD-2A3E-46F2-BD42-1988DE531FEA}" type="datetime1">
              <a:rPr lang="en-US" altLang="zh-CN" smtClean="0"/>
              <a:t>11/2/2023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7604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8A4A04-F540-E24D-9FF5-8F7FC90CDCFA}"/>
              </a:ext>
            </a:extLst>
          </p:cNvPr>
          <p:cNvSpPr/>
          <p:nvPr userDrawn="1"/>
        </p:nvSpPr>
        <p:spPr>
          <a:xfrm>
            <a:off x="1" y="5919538"/>
            <a:ext cx="3362425" cy="93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A1345C7-1E5A-5D47-B21E-CC22DE822A7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258056" y="1761617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782DDE3-B15D-5C47-980A-E974C39F852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8153400" y="1784319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E89C228-C4FD-7644-ABB7-614954C9451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58748" y="6352806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D60B89FE-026E-7249-A3EB-8B2B89BC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Footer Placeholder 7">
            <a:extLst>
              <a:ext uri="{FF2B5EF4-FFF2-40B4-BE49-F238E27FC236}">
                <a16:creationId xmlns:a16="http://schemas.microsoft.com/office/drawing/2014/main" id="{5E2E5CD6-A1EE-A841-BFBB-519F206ED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Yang ZHANG, ENE Group / Tsinghua University, Beijing, China</a:t>
            </a:r>
            <a:endParaRPr lang="en-GB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66C81B30-170B-8F41-A120-A0E8F4AD1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EC54D28-9618-4CCE-B5AA-D81E469066C4}" type="datetime1">
              <a:rPr lang="en-US" altLang="zh-CN" smtClean="0"/>
              <a:t>11/2/2023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90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712" y="2919986"/>
            <a:ext cx="9610344" cy="5909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712" y="3675065"/>
            <a:ext cx="9195816" cy="150018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054AF39-23DB-0740-938A-1A583332BF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58748" y="6352806"/>
            <a:ext cx="2743200" cy="365125"/>
          </a:xfrm>
        </p:spPr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7748E00D-B3B4-FE4D-A3E5-E8C8A25CA2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Yang ZHANG, ENE Group / Tsinghua University, Beijing, China</a:t>
            </a:r>
            <a:endParaRPr lang="en-GB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14E4032-E757-2144-A88B-ABFF9C43B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A68F359-0C56-4626-A0FC-E89436280828}" type="datetime1">
              <a:rPr lang="en-US" altLang="zh-CN" smtClean="0"/>
              <a:t>11/2/2023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7186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4416571-A315-1846-A578-44521F40228B}"/>
              </a:ext>
            </a:extLst>
          </p:cNvPr>
          <p:cNvSpPr/>
          <p:nvPr userDrawn="1"/>
        </p:nvSpPr>
        <p:spPr>
          <a:xfrm>
            <a:off x="1" y="5919538"/>
            <a:ext cx="3362425" cy="93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712" y="1681163"/>
            <a:ext cx="5634864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1681163"/>
            <a:ext cx="56205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22BEFAE-1CA8-3D42-9FE8-259F2F4B7EB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62712" y="2660904"/>
            <a:ext cx="5574792" cy="345205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833EADF-0DCB-FF42-8ACF-2E14F284BCD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54496" y="2660904"/>
            <a:ext cx="5574792" cy="345205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BA7FE-773F-2D4C-A1FD-78D273094D0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BFC3704-1948-F84D-88BE-17DA7F453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Footer Placeholder 7">
            <a:extLst>
              <a:ext uri="{FF2B5EF4-FFF2-40B4-BE49-F238E27FC236}">
                <a16:creationId xmlns:a16="http://schemas.microsoft.com/office/drawing/2014/main" id="{2DBAF8AC-F4B9-2C4F-BBF0-BD58FB50FE1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Yang ZHANG, ENE Group / Tsinghua University, Beijing, China</a:t>
            </a:r>
            <a:endParaRPr lang="en-GB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97E7983D-B1A4-B148-B1D4-C4B621AD15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E6F60A9-5828-493B-AB21-D0E32168DC6C}" type="datetime1">
              <a:rPr lang="en-US" altLang="zh-CN" smtClean="0"/>
              <a:t>11/2/2023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124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AAB9D64-C20B-5146-B8DD-95B5D606E73E}"/>
              </a:ext>
            </a:extLst>
          </p:cNvPr>
          <p:cNvSpPr/>
          <p:nvPr userDrawn="1"/>
        </p:nvSpPr>
        <p:spPr>
          <a:xfrm>
            <a:off x="7404875" y="-1"/>
            <a:ext cx="4787125" cy="1518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97AD2AC-979A-0344-8551-A78B382E67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9580541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4F5CED-483C-A348-8E33-D2AA0F23C5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D53A157-7BBA-5749-8237-8C9901613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3953BB51-3F9C-E747-ACA8-03C6016EB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Yang ZHANG, ENE Group / Tsinghua University, Beijing, China</a:t>
            </a:r>
            <a:endParaRPr lang="en-GB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A9247E92-8FF0-A341-9976-E6095D27E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15021C8-FBF6-48EC-99B9-CF0A59CB87B2}" type="datetime1">
              <a:rPr lang="en-US" altLang="zh-CN" smtClean="0"/>
              <a:t>11/2/2023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0733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C34238B-024D-294E-AD4C-68C413D97E1A}"/>
              </a:ext>
            </a:extLst>
          </p:cNvPr>
          <p:cNvSpPr/>
          <p:nvPr userDrawn="1"/>
        </p:nvSpPr>
        <p:spPr>
          <a:xfrm>
            <a:off x="7404875" y="-1"/>
            <a:ext cx="4787125" cy="1518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5574792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C397A8-4C6E-3540-A9FF-B8B3F768B7BB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54496" y="1761617"/>
            <a:ext cx="5574792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5572D3F-74B7-B64C-800D-13CA52163CD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D7F9956-5A00-5A40-8899-32D1F8796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0031E1D5-F0A3-EF45-84AA-C0225E109A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Yang ZHANG, ENE Group / Tsinghua University, Beijing, China</a:t>
            </a:r>
            <a:endParaRPr lang="en-GB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0305433C-0038-FC49-AAE7-4AE15259F8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7AEDB8D-3773-4531-B9C8-3BFECA47AC21}" type="datetime1">
              <a:rPr lang="en-US" altLang="zh-CN" smtClean="0"/>
              <a:t>11/2/2023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3033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292FE64-D177-274B-901F-D336A79314A8}"/>
              </a:ext>
            </a:extLst>
          </p:cNvPr>
          <p:cNvSpPr/>
          <p:nvPr userDrawn="1"/>
        </p:nvSpPr>
        <p:spPr>
          <a:xfrm>
            <a:off x="7404875" y="-1"/>
            <a:ext cx="4787125" cy="1518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A1345C7-1E5A-5D47-B21E-CC22DE822A7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258056" y="1761617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782DDE3-B15D-5C47-980A-E974C39F852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8153400" y="1784319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CB989F8-C842-5E4D-A070-A6209E35FC7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49E4815-2057-AE40-A83C-99001B97A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Footer Placeholder 7">
            <a:extLst>
              <a:ext uri="{FF2B5EF4-FFF2-40B4-BE49-F238E27FC236}">
                <a16:creationId xmlns:a16="http://schemas.microsoft.com/office/drawing/2014/main" id="{2E2EF048-87C8-2B43-AA12-7E550A2A45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Yang ZHANG, ENE Group / Tsinghua University, Beijing, China</a:t>
            </a:r>
            <a:endParaRPr lang="en-GB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40068E4E-9680-554C-B740-1BBB275546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6294FE0-8C13-48C2-8610-6D410E3B7450}" type="datetime1">
              <a:rPr lang="en-US" altLang="zh-CN" smtClean="0"/>
              <a:t>11/2/2023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1200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20DF604-D9D6-5045-B588-839447328165}"/>
              </a:ext>
            </a:extLst>
          </p:cNvPr>
          <p:cNvSpPr/>
          <p:nvPr userDrawn="1"/>
        </p:nvSpPr>
        <p:spPr>
          <a:xfrm>
            <a:off x="7404875" y="-1"/>
            <a:ext cx="4787125" cy="1518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6C0CE20-2FA8-D441-A594-2E5923EEB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2712" y="1681163"/>
            <a:ext cx="5634864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19AD1BB0-F11D-AB4E-A5C2-D6877E27F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8776" y="1681163"/>
            <a:ext cx="56205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2982180-1554-0149-9361-2E4524F2E5A5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62712" y="2660904"/>
            <a:ext cx="5574792" cy="345205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075AC00-972C-AE42-811E-B2A50B01A5A4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54496" y="2660904"/>
            <a:ext cx="5574792" cy="345205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EDE99-ADAF-CC49-8A11-DA767186ACD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FAC88BB-6435-5741-AECC-C64CD1B8A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Footer Placeholder 7">
            <a:extLst>
              <a:ext uri="{FF2B5EF4-FFF2-40B4-BE49-F238E27FC236}">
                <a16:creationId xmlns:a16="http://schemas.microsoft.com/office/drawing/2014/main" id="{470C4FCD-395E-D94C-AECA-9EC451BFD0A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Yang ZHANG, ENE Group / Tsinghua University, Beijing, China</a:t>
            </a:r>
            <a:endParaRPr lang="en-GB" dirty="0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46DBF9A0-D8B4-7745-ACB6-B5E35D8537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C61334C-82F7-46CF-94D7-187ADB2C53B1}" type="datetime1">
              <a:rPr lang="en-US" altLang="zh-CN" smtClean="0"/>
              <a:t>11/2/2023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3406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CC-BY &amp; environment t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3CA68-8BFC-2E4B-9706-CD8F1F3984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dirty="0"/>
              <a:t>Click to </a:t>
            </a:r>
            <a:r>
              <a:rPr lang="en-GB" noProof="0" dirty="0"/>
              <a:t>edit</a:t>
            </a:r>
            <a:r>
              <a:rPr lang="en-GB" dirty="0"/>
              <a:t> title</a:t>
            </a:r>
          </a:p>
        </p:txBody>
      </p:sp>
      <p:sp>
        <p:nvSpPr>
          <p:cNvPr id="14" name="Inhaltsplatzhalter 13">
            <a:extLst>
              <a:ext uri="{FF2B5EF4-FFF2-40B4-BE49-F238E27FC236}">
                <a16:creationId xmlns:a16="http://schemas.microsoft.com/office/drawing/2014/main" id="{CE152937-DA5F-AD4E-8DC4-ADED40C520B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90550" y="3356103"/>
            <a:ext cx="11229935" cy="946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/>
              <a:t>Click to edit subtitle</a:t>
            </a:r>
            <a:br>
              <a:rPr lang="en-GB" noProof="0" dirty="0"/>
            </a:br>
            <a:r>
              <a:rPr lang="en-GB" noProof="0" dirty="0"/>
              <a:t>Select the layout “Title slide” for a version without “environment” tag</a:t>
            </a:r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B1D1861B-F743-E74C-A3DE-0E6A3FE4B4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0551" y="4454363"/>
            <a:ext cx="11229933" cy="946956"/>
          </a:xfrm>
          <a:prstGeom prst="rect">
            <a:avLst/>
          </a:prstGeom>
        </p:spPr>
        <p:txBody>
          <a:bodyPr lIns="36000" tIns="36000" rIns="36000" bIns="36000" anchor="b"/>
          <a:lstStyle>
            <a:lvl1pPr marL="0" indent="0" algn="r">
              <a:buNone/>
              <a:defRPr sz="280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noProof="0" dirty="0"/>
              <a:t>Click to edit name and conference/location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CE718577-4CF6-8044-878E-EF68A850957E}"/>
              </a:ext>
            </a:extLst>
          </p:cNvPr>
          <p:cNvSpPr txBox="1">
            <a:spLocks/>
          </p:cNvSpPr>
          <p:nvPr userDrawn="1"/>
        </p:nvSpPr>
        <p:spPr>
          <a:xfrm>
            <a:off x="1206812" y="5609695"/>
            <a:ext cx="6098100" cy="432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008F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>
              <a:spcAft>
                <a:spcPts val="300"/>
              </a:spcAft>
            </a:pPr>
            <a:r>
              <a:rPr lang="en-GB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consider the environment before printing this slide deck</a:t>
            </a:r>
          </a:p>
          <a:p>
            <a:pPr algn="l"/>
            <a:r>
              <a:rPr lang="de-AT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Icon </a:t>
            </a:r>
            <a:r>
              <a:rPr lang="de-AT" sz="95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</a:t>
            </a:r>
            <a:r>
              <a:rPr lang="de-AT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AT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all-free-download.com</a:t>
            </a:r>
            <a:r>
              <a:rPr lang="de-AT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Environmental </a:t>
            </a:r>
            <a:r>
              <a:rPr lang="de-AT" sz="95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icons</a:t>
            </a:r>
            <a:r>
              <a:rPr lang="de-AT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310835, </a:t>
            </a:r>
            <a:r>
              <a:rPr lang="de-AT" sz="95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  <a:r>
              <a:rPr lang="de-AT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AT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BSGstudio</a:t>
            </a:r>
            <a:r>
              <a:rPr lang="de-AT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AT" sz="95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license</a:t>
            </a:r>
            <a:r>
              <a:rPr lang="de-AT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CC-BY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FB961A8-4483-D343-BE95-350DFA0380E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85" y="5462208"/>
            <a:ext cx="533400" cy="622300"/>
          </a:xfrm>
          <a:prstGeom prst="rect">
            <a:avLst/>
          </a:prstGeom>
        </p:spPr>
      </p:pic>
      <p:sp>
        <p:nvSpPr>
          <p:cNvPr id="10" name="Rechteck 1">
            <a:extLst>
              <a:ext uri="{FF2B5EF4-FFF2-40B4-BE49-F238E27FC236}">
                <a16:creationId xmlns:a16="http://schemas.microsoft.com/office/drawing/2014/main" id="{F5107BF2-62EA-486D-B237-F813CDFDD203}"/>
              </a:ext>
            </a:extLst>
          </p:cNvPr>
          <p:cNvSpPr/>
          <p:nvPr userDrawn="1"/>
        </p:nvSpPr>
        <p:spPr>
          <a:xfrm>
            <a:off x="4613314" y="6060351"/>
            <a:ext cx="6096000" cy="49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lvl="0" indent="0" algn="r" eaLnBrk="0" hangingPunct="0">
              <a:spcBef>
                <a:spcPct val="20000"/>
              </a:spcBef>
              <a:buFontTx/>
              <a:buNone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presentation is licensed under</a:t>
            </a:r>
            <a:br>
              <a:rPr lang="en-US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Creative Commons Attribution 4.0 International License </a:t>
            </a:r>
            <a:endParaRPr lang="en-US" sz="14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C5C92D4-9671-4030-9563-782E9EE60FF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753553" y="6091881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966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environment t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3CA68-8BFC-2E4B-9706-CD8F1F3984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dirty="0"/>
              <a:t>Click to </a:t>
            </a:r>
            <a:r>
              <a:rPr lang="en-GB" noProof="0" dirty="0"/>
              <a:t>edit</a:t>
            </a:r>
            <a:r>
              <a:rPr lang="en-GB" dirty="0"/>
              <a:t> title</a:t>
            </a:r>
          </a:p>
        </p:txBody>
      </p:sp>
      <p:sp>
        <p:nvSpPr>
          <p:cNvPr id="14" name="Inhaltsplatzhalter 13">
            <a:extLst>
              <a:ext uri="{FF2B5EF4-FFF2-40B4-BE49-F238E27FC236}">
                <a16:creationId xmlns:a16="http://schemas.microsoft.com/office/drawing/2014/main" id="{CE152937-DA5F-AD4E-8DC4-ADED40C520B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90550" y="3356103"/>
            <a:ext cx="11229935" cy="139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/>
              <a:t>Click to edit subtitle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Select the layout “Title slide” for a version without “environment” tag</a:t>
            </a:r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B1D1861B-F743-E74C-A3DE-0E6A3FE4B4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0551" y="4811809"/>
            <a:ext cx="11229933" cy="1072066"/>
          </a:xfrm>
          <a:prstGeom prst="rect">
            <a:avLst/>
          </a:prstGeom>
        </p:spPr>
        <p:txBody>
          <a:bodyPr lIns="36000" tIns="36000" rIns="36000" bIns="36000" anchor="b"/>
          <a:lstStyle>
            <a:lvl1pPr marL="0" indent="0" algn="r">
              <a:buNone/>
              <a:defRPr sz="280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noProof="0" dirty="0"/>
              <a:t>Click to edit name and conference/location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FB961A8-4483-D343-BE95-350DFA0380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086" y="5988757"/>
            <a:ext cx="533400" cy="622300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FEA8F53-931D-4A76-BF88-41B7F1231293}"/>
              </a:ext>
            </a:extLst>
          </p:cNvPr>
          <p:cNvSpPr txBox="1">
            <a:spLocks/>
          </p:cNvSpPr>
          <p:nvPr userDrawn="1"/>
        </p:nvSpPr>
        <p:spPr>
          <a:xfrm>
            <a:off x="6178622" y="6142471"/>
            <a:ext cx="5025239" cy="432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008F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spcAft>
                <a:spcPts val="300"/>
              </a:spcAft>
            </a:pPr>
            <a:r>
              <a:rPr lang="en-GB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consider the environment before printing this slide deck</a:t>
            </a:r>
          </a:p>
          <a:p>
            <a:pPr algn="r"/>
            <a:r>
              <a:rPr lang="de-AT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Icon </a:t>
            </a:r>
            <a:r>
              <a:rPr lang="de-AT" sz="95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</a:t>
            </a:r>
            <a:r>
              <a:rPr lang="de-AT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AT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all-free-download.com</a:t>
            </a:r>
            <a:r>
              <a:rPr lang="de-AT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Environmental </a:t>
            </a:r>
            <a:r>
              <a:rPr lang="de-AT" sz="95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icons</a:t>
            </a:r>
            <a:r>
              <a:rPr lang="de-AT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310835, </a:t>
            </a:r>
            <a:r>
              <a:rPr lang="de-AT" sz="95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  <a:r>
              <a:rPr lang="de-AT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AT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BSGstudio</a:t>
            </a:r>
            <a:r>
              <a:rPr lang="de-AT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AT" sz="95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license</a:t>
            </a:r>
            <a:r>
              <a:rPr lang="de-AT" sz="9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CC-BY</a:t>
            </a:r>
          </a:p>
        </p:txBody>
      </p:sp>
    </p:spTree>
    <p:extLst>
      <p:ext uri="{BB962C8B-B14F-4D97-AF65-F5344CB8AC3E}">
        <p14:creationId xmlns:p14="http://schemas.microsoft.com/office/powerpoint/2010/main" val="14097541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CC-BY licen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3CA68-8BFC-2E4B-9706-CD8F1F3984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dirty="0"/>
              <a:t>Click to </a:t>
            </a:r>
            <a:r>
              <a:rPr lang="en-GB" noProof="0" dirty="0"/>
              <a:t>edit</a:t>
            </a:r>
            <a:r>
              <a:rPr lang="en-GB" dirty="0"/>
              <a:t> title</a:t>
            </a:r>
          </a:p>
        </p:txBody>
      </p:sp>
      <p:sp>
        <p:nvSpPr>
          <p:cNvPr id="14" name="Inhaltsplatzhalter 13">
            <a:extLst>
              <a:ext uri="{FF2B5EF4-FFF2-40B4-BE49-F238E27FC236}">
                <a16:creationId xmlns:a16="http://schemas.microsoft.com/office/drawing/2014/main" id="{CE152937-DA5F-AD4E-8DC4-ADED40C520B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90550" y="3417888"/>
            <a:ext cx="11229935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/>
              <a:t>Click to edit subtitle</a:t>
            </a:r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B1D1861B-F743-E74C-A3DE-0E6A3FE4B4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0551" y="5083662"/>
            <a:ext cx="11229933" cy="936139"/>
          </a:xfrm>
          <a:prstGeom prst="rect">
            <a:avLst/>
          </a:prstGeom>
        </p:spPr>
        <p:txBody>
          <a:bodyPr lIns="36000" tIns="36000" rIns="36000" bIns="36000" anchor="b"/>
          <a:lstStyle>
            <a:lvl1pPr marL="0" indent="0" algn="r">
              <a:buNone/>
              <a:defRPr sz="280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noProof="0" dirty="0"/>
              <a:t>Click to edit name and conference/location</a:t>
            </a:r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8C479B6E-6170-4279-9AAF-934156491192}"/>
              </a:ext>
            </a:extLst>
          </p:cNvPr>
          <p:cNvSpPr/>
          <p:nvPr userDrawn="1"/>
        </p:nvSpPr>
        <p:spPr>
          <a:xfrm>
            <a:off x="4613314" y="6060351"/>
            <a:ext cx="6096000" cy="49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lvl="0" indent="0" algn="r" eaLnBrk="0" hangingPunct="0">
              <a:spcBef>
                <a:spcPct val="20000"/>
              </a:spcBef>
              <a:buFontTx/>
              <a:buNone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presentation is licensed under</a:t>
            </a:r>
            <a:br>
              <a:rPr lang="en-US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Creative Commons Attribution 4.0 International License </a:t>
            </a:r>
            <a:endParaRPr lang="en-US" sz="14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E27796-A6C4-4840-B96B-36682656E1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3553" y="6091881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7663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3CA68-8BFC-2E4B-9706-CD8F1F3984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dirty="0"/>
              <a:t>Click to </a:t>
            </a:r>
            <a:r>
              <a:rPr lang="en-GB" noProof="0" dirty="0"/>
              <a:t>edit</a:t>
            </a:r>
            <a:r>
              <a:rPr lang="en-GB" dirty="0"/>
              <a:t> title</a:t>
            </a:r>
          </a:p>
        </p:txBody>
      </p:sp>
      <p:sp>
        <p:nvSpPr>
          <p:cNvPr id="14" name="Inhaltsplatzhalter 13">
            <a:extLst>
              <a:ext uri="{FF2B5EF4-FFF2-40B4-BE49-F238E27FC236}">
                <a16:creationId xmlns:a16="http://schemas.microsoft.com/office/drawing/2014/main" id="{CE152937-DA5F-AD4E-8DC4-ADED40C520B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90550" y="3417888"/>
            <a:ext cx="11229935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/>
              <a:t>Click to edit subtitle</a:t>
            </a:r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B1D1861B-F743-E74C-A3DE-0E6A3FE4B4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0551" y="5083662"/>
            <a:ext cx="11229933" cy="936139"/>
          </a:xfrm>
          <a:prstGeom prst="rect">
            <a:avLst/>
          </a:prstGeom>
        </p:spPr>
        <p:txBody>
          <a:bodyPr lIns="36000" tIns="36000" rIns="36000" bIns="36000" anchor="b"/>
          <a:lstStyle>
            <a:lvl1pPr marL="0" indent="0" algn="r">
              <a:buNone/>
              <a:defRPr sz="280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noProof="0" dirty="0"/>
              <a:t>Click to edit name and conference/location</a:t>
            </a:r>
          </a:p>
        </p:txBody>
      </p:sp>
    </p:spTree>
    <p:extLst>
      <p:ext uri="{BB962C8B-B14F-4D97-AF65-F5344CB8AC3E}">
        <p14:creationId xmlns:p14="http://schemas.microsoft.com/office/powerpoint/2010/main" val="20138941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DD1A46A0-1D3A-974A-BD7A-3938E12518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1064" y="2757858"/>
            <a:ext cx="7968885" cy="6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0" lvl="0" indent="0" eaLnBrk="0" hangingPunct="0">
              <a:spcBef>
                <a:spcPct val="20000"/>
              </a:spcBef>
              <a:buSzPct val="80000"/>
              <a:buNone/>
              <a:defRPr sz="2400" i="1">
                <a:solidFill>
                  <a:srgbClr val="003399"/>
                </a:solidFill>
                <a:latin typeface="Cambria"/>
                <a:cs typeface="Cambria"/>
              </a:defRPr>
            </a:lvl1pPr>
            <a:lvl2pPr marL="534988" indent="-344488" eaLnBrk="0" hangingPunct="0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200">
                <a:latin typeface="Calibri"/>
                <a:cs typeface="Calibri"/>
              </a:defRPr>
            </a:lvl2pPr>
            <a:lvl3pPr marL="446088" indent="-179388" defTabSz="895350" eaLnBrk="0" hangingPunct="0">
              <a:spcBef>
                <a:spcPct val="20000"/>
              </a:spcBef>
              <a:buSzPct val="80000"/>
              <a:buFont typeface="Arial"/>
              <a:buChar char="•"/>
              <a:defRPr sz="2000">
                <a:latin typeface="Calibri"/>
                <a:cs typeface="Calibri"/>
              </a:defRPr>
            </a:lvl3pPr>
            <a:lvl4pPr marL="714375" indent="-357188" defTabSz="714375" eaLnBrk="0" hangingPunct="0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000">
                <a:latin typeface="Calibri"/>
                <a:cs typeface="Calibri"/>
              </a:defRPr>
            </a:lvl4pPr>
            <a:lvl5pPr marL="1082675" indent="-228600" eaLnBrk="0" hangingPunct="0">
              <a:spcBef>
                <a:spcPct val="20000"/>
              </a:spcBef>
              <a:buChar char="»"/>
              <a:defRPr sz="1000">
                <a:latin typeface="Calibri"/>
                <a:cs typeface="Calibri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9pPr>
          </a:lstStyle>
          <a:p>
            <a:pPr lvl="0"/>
            <a:r>
              <a:rPr lang="en-US" sz="2600" dirty="0">
                <a:solidFill>
                  <a:schemeClr val="tx2"/>
                </a:solidFill>
              </a:rPr>
              <a:t>Thank you very much for your attention!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768A17E-D251-C544-BA8D-5422A378350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1064" y="3435794"/>
            <a:ext cx="7493000" cy="115545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add more information</a:t>
            </a:r>
            <a:r>
              <a:rPr lang="is-IS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1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5BA2C8-6FAC-B54C-9845-66F221B9BB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FA112B-E57E-7B4A-8833-D3D8FEC4EC1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2712" y="1594884"/>
            <a:ext cx="10591185" cy="451807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A8C8EE7-3B3F-3F41-B5AD-67185982E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262270"/>
            <a:ext cx="10991088" cy="11028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44BCAD86-58E8-C64B-B919-51804E097B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Yang ZHANG, ENE Group / Tsinghua University, Beijing, China</a:t>
            </a:r>
            <a:endParaRPr lang="en-GB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4675424-66C5-6140-A915-8C73CF29D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38B6588-22F3-40EE-B26A-5357B4BC0CF7}" type="datetime1">
              <a:rPr lang="en-US" altLang="zh-CN" smtClean="0"/>
              <a:t>11/2/2023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1980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 - CC BY 4.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DD1A46A0-1D3A-974A-BD7A-3938E12518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1064" y="2757858"/>
            <a:ext cx="7968885" cy="6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0" lvl="0" indent="0" eaLnBrk="0" hangingPunct="0">
              <a:spcBef>
                <a:spcPct val="20000"/>
              </a:spcBef>
              <a:buSzPct val="80000"/>
              <a:buNone/>
              <a:defRPr sz="2400" i="1">
                <a:solidFill>
                  <a:srgbClr val="003399"/>
                </a:solidFill>
                <a:latin typeface="Cambria"/>
                <a:cs typeface="Cambria"/>
              </a:defRPr>
            </a:lvl1pPr>
            <a:lvl2pPr marL="534988" indent="-344488" eaLnBrk="0" hangingPunct="0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200">
                <a:latin typeface="Calibri"/>
                <a:cs typeface="Calibri"/>
              </a:defRPr>
            </a:lvl2pPr>
            <a:lvl3pPr marL="446088" indent="-179388" defTabSz="895350" eaLnBrk="0" hangingPunct="0">
              <a:spcBef>
                <a:spcPct val="20000"/>
              </a:spcBef>
              <a:buSzPct val="80000"/>
              <a:buFont typeface="Arial"/>
              <a:buChar char="•"/>
              <a:defRPr sz="2000">
                <a:latin typeface="Calibri"/>
                <a:cs typeface="Calibri"/>
              </a:defRPr>
            </a:lvl3pPr>
            <a:lvl4pPr marL="714375" indent="-357188" defTabSz="714375" eaLnBrk="0" hangingPunct="0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000">
                <a:latin typeface="Calibri"/>
                <a:cs typeface="Calibri"/>
              </a:defRPr>
            </a:lvl4pPr>
            <a:lvl5pPr marL="1082675" indent="-228600" eaLnBrk="0" hangingPunct="0">
              <a:spcBef>
                <a:spcPct val="20000"/>
              </a:spcBef>
              <a:buChar char="»"/>
              <a:defRPr sz="1000">
                <a:latin typeface="Calibri"/>
                <a:cs typeface="Calibri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9pPr>
          </a:lstStyle>
          <a:p>
            <a:pPr lvl="0"/>
            <a:r>
              <a:rPr lang="en-US" sz="2600" dirty="0">
                <a:solidFill>
                  <a:schemeClr val="tx2"/>
                </a:solidFill>
              </a:rPr>
              <a:t>Thank you very much for your attention!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768A17E-D251-C544-BA8D-5422A378350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1064" y="3435796"/>
            <a:ext cx="7493000" cy="1148080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more information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CE6EA96-8E49-2940-934C-149BDDADB7B4}"/>
              </a:ext>
            </a:extLst>
          </p:cNvPr>
          <p:cNvSpPr/>
          <p:nvPr userDrawn="1"/>
        </p:nvSpPr>
        <p:spPr>
          <a:xfrm>
            <a:off x="4613314" y="6060351"/>
            <a:ext cx="6096000" cy="49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lvl="0" indent="0" algn="r" eaLnBrk="0" hangingPunct="0">
              <a:spcBef>
                <a:spcPct val="20000"/>
              </a:spcBef>
              <a:buFontTx/>
              <a:buNone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presentation is licensed under</a:t>
            </a:r>
            <a:br>
              <a:rPr lang="en-US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Creative Commons Attribution 4.0 International License </a:t>
            </a:r>
            <a:endParaRPr lang="en-US" sz="14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4B80A1-23C1-7740-B8D3-1DA8B9D5F5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3553" y="6091881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9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594884"/>
            <a:ext cx="5574792" cy="451807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C397A8-4C6E-3540-A9FF-B8B3F768B7BB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54496" y="1594884"/>
            <a:ext cx="5574792" cy="451807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D4E4AF7-5B90-4A4A-9190-EF7AF1E8A75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B1DBDDF-7B8D-E049-BE5A-2AC650B23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262270"/>
            <a:ext cx="10991088" cy="11028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27FBAFA6-39D8-1045-BD48-582B332251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Yang ZHANG, ENE Group / Tsinghua University, Beijing, China</a:t>
            </a:r>
            <a:endParaRPr lang="en-GB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27990A56-77DE-384E-846A-6EC505691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2A223B3-EB92-4409-B80C-D9251F3D8F52}" type="datetime1">
              <a:rPr lang="en-US" altLang="zh-CN" smtClean="0"/>
              <a:t>11/2/2023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27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573619"/>
            <a:ext cx="3675889" cy="4539336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A1345C7-1E5A-5D47-B21E-CC22DE822A7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258056" y="1573619"/>
            <a:ext cx="3675889" cy="4539336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782DDE3-B15D-5C47-980A-E974C39F852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8153400" y="1596321"/>
            <a:ext cx="3675889" cy="4539336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8FC52E0-46F2-2443-B309-D4A67BCEE76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2B7B320-CA87-A342-9115-47E9E4F9B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262270"/>
            <a:ext cx="10991088" cy="11028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Footer Placeholder 7">
            <a:extLst>
              <a:ext uri="{FF2B5EF4-FFF2-40B4-BE49-F238E27FC236}">
                <a16:creationId xmlns:a16="http://schemas.microsoft.com/office/drawing/2014/main" id="{58D14D24-78FD-A045-8D62-111F0EEE42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Yang ZHANG, ENE Group / Tsinghua University, Beijing, China</a:t>
            </a:r>
            <a:endParaRPr lang="en-GB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B93BEA1-60BB-9942-B17D-B28C034417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388F66C-B6BB-4EE1-9CEE-582FE558B0D4}" type="datetime1">
              <a:rPr lang="en-US" altLang="zh-CN" smtClean="0"/>
              <a:t>11/2/2023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25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712" y="1482692"/>
            <a:ext cx="5634864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1482692"/>
            <a:ext cx="56205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22BEFAE-1CA8-3D42-9FE8-259F2F4B7EB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62712" y="2462432"/>
            <a:ext cx="5574792" cy="362648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833EADF-0DCB-FF42-8ACF-2E14F284BCD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54496" y="2462432"/>
            <a:ext cx="5574792" cy="362648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A223357-BF2B-1446-9B75-489DB9B4E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262270"/>
            <a:ext cx="10991088" cy="11028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90E8D-9016-4C42-8F5F-E450B003ABB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9CBCAFA1-511A-EE41-B15A-62ABD068967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Yang ZHANG, ENE Group / Tsinghua University, Beijing, China</a:t>
            </a:r>
            <a:endParaRPr lang="en-GB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CABEB7C4-26A5-2A49-A685-3101218971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57998EB-C63E-4501-A550-F69271F960AE}" type="datetime1">
              <a:rPr lang="en-US" altLang="zh-CN" smtClean="0"/>
              <a:t>11/2/2023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119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712" y="253225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79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4071B-8956-1F45-8413-D77E451409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37A5CF-4029-5441-9751-E360C7BA00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Yang ZHANG, ENE Group / Tsinghua University, Beijing, China</a:t>
            </a:r>
            <a:endParaRPr lang="en-GB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CA39AD3-F023-5741-9EB7-A0EBA45302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3BC0225-2F29-4F9F-8A0A-4BBF134D4293}" type="datetime1">
              <a:rPr lang="en-US" altLang="zh-CN" smtClean="0"/>
              <a:t>11/2/2023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26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05F8A-53F2-9A4F-89B7-679F5D96AB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89F830C8-3B22-4D44-AD5B-EAC20E22F9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Yang ZHANG, ENE Group / Tsinghua University, Beijing, China</a:t>
            </a:r>
            <a:endParaRPr lang="en-GB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81969A2-10C2-C546-977D-603DF985EB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02667-8318-41CC-A045-8636431A60DB}" type="datetime1">
              <a:rPr lang="en-US" altLang="zh-CN" smtClean="0"/>
              <a:t>11/2/2023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36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3" y="987427"/>
            <a:ext cx="6949439" cy="4873625"/>
          </a:xfrm>
        </p:spPr>
        <p:txBody>
          <a:bodyPr/>
          <a:lstStyle>
            <a:lvl1pPr>
              <a:defRPr sz="2400"/>
            </a:lvl1pPr>
            <a:lvl2pPr>
              <a:defRPr sz="2000" b="0">
                <a:solidFill>
                  <a:schemeClr val="tx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FED4CC-B694-4F4C-8AC8-7D4040DFB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04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BB4412EC-2A2F-F34F-AFA3-D552E85C9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4904" y="2194560"/>
            <a:ext cx="3932237" cy="367442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4C3DC-0931-ED45-859D-7DC2E02D58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E3CEEAF4-4B04-7F42-81A2-3D6474988D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Yang ZHANG, ENE Group / Tsinghua University, Beijing, China</a:t>
            </a:r>
            <a:endParaRPr lang="en-GB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C89A40C2-EB4C-F849-86CB-ACD53C9F5BDB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E584B7C-A982-41A5-A072-4622FDFF5554}" type="datetime1">
              <a:rPr lang="en-US" altLang="zh-CN" smtClean="0"/>
              <a:t>11/2/2023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60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(null)"/><Relationship Id="rId3" Type="http://schemas.openxmlformats.org/officeDocument/2006/relationships/slideLayout" Target="../slideLayouts/slideLayout2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28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1E07DA8-F1F3-4A5A-BC63-BCDC6C459C20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0"/>
            <a:ext cx="10289448" cy="6858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120ED6A-9B85-4407-9D45-1136FF687F8B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27520" y="3464"/>
            <a:ext cx="4564481" cy="685453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825625"/>
            <a:ext cx="106558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2480010-F678-B344-A032-37DB46F81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677042"/>
            <a:ext cx="10658856" cy="701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A1752F-D51E-0D41-BBC4-900B79948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Yang ZHANG, ENE Group / Tsinghua University, Beijing, China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748" y="6352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A14BBBCD-90CB-2F47-9BDE-CEED80DD9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294169"/>
            <a:ext cx="9084295" cy="2304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7576C08-A631-4D60-B95C-51D5C4AC00BB}" type="datetime1">
              <a:rPr lang="en-US" altLang="zh-CN" smtClean="0"/>
              <a:t>11/2/2023</a:t>
            </a:fld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420DCE6-B4EA-8444-92C3-D609C5C13BC3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1473704" y="161471"/>
            <a:ext cx="459381" cy="65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54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72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84" r:id="rId13"/>
    <p:sldLayoutId id="2147483686" r:id="rId14"/>
    <p:sldLayoutId id="2147483687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579C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000" b="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1E07DA8-F1F3-4A5A-BC63-BCDC6C459C2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0"/>
            <a:ext cx="10289448" cy="6858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120ED6A-9B85-4407-9D45-1136FF687F8B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627520" y="3464"/>
            <a:ext cx="4564481" cy="685453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825625"/>
            <a:ext cx="106558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2480010-F678-B344-A032-37DB46F81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6"/>
            <a:ext cx="106588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D8510D3-7480-FA40-B714-28425739DA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58748" y="6352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7">
            <a:extLst>
              <a:ext uri="{FF2B5EF4-FFF2-40B4-BE49-F238E27FC236}">
                <a16:creationId xmlns:a16="http://schemas.microsoft.com/office/drawing/2014/main" id="{8C025A19-EC4F-5D46-BAED-915B844A7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Yang ZHANG, ENE Group / Tsinghua University, Beijing, China</a:t>
            </a:r>
            <a:endParaRPr lang="en-GB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D01290F5-EF9B-6848-BD94-0DC63C6147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E33A33E-A052-4AEB-BE1E-B3F825B072E5}" type="datetime1">
              <a:rPr lang="en-US" altLang="zh-CN" smtClean="0"/>
              <a:t>11/2/2023</a:t>
            </a:fld>
            <a:endParaRPr lang="en-GB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A73F24A-72E1-514B-A669-66B08B94475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473704" y="161471"/>
            <a:ext cx="459381" cy="65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53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0579C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8B164D5-1A33-8A4B-AFAD-249DDCD34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063" y="1961663"/>
            <a:ext cx="11229423" cy="1325563"/>
          </a:xfrm>
          <a:prstGeom prst="rect">
            <a:avLst/>
          </a:prstGeom>
        </p:spPr>
        <p:txBody>
          <a:bodyPr vert="horz" lIns="36000" tIns="36000" rIns="36000" bIns="36000" rtlCol="0" anchor="b">
            <a:normAutofit/>
          </a:bodyPr>
          <a:lstStyle/>
          <a:p>
            <a:r>
              <a:rPr lang="en-GB" dirty="0"/>
              <a:t>Click to </a:t>
            </a:r>
            <a:r>
              <a:rPr lang="en-GB" noProof="0" dirty="0"/>
              <a:t>edit</a:t>
            </a:r>
            <a:r>
              <a:rPr lang="en-GB" dirty="0"/>
              <a:t> title</a:t>
            </a:r>
          </a:p>
        </p:txBody>
      </p:sp>
      <p:pic>
        <p:nvPicPr>
          <p:cNvPr id="12" name="Picture 8">
            <a:extLst>
              <a:ext uri="{FF2B5EF4-FFF2-40B4-BE49-F238E27FC236}">
                <a16:creationId xmlns:a16="http://schemas.microsoft.com/office/drawing/2014/main" id="{95F1087B-A5F9-C84D-8FC7-3CA8ECEA127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9660876" y="293886"/>
            <a:ext cx="2159611" cy="4523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FB13B4-4775-4053-913C-537D75D956CF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12192000" cy="196166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63FD1B-2945-9D4A-B758-A8D99159B6D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411558" y="161471"/>
            <a:ext cx="459381" cy="6533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3D0272A-EBA9-4B7B-A259-F6B18F1BC8B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5396524"/>
            <a:ext cx="12192000" cy="146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50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4000" b="0" kern="1200" noProof="0" smtClean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GB" sz="2000" kern="1200" dirty="0">
          <a:solidFill>
            <a:schemeClr val="tx1"/>
          </a:solidFill>
          <a:latin typeface="+mj-lt"/>
          <a:ea typeface="+mj-ea"/>
          <a:cs typeface="Calibri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iasa.ac.at/" TargetMode="Externa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CF5E9E0-B84B-D766-9E92-1643BD7C7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46" y="1807804"/>
            <a:ext cx="11616882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Industry in GAINS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3AD590-EF65-6585-EACF-536E5F82B119}"/>
              </a:ext>
            </a:extLst>
          </p:cNvPr>
          <p:cNvSpPr txBox="1"/>
          <p:nvPr/>
        </p:nvSpPr>
        <p:spPr>
          <a:xfrm>
            <a:off x="51516" y="998279"/>
            <a:ext cx="113123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effectLst/>
                <a:latin typeface="spinnaker"/>
              </a:rPr>
              <a:t>GAINS-EECA Workshop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2ADE2B99-4AD4-D80F-962A-9FBA8D576E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1033" y="4027192"/>
            <a:ext cx="11229933" cy="946956"/>
          </a:xfrm>
        </p:spPr>
        <p:txBody>
          <a:bodyPr>
            <a:noAutofit/>
          </a:bodyPr>
          <a:lstStyle/>
          <a:p>
            <a:pPr algn="l"/>
            <a:r>
              <a:rPr lang="en-US" sz="1800" dirty="0"/>
              <a:t>Shaohui Zhang</a:t>
            </a:r>
          </a:p>
          <a:p>
            <a:pPr algn="l"/>
            <a:r>
              <a:rPr lang="en-US" sz="1800" dirty="0"/>
              <a:t>IIASA - Energy, Climate and Environment (ECE) Program,</a:t>
            </a:r>
          </a:p>
          <a:p>
            <a:pPr algn="l"/>
            <a:r>
              <a:rPr lang="en-US" sz="1800" dirty="0"/>
              <a:t>Pollution Management (PM) Research Group</a:t>
            </a:r>
          </a:p>
          <a:p>
            <a:pPr algn="l"/>
            <a:r>
              <a:rPr lang="en-US" sz="1800" dirty="0"/>
              <a:t>7 November 2023</a:t>
            </a:r>
          </a:p>
        </p:txBody>
      </p:sp>
    </p:spTree>
    <p:extLst>
      <p:ext uri="{BB962C8B-B14F-4D97-AF65-F5344CB8AC3E}">
        <p14:creationId xmlns:p14="http://schemas.microsoft.com/office/powerpoint/2010/main" val="3322031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C83254-68C2-528A-DBB6-117B38741FA6}"/>
              </a:ext>
            </a:extLst>
          </p:cNvPr>
          <p:cNvSpPr txBox="1"/>
          <p:nvPr/>
        </p:nvSpPr>
        <p:spPr>
          <a:xfrm>
            <a:off x="1" y="290192"/>
            <a:ext cx="76691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chemeClr val="tx2"/>
                </a:solidFill>
              </a:rPr>
              <a:t>R</a:t>
            </a:r>
            <a:r>
              <a:rPr lang="en-US" altLang="zh-CN" sz="2400" dirty="0">
                <a:solidFill>
                  <a:schemeClr val="tx2"/>
                </a:solidFill>
              </a:rPr>
              <a:t>ules for Energy Activity: </a:t>
            </a:r>
            <a:r>
              <a:rPr lang="en-US" altLang="zh-CN" sz="2400" dirty="0">
                <a:solidFill>
                  <a:srgbClr val="FF0000"/>
                </a:solidFill>
              </a:rPr>
              <a:t>Energy and material Balance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C53B86-4AC6-3110-A50B-A8EAC9A45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04" y="934065"/>
            <a:ext cx="6400658" cy="23873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A194B97-028A-E133-EE23-22C6B6988B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36142"/>
            <a:ext cx="6145095" cy="2461797"/>
          </a:xfrm>
          <a:prstGeom prst="rect">
            <a:avLst/>
          </a:prstGeom>
        </p:spPr>
      </p:pic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5F102045-7359-73AB-4ABD-46C8D419F6FF}"/>
              </a:ext>
            </a:extLst>
          </p:cNvPr>
          <p:cNvCxnSpPr>
            <a:cxnSpLocks/>
          </p:cNvCxnSpPr>
          <p:nvPr/>
        </p:nvCxnSpPr>
        <p:spPr>
          <a:xfrm rot="16200000" flipH="1">
            <a:off x="6231387" y="2947228"/>
            <a:ext cx="1469537" cy="1032388"/>
          </a:xfrm>
          <a:prstGeom prst="bentConnector3">
            <a:avLst>
              <a:gd name="adj1" fmla="val 489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7CBC8DD7-6D84-ACF4-F463-9D0407B8724A}"/>
              </a:ext>
            </a:extLst>
          </p:cNvPr>
          <p:cNvSpPr/>
          <p:nvPr/>
        </p:nvSpPr>
        <p:spPr>
          <a:xfrm>
            <a:off x="3613356" y="3353713"/>
            <a:ext cx="36723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If energy (e.g., ELE) changed in Industry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7DD142E6-C65D-0C39-7038-93CB3B256A68}"/>
              </a:ext>
            </a:extLst>
          </p:cNvPr>
          <p:cNvSpPr/>
          <p:nvPr/>
        </p:nvSpPr>
        <p:spPr>
          <a:xfrm>
            <a:off x="6449961" y="1858171"/>
            <a:ext cx="121920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65FA239-E04E-DCC7-7B59-858D293E55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9162" y="786805"/>
            <a:ext cx="4473534" cy="325928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28EE050-2934-0346-C151-0E798068ED99}"/>
              </a:ext>
            </a:extLst>
          </p:cNvPr>
          <p:cNvSpPr txBox="1"/>
          <p:nvPr/>
        </p:nvSpPr>
        <p:spPr>
          <a:xfrm>
            <a:off x="8062452" y="366788"/>
            <a:ext cx="33822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rgbClr val="FF0000"/>
                </a:solidFill>
              </a:rPr>
              <a:t>Process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33B476E-E716-1CE0-726C-1C064BD2F6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8963" y="4198190"/>
            <a:ext cx="5869684" cy="2266997"/>
          </a:xfrm>
          <a:prstGeom prst="rect">
            <a:avLst/>
          </a:prstGeom>
        </p:spPr>
      </p:pic>
      <p:sp>
        <p:nvSpPr>
          <p:cNvPr id="27" name="Arrow: Down 26">
            <a:extLst>
              <a:ext uri="{FF2B5EF4-FFF2-40B4-BE49-F238E27FC236}">
                <a16:creationId xmlns:a16="http://schemas.microsoft.com/office/drawing/2014/main" id="{B11C1BA4-6BFD-E47E-3D62-2E3FB9CDD61B}"/>
              </a:ext>
            </a:extLst>
          </p:cNvPr>
          <p:cNvSpPr/>
          <p:nvPr/>
        </p:nvSpPr>
        <p:spPr>
          <a:xfrm>
            <a:off x="2340077" y="3382156"/>
            <a:ext cx="353962" cy="6071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9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C83254-68C2-528A-DBB6-117B38741FA6}"/>
              </a:ext>
            </a:extLst>
          </p:cNvPr>
          <p:cNvSpPr txBox="1"/>
          <p:nvPr/>
        </p:nvSpPr>
        <p:spPr>
          <a:xfrm>
            <a:off x="117986" y="272308"/>
            <a:ext cx="76691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chemeClr val="tx2"/>
                </a:solidFill>
              </a:rPr>
              <a:t>R</a:t>
            </a:r>
            <a:r>
              <a:rPr lang="en-US" altLang="zh-CN" sz="2400" dirty="0">
                <a:solidFill>
                  <a:schemeClr val="tx2"/>
                </a:solidFill>
              </a:rPr>
              <a:t>ules for e</a:t>
            </a:r>
            <a:r>
              <a:rPr lang="en-US" altLang="en-US" sz="2400" dirty="0">
                <a:solidFill>
                  <a:schemeClr val="tx2"/>
                </a:solidFill>
              </a:rPr>
              <a:t>mission control options</a:t>
            </a:r>
            <a:endParaRPr lang="en-US" sz="2400" dirty="0"/>
          </a:p>
        </p:txBody>
      </p:sp>
      <p:pic>
        <p:nvPicPr>
          <p:cNvPr id="12" name="Picture 11" descr="A picture containing chart&#10;&#10;Description automatically generated">
            <a:extLst>
              <a:ext uri="{FF2B5EF4-FFF2-40B4-BE49-F238E27FC236}">
                <a16:creationId xmlns:a16="http://schemas.microsoft.com/office/drawing/2014/main" id="{7A83FFC4-BF20-2C16-2D1A-435699596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0026" y="3300753"/>
            <a:ext cx="6331974" cy="3441290"/>
          </a:xfrm>
          <a:prstGeom prst="rect">
            <a:avLst/>
          </a:prstGeom>
        </p:spPr>
      </p:pic>
      <p:pic>
        <p:nvPicPr>
          <p:cNvPr id="14" name="Picture 13" descr="Chart&#10;&#10;Description automatically generated">
            <a:extLst>
              <a:ext uri="{FF2B5EF4-FFF2-40B4-BE49-F238E27FC236}">
                <a16:creationId xmlns:a16="http://schemas.microsoft.com/office/drawing/2014/main" id="{E85A4AA6-6D59-782B-BEDE-00F31A6B8E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86" y="881457"/>
            <a:ext cx="6017342" cy="289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829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FD56E09-9BAA-5A84-1C11-BF6B2A238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06" y="18215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Data requirements for GAINS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319AD4-6FF7-082A-6197-BF1938B5E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473923"/>
              </p:ext>
            </p:extLst>
          </p:nvPr>
        </p:nvGraphicFramePr>
        <p:xfrm>
          <a:off x="2108825" y="662144"/>
          <a:ext cx="8365554" cy="6004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9700">
                <a:tc>
                  <a:txBody>
                    <a:bodyPr/>
                    <a:lstStyle/>
                    <a:p>
                      <a:r>
                        <a:rPr lang="en-US" sz="1800" dirty="0"/>
                        <a:t>Data 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Initial</a:t>
                      </a:r>
                      <a:r>
                        <a:rPr lang="en-US" sz="1800" baseline="0" dirty="0"/>
                        <a:t> IIASA </a:t>
                      </a:r>
                      <a:r>
                        <a:rPr lang="en-US" sz="1800" dirty="0"/>
                        <a:t>version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(international data)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FF00"/>
                          </a:solidFill>
                        </a:rPr>
                        <a:t>Improved</a:t>
                      </a:r>
                      <a:r>
                        <a:rPr lang="en-US" sz="1800" baseline="0" dirty="0">
                          <a:solidFill>
                            <a:srgbClr val="FFFF00"/>
                          </a:solidFill>
                        </a:rPr>
                        <a:t> with input from national experts</a:t>
                      </a:r>
                      <a:endParaRPr lang="en-US" sz="1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285">
                <a:tc>
                  <a:txBody>
                    <a:bodyPr/>
                    <a:lstStyle/>
                    <a:p>
                      <a:r>
                        <a:rPr lang="en-US" sz="1800" dirty="0"/>
                        <a:t>Base year &amp; projections</a:t>
                      </a:r>
                      <a:r>
                        <a:rPr lang="en-US" sz="1800" baseline="0" dirty="0"/>
                        <a:t> of economic activities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Data </a:t>
                      </a:r>
                      <a:r>
                        <a:rPr lang="en-US" sz="1800" baseline="0" dirty="0"/>
                        <a:t>already implemented in GAINS (IEA, FAO, UN, China Yearbook, etc.)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National data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 and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projections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5285">
                <a:tc>
                  <a:txBody>
                    <a:bodyPr/>
                    <a:lstStyle/>
                    <a:p>
                      <a:r>
                        <a:rPr lang="en-US" sz="1800" dirty="0"/>
                        <a:t>Emission</a:t>
                      </a:r>
                      <a:r>
                        <a:rPr lang="en-US" sz="1800" baseline="0" dirty="0"/>
                        <a:t> factors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Current GAINS</a:t>
                      </a:r>
                      <a:r>
                        <a:rPr lang="en-US" sz="1800" baseline="0" dirty="0"/>
                        <a:t> database, including region-specific parameterization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Refinements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 based on local measurements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5285">
                <a:tc>
                  <a:txBody>
                    <a:bodyPr/>
                    <a:lstStyle/>
                    <a:p>
                      <a:r>
                        <a:rPr lang="en-US" sz="1800" dirty="0"/>
                        <a:t>Emission</a:t>
                      </a:r>
                      <a:r>
                        <a:rPr lang="en-US" sz="1800" baseline="0" dirty="0"/>
                        <a:t> controls; </a:t>
                      </a:r>
                      <a:br>
                        <a:rPr lang="en-US" sz="1800" baseline="0" dirty="0"/>
                      </a:br>
                      <a:r>
                        <a:rPr lang="en-US" sz="1800" baseline="0" dirty="0"/>
                        <a:t>efficiencies, costs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Current GAINS</a:t>
                      </a:r>
                      <a:r>
                        <a:rPr lang="en-US" sz="1800" baseline="0" dirty="0"/>
                        <a:t> database, including region-specific parameterization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Refinement based on national information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5285">
                <a:tc>
                  <a:txBody>
                    <a:bodyPr/>
                    <a:lstStyle/>
                    <a:p>
                      <a:r>
                        <a:rPr lang="en-US" sz="1800" dirty="0"/>
                        <a:t>Current/maximum</a:t>
                      </a:r>
                      <a:r>
                        <a:rPr lang="en-US" sz="1800" baseline="0" dirty="0"/>
                        <a:t> a</a:t>
                      </a:r>
                      <a:r>
                        <a:rPr lang="en-US" sz="1800" dirty="0"/>
                        <a:t>pplication of</a:t>
                      </a:r>
                      <a:r>
                        <a:rPr lang="en-US" sz="1800" baseline="0" dirty="0"/>
                        <a:t> emission controls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Current GAINS</a:t>
                      </a:r>
                      <a:r>
                        <a:rPr lang="en-US" sz="1800" baseline="0" dirty="0"/>
                        <a:t> databases, including published info about legislation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Local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 information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0871">
                <a:tc>
                  <a:txBody>
                    <a:bodyPr/>
                    <a:lstStyle/>
                    <a:p>
                      <a:r>
                        <a:rPr lang="en-US" sz="1800" dirty="0"/>
                        <a:t>Atmospheric</a:t>
                      </a:r>
                      <a:r>
                        <a:rPr lang="en-US" sz="1800" baseline="0" dirty="0"/>
                        <a:t> dispersion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GAINS modelling based on global &amp; regional atmospheric dispersion model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Regional/local fine scale model utilizing local monitoring campaigns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46">
                <a:tc>
                  <a:txBody>
                    <a:bodyPr/>
                    <a:lstStyle/>
                    <a:p>
                      <a:r>
                        <a:rPr lang="en-US" sz="1800" dirty="0"/>
                        <a:t>Health impacts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Global WHO methodology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Local health statistics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8FC27275-7FDB-B71D-3B38-A9130E66DC9A}"/>
              </a:ext>
            </a:extLst>
          </p:cNvPr>
          <p:cNvSpPr/>
          <p:nvPr/>
        </p:nvSpPr>
        <p:spPr>
          <a:xfrm>
            <a:off x="10474379" y="1386347"/>
            <a:ext cx="484632" cy="1543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16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7E3388-EF85-F643-AD65-3CF9C9E688E7}"/>
              </a:ext>
            </a:extLst>
          </p:cNvPr>
          <p:cNvSpPr txBox="1"/>
          <p:nvPr/>
        </p:nvSpPr>
        <p:spPr>
          <a:xfrm>
            <a:off x="3926018" y="3965418"/>
            <a:ext cx="7968885" cy="2016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0" indent="0" eaLnBrk="0" hangingPunct="0">
              <a:spcBef>
                <a:spcPct val="20000"/>
              </a:spcBef>
              <a:buFontTx/>
              <a:buNone/>
              <a:defRPr sz="1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/>
              <a:buChar char="•"/>
              <a:defRPr sz="2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2pPr>
            <a:lvl3pPr marL="806450" indent="-228600" eaLnBrk="0" hangingPunct="0">
              <a:spcBef>
                <a:spcPct val="20000"/>
              </a:spcBef>
              <a:buSzPct val="100000"/>
              <a:buFont typeface="Wingdings" charset="2"/>
              <a:buChar char="²"/>
              <a:defRPr sz="2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9pPr>
          </a:lstStyle>
          <a:p>
            <a:pPr lvl="0" algn="r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Dr. Shaohui Zhang</a:t>
            </a:r>
          </a:p>
          <a:p>
            <a:pPr lvl="0" algn="r"/>
            <a:r>
              <a:rPr lang="en-US" sz="16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 Scholar</a:t>
            </a:r>
          </a:p>
          <a:p>
            <a:pPr lvl="0" algn="r"/>
            <a:r>
              <a:rPr lang="en-US" sz="16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Energy, Climate, and Environment Program (ECE)</a:t>
            </a:r>
            <a:br>
              <a:rPr lang="en-US" sz="16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 Institute for Applied Systems Analysis (IIASA)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Laxenburg, Austria</a:t>
            </a:r>
          </a:p>
          <a:p>
            <a:pPr lvl="0" algn="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shaohui.zhang@iiasa.ac.at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www.iiasa.ac.at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r"/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61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19AB6-16CC-BC66-657E-B052103AE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97" y="19051"/>
            <a:ext cx="10068211" cy="68397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Industry role in energy and environment</a:t>
            </a: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B7ECC0-04B3-A1D3-1FBD-8FA4981B3FC2}"/>
              </a:ext>
            </a:extLst>
          </p:cNvPr>
          <p:cNvSpPr txBox="1"/>
          <p:nvPr/>
        </p:nvSpPr>
        <p:spPr>
          <a:xfrm>
            <a:off x="54497" y="1357075"/>
            <a:ext cx="436533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Industrial processes and activities consumed a large amount of energy that is dominated by fossil fuels (e.g., and coal). These activities </a:t>
            </a:r>
            <a:r>
              <a:rPr lang="en-US" sz="1600" i="0" dirty="0">
                <a:effectLst/>
              </a:rPr>
              <a:t>generate emissions of hazardous substances, like GHGs and air pollutants and cause damage to human health.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The future demand of key materials will continue increase for supporting the sustainable manufacture and energy transition to zero emission system.</a:t>
            </a:r>
          </a:p>
          <a:p>
            <a:endParaRPr lang="en-US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ED05A6B-95F2-A156-DAAF-3B5D35E40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107246"/>
              </p:ext>
            </p:extLst>
          </p:nvPr>
        </p:nvGraphicFramePr>
        <p:xfrm>
          <a:off x="5135765" y="999649"/>
          <a:ext cx="7001738" cy="5155326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7001738">
                  <a:extLst>
                    <a:ext uri="{9D8B030D-6E8A-4147-A177-3AD203B41FA5}">
                      <a16:colId xmlns:a16="http://schemas.microsoft.com/office/drawing/2014/main" val="3689976025"/>
                    </a:ext>
                  </a:extLst>
                </a:gridCol>
              </a:tblGrid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Structural measures – Energy savings, efficiency improvements: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bans all pollutants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2" marR="8058" marT="8058" marB="0" anchor="ctr"/>
                </a:tc>
                <a:extLst>
                  <a:ext uri="{0D108BD9-81ED-4DB2-BD59-A6C34878D82A}">
                    <a16:rowId xmlns:a16="http://schemas.microsoft.com/office/drawing/2014/main" val="2929648161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 Biomass: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CO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↓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NO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x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, PM, SO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, HC↑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7834" marR="8058" marT="8058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725997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 Nuclear power generation 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CO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SO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NO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x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PM, HC ↓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7834" marR="8058" marT="8058" marB="0" anchor="ctr"/>
                </a:tc>
                <a:extLst>
                  <a:ext uri="{0D108BD9-81ED-4DB2-BD59-A6C34878D82A}">
                    <a16:rowId xmlns:a16="http://schemas.microsoft.com/office/drawing/2014/main" val="1132974790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 Wind power generation 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CO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SO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NO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x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PM, HC ↓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7834" marR="8058" marT="8058" marB="0" anchor="ctr"/>
                </a:tc>
                <a:extLst>
                  <a:ext uri="{0D108BD9-81ED-4DB2-BD59-A6C34878D82A}">
                    <a16:rowId xmlns:a16="http://schemas.microsoft.com/office/drawing/2014/main" val="4099889450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 Solar power generation 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CO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SO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NO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x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PM, HC ↓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7834" marR="8058" marT="8058" marB="0" anchor="ctr"/>
                </a:tc>
                <a:extLst>
                  <a:ext uri="{0D108BD9-81ED-4DB2-BD59-A6C34878D82A}">
                    <a16:rowId xmlns:a16="http://schemas.microsoft.com/office/drawing/2014/main" val="1642426692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Stationary sources – Advanced residential combustion: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CO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NO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x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HC ↓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2" marR="8058" marT="8058" marB="0" anchor="ctr"/>
                </a:tc>
                <a:extLst>
                  <a:ext uri="{0D108BD9-81ED-4DB2-BD59-A6C34878D82A}">
                    <a16:rowId xmlns:a16="http://schemas.microsoft.com/office/drawing/2014/main" val="1512916136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 Large co-generation (CHP):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CO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SO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NO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x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PM ↓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NMVOC ↑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7834" marR="8058" marT="8058" marB="0" anchor="ctr"/>
                </a:tc>
                <a:extLst>
                  <a:ext uri="{0D108BD9-81ED-4DB2-BD59-A6C34878D82A}">
                    <a16:rowId xmlns:a16="http://schemas.microsoft.com/office/drawing/2014/main" val="2913217354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 Small co-generation (CHP):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CO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SO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PM ↓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NO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x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, CH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4 ,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NMVOC ↑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7834" marR="8058" marT="8058" marB="0" anchor="ctr"/>
                </a:tc>
                <a:extLst>
                  <a:ext uri="{0D108BD9-81ED-4DB2-BD59-A6C34878D82A}">
                    <a16:rowId xmlns:a16="http://schemas.microsoft.com/office/drawing/2014/main" val="2831808035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 SCR, SNCR: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NO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x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↓</a:t>
                      </a:r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NH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3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↑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7834" marR="8058" marT="8058" marB="0" anchor="ctr"/>
                </a:tc>
                <a:extLst>
                  <a:ext uri="{0D108BD9-81ED-4DB2-BD59-A6C34878D82A}">
                    <a16:rowId xmlns:a16="http://schemas.microsoft.com/office/drawing/2014/main" val="1705160626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 FGD: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SO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PM ↓</a:t>
                      </a:r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CO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↑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7834" marR="8058" marT="8058" marB="0" anchor="ctr"/>
                </a:tc>
                <a:extLst>
                  <a:ext uri="{0D108BD9-81ED-4DB2-BD59-A6C34878D82A}">
                    <a16:rowId xmlns:a16="http://schemas.microsoft.com/office/drawing/2014/main" val="3809754010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 Biomass co-firing in gas: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CO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↓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NO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x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, PM, SO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↑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7834" marR="8058" marT="8058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013829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 Biomass co-firing in coal: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CO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SO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PM ↓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NO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x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, NMVOC↑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7834" marR="8058" marT="8058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692098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 CCS (post combustion, coal) 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CO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SO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↓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NO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x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, PM, NH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3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↑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7834" marR="8058" marT="8058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064776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 CCS industry 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CO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↓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NO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x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, PM, SO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↑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7834" marR="8058" marT="8058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433024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 Heat pumps 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CO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NO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x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↓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PM, SO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↑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7834" marR="8058" marT="8058" marB="0" anchor="ctr"/>
                </a:tc>
                <a:extLst>
                  <a:ext uri="{0D108BD9-81ED-4DB2-BD59-A6C34878D82A}">
                    <a16:rowId xmlns:a16="http://schemas.microsoft.com/office/drawing/2014/main" val="2948356094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Mobile sources – Euro-standards: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NO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x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PM, HC↓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NH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3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↑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2" marR="8058" marT="8058" marB="0" anchor="ctr"/>
                </a:tc>
                <a:extLst>
                  <a:ext uri="{0D108BD9-81ED-4DB2-BD59-A6C34878D82A}">
                    <a16:rowId xmlns:a16="http://schemas.microsoft.com/office/drawing/2014/main" val="21642291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 Road pricing 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CO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NO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x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PM ↓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7834" marR="8058" marT="8058" marB="0" anchor="ctr"/>
                </a:tc>
                <a:extLst>
                  <a:ext uri="{0D108BD9-81ED-4DB2-BD59-A6C34878D82A}">
                    <a16:rowId xmlns:a16="http://schemas.microsoft.com/office/drawing/2014/main" val="3219984129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 Road fuel taxes 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CO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NO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x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SO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PM ↓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7834" marR="8058" marT="8058" marB="0" anchor="ctr"/>
                </a:tc>
                <a:extLst>
                  <a:ext uri="{0D108BD9-81ED-4DB2-BD59-A6C34878D82A}">
                    <a16:rowId xmlns:a16="http://schemas.microsoft.com/office/drawing/2014/main" val="1542918350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– CO2 standards cars/trucks: </a:t>
                      </a:r>
                      <a:r>
                        <a:rPr lang="en-GB" sz="1200" b="0" u="none" strike="noStrike">
                          <a:solidFill>
                            <a:srgbClr val="006FA1"/>
                          </a:solidFill>
                          <a:effectLst/>
                        </a:rPr>
                        <a:t>CO</a:t>
                      </a:r>
                      <a:r>
                        <a:rPr lang="en-GB" sz="1200" b="1" u="none" strike="noStrike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>
                          <a:solidFill>
                            <a:srgbClr val="006FA1"/>
                          </a:solidFill>
                          <a:effectLst/>
                        </a:rPr>
                        <a:t>, SO</a:t>
                      </a:r>
                      <a:r>
                        <a:rPr lang="en-GB" sz="1200" b="1" u="none" strike="noStrike">
                          <a:solidFill>
                            <a:srgbClr val="006FA1"/>
                          </a:solidFill>
                          <a:effectLst/>
                        </a:rPr>
                        <a:t>2</a:t>
                      </a:r>
                      <a:r>
                        <a:rPr lang="en-GB" sz="1200" b="0" u="none" strike="noStrike">
                          <a:solidFill>
                            <a:srgbClr val="006FA1"/>
                          </a:solidFill>
                          <a:effectLst/>
                        </a:rPr>
                        <a:t>↓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7834" marR="8058" marT="8058" marB="0" anchor="ctr"/>
                </a:tc>
                <a:extLst>
                  <a:ext uri="{0D108BD9-81ED-4DB2-BD59-A6C34878D82A}">
                    <a16:rowId xmlns:a16="http://schemas.microsoft.com/office/drawing/2014/main" val="1281697502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 Biofuels road vehicles: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CO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↓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7834" marR="8058" marT="8058" marB="0" anchor="ctr"/>
                </a:tc>
                <a:extLst>
                  <a:ext uri="{0D108BD9-81ED-4DB2-BD59-A6C34878D82A}">
                    <a16:rowId xmlns:a16="http://schemas.microsoft.com/office/drawing/2014/main" val="908436970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 Electric vehicles</a:t>
                      </a:r>
                      <a:r>
                        <a:rPr lang="en-GB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CO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↓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NO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x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, SO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↑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7834" marR="8058" marT="8058" marB="0" anchor="ctr"/>
                </a:tc>
                <a:extLst>
                  <a:ext uri="{0D108BD9-81ED-4DB2-BD59-A6C34878D82A}">
                    <a16:rowId xmlns:a16="http://schemas.microsoft.com/office/drawing/2014/main" val="117426322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Agricultural sources – Low nitrogen cattle feed: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NH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3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CH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4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↓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2" marR="8058" marT="8058" marB="0" anchor="ctr"/>
                </a:tc>
                <a:extLst>
                  <a:ext uri="{0D108BD9-81ED-4DB2-BD59-A6C34878D82A}">
                    <a16:rowId xmlns:a16="http://schemas.microsoft.com/office/drawing/2014/main" val="3358557429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 Improved injection of manure: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NH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3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↓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N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2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O ↑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7834" marR="8058" marT="8058" marB="0" anchor="ctr"/>
                </a:tc>
                <a:extLst>
                  <a:ext uri="{0D108BD9-81ED-4DB2-BD59-A6C34878D82A}">
                    <a16:rowId xmlns:a16="http://schemas.microsoft.com/office/drawing/2014/main" val="1466766237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 Anaerobic digestion-biogas: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CO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CH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4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↓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NO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x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, SO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, NMVOC, PM ↑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7834" marR="8058" marT="8058" marB="0" anchor="ctr"/>
                </a:tc>
                <a:extLst>
                  <a:ext uri="{0D108BD9-81ED-4DB2-BD59-A6C34878D82A}">
                    <a16:rowId xmlns:a16="http://schemas.microsoft.com/office/drawing/2014/main" val="2135804107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 Anaerobic digestion (CHP):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CO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CH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4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SO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↓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NO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x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, NMVOC, PM ↑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7834" marR="8058" marT="8058" marB="0" anchor="ctr"/>
                </a:tc>
                <a:extLst>
                  <a:ext uri="{0D108BD9-81ED-4DB2-BD59-A6C34878D82A}">
                    <a16:rowId xmlns:a16="http://schemas.microsoft.com/office/drawing/2014/main" val="1069960188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 Air scrubbers animal housings: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NH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3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PM ↓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CO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↑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087834" marR="8058" marT="8058" marB="0" anchor="ctr"/>
                </a:tc>
                <a:extLst>
                  <a:ext uri="{0D108BD9-81ED-4DB2-BD59-A6C34878D82A}">
                    <a16:rowId xmlns:a16="http://schemas.microsoft.com/office/drawing/2014/main" val="2574737762"/>
                  </a:ext>
                </a:extLst>
              </a:tr>
              <a:tr h="1759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Other sources – Green gas landfill/sewage treatment: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CO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, CH</a:t>
                      </a:r>
                      <a:r>
                        <a:rPr lang="en-GB" sz="1200" b="1" u="none" strike="noStrike" dirty="0">
                          <a:solidFill>
                            <a:srgbClr val="006FA1"/>
                          </a:solidFill>
                          <a:effectLst/>
                        </a:rPr>
                        <a:t>4 </a:t>
                      </a:r>
                      <a:r>
                        <a:rPr lang="en-GB" sz="1200" b="0" u="none" strike="noStrike" dirty="0">
                          <a:solidFill>
                            <a:srgbClr val="006FA1"/>
                          </a:solidFill>
                          <a:effectLst/>
                        </a:rPr>
                        <a:t>↓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NO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x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, SO</a:t>
                      </a:r>
                      <a:r>
                        <a:rPr lang="en-GB" sz="1200" b="1" u="none" strike="noStrike" dirty="0">
                          <a:solidFill>
                            <a:srgbClr val="EF4629"/>
                          </a:solidFill>
                          <a:effectLst/>
                        </a:rPr>
                        <a:t>2 </a:t>
                      </a:r>
                      <a:r>
                        <a:rPr lang="en-GB" sz="1200" b="0" u="none" strike="noStrike" dirty="0">
                          <a:solidFill>
                            <a:srgbClr val="EF4629"/>
                          </a:solidFill>
                          <a:effectLst/>
                        </a:rPr>
                        <a:t>, PM, NMVOC ↑</a:t>
                      </a:r>
                      <a:endParaRPr lang="en-GB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2" marR="8058" marT="8058" marB="0" anchor="ctr"/>
                </a:tc>
                <a:extLst>
                  <a:ext uri="{0D108BD9-81ED-4DB2-BD59-A6C34878D82A}">
                    <a16:rowId xmlns:a16="http://schemas.microsoft.com/office/drawing/2014/main" val="1172610907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BFDCDEF5-AC2B-7B9A-5404-7AA6B41EC558}"/>
              </a:ext>
            </a:extLst>
          </p:cNvPr>
          <p:cNvSpPr txBox="1"/>
          <p:nvPr/>
        </p:nvSpPr>
        <p:spPr>
          <a:xfrm>
            <a:off x="5135765" y="6197505"/>
            <a:ext cx="677746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/>
              <a:t>N</a:t>
            </a:r>
            <a:r>
              <a:rPr lang="en-US" altLang="zh-CN" sz="1000" dirty="0" err="1"/>
              <a:t>ote</a:t>
            </a:r>
            <a:r>
              <a:rPr lang="en-US" altLang="zh-CN" sz="1000" dirty="0"/>
              <a:t>: </a:t>
            </a:r>
            <a:r>
              <a:rPr lang="en-GB" sz="1000" dirty="0"/>
              <a:t>HC = Hydrocarbons, CH4 = methane, PM = particulate matter</a:t>
            </a:r>
          </a:p>
        </p:txBody>
      </p:sp>
    </p:spTree>
    <p:extLst>
      <p:ext uri="{BB962C8B-B14F-4D97-AF65-F5344CB8AC3E}">
        <p14:creationId xmlns:p14="http://schemas.microsoft.com/office/powerpoint/2010/main" val="357376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A0B59-B949-8209-7E26-540749A5DCE0}"/>
              </a:ext>
            </a:extLst>
          </p:cNvPr>
          <p:cNvSpPr txBox="1">
            <a:spLocks/>
          </p:cNvSpPr>
          <p:nvPr/>
        </p:nvSpPr>
        <p:spPr>
          <a:xfrm>
            <a:off x="276692" y="175340"/>
            <a:ext cx="7442200" cy="720080"/>
          </a:xfrm>
          <a:prstGeom prst="rect">
            <a:avLst/>
          </a:prstGeom>
        </p:spPr>
        <p:txBody>
          <a:bodyPr vert="horz" lIns="91430" tIns="45715" rIns="91430" bIns="45715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57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b="1" dirty="0"/>
              <a:t>GAINS emissions calculation</a:t>
            </a:r>
            <a:endParaRPr lang="en-GB" b="1" dirty="0"/>
          </a:p>
        </p:txBody>
      </p:sp>
      <p:sp>
        <p:nvSpPr>
          <p:cNvPr id="3" name="Rectangle 29">
            <a:extLst>
              <a:ext uri="{FF2B5EF4-FFF2-40B4-BE49-F238E27FC236}">
                <a16:creationId xmlns:a16="http://schemas.microsoft.com/office/drawing/2014/main" id="{FB59F729-1AC9-ABAA-1F0D-F359FF550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3317" y="1612081"/>
            <a:ext cx="3065463" cy="882650"/>
          </a:xfrm>
          <a:prstGeom prst="rect">
            <a:avLst/>
          </a:prstGeom>
          <a:solidFill>
            <a:srgbClr val="CCFFCC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>
              <a:latin typeface="Verdana" pitchFamily="34" charset="0"/>
            </a:endParaRPr>
          </a:p>
        </p:txBody>
      </p:sp>
      <p:sp>
        <p:nvSpPr>
          <p:cNvPr id="4" name="Oval 30">
            <a:extLst>
              <a:ext uri="{FF2B5EF4-FFF2-40B4-BE49-F238E27FC236}">
                <a16:creationId xmlns:a16="http://schemas.microsoft.com/office/drawing/2014/main" id="{05302CDB-14A4-BBC2-33CC-EE9B75CC3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3317" y="1612081"/>
            <a:ext cx="776288" cy="935038"/>
          </a:xfrm>
          <a:prstGeom prst="ellipse">
            <a:avLst/>
          </a:pr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>
              <a:latin typeface="Verdana" pitchFamily="34" charset="0"/>
            </a:endParaRPr>
          </a:p>
        </p:txBody>
      </p:sp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F1F4E131-DC45-270F-A5E4-1E5BB89C6F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762732"/>
              </p:ext>
            </p:extLst>
          </p:nvPr>
        </p:nvGraphicFramePr>
        <p:xfrm>
          <a:off x="2436967" y="1754956"/>
          <a:ext cx="68453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19000" imgH="324000" progId="Equation.3">
                  <p:embed/>
                </p:oleObj>
              </mc:Choice>
              <mc:Fallback>
                <p:oleObj name="Equation" r:id="rId2" imgW="2619000" imgH="324000" progId="Equation.3">
                  <p:embed/>
                  <p:pic>
                    <p:nvPicPr>
                      <p:cNvPr id="133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967" y="1754956"/>
                        <a:ext cx="6845300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Group 20">
            <a:extLst>
              <a:ext uri="{FF2B5EF4-FFF2-40B4-BE49-F238E27FC236}">
                <a16:creationId xmlns:a16="http://schemas.microsoft.com/office/drawing/2014/main" id="{A53B4B8F-ADDB-2F0E-A921-36069C8A09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62216"/>
              </p:ext>
            </p:extLst>
          </p:nvPr>
        </p:nvGraphicFramePr>
        <p:xfrm>
          <a:off x="2365530" y="2907481"/>
          <a:ext cx="7693025" cy="2575236"/>
        </p:xfrm>
        <a:graphic>
          <a:graphicData uri="http://schemas.openxmlformats.org/drawingml/2006/table">
            <a:tbl>
              <a:tblPr/>
              <a:tblGrid>
                <a:gridCol w="130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90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i,j,k,m</a:t>
                      </a:r>
                      <a:r>
                        <a:rPr kumimoji="0" lang="en-GB" sz="19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GB" sz="19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Country, sector, fuel, abatement technology</a:t>
                      </a:r>
                      <a:endParaRPr kumimoji="0" lang="en-GB" sz="19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0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en-GB" sz="1900" b="0" i="1" u="none" strike="noStrike" cap="none" normalizeH="0" baseline="-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endParaRPr kumimoji="0" lang="en-GB" sz="19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Emissions in country </a:t>
                      </a:r>
                      <a:r>
                        <a:rPr kumimoji="0" lang="en-GB" sz="19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endParaRPr kumimoji="0" lang="en-GB" sz="19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90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en-GB" sz="19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Activity in a given sector </a:t>
                      </a:r>
                      <a:endParaRPr kumimoji="0" lang="en-GB" sz="19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90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ef</a:t>
                      </a:r>
                      <a:endParaRPr kumimoji="0" lang="en-GB" sz="19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“Raw gas” emission factor</a:t>
                      </a:r>
                      <a:endParaRPr kumimoji="0" lang="en-GB" sz="19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90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eff</a:t>
                      </a:r>
                      <a:r>
                        <a:rPr kumimoji="0" lang="en-GB" sz="1900" b="0" i="1" u="none" strike="noStrike" cap="none" normalizeH="0" baseline="-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endParaRPr kumimoji="0" lang="en-GB" sz="19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Reduction efficiency of the abatement option </a:t>
                      </a:r>
                      <a:r>
                        <a:rPr kumimoji="0" lang="en-GB" sz="1900" b="0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endParaRPr kumimoji="0" lang="en-GB" sz="19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4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</a:t>
                      </a:r>
                      <a:endParaRPr kumimoji="0" lang="en-GB" sz="19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Implementation rate of the considered abatement measure</a:t>
                      </a:r>
                      <a:endParaRPr kumimoji="0" lang="en-GB" sz="19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398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8F54D72-87EC-AA60-4AEB-A77BEDB5C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669906"/>
              </p:ext>
            </p:extLst>
          </p:nvPr>
        </p:nvGraphicFramePr>
        <p:xfrm>
          <a:off x="2895434" y="694647"/>
          <a:ext cx="7443352" cy="586803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564046">
                  <a:extLst>
                    <a:ext uri="{9D8B030D-6E8A-4147-A177-3AD203B41FA5}">
                      <a16:colId xmlns:a16="http://schemas.microsoft.com/office/drawing/2014/main" val="1944622795"/>
                    </a:ext>
                  </a:extLst>
                </a:gridCol>
                <a:gridCol w="5879306">
                  <a:extLst>
                    <a:ext uri="{9D8B030D-6E8A-4147-A177-3AD203B41FA5}">
                      <a16:colId xmlns:a16="http://schemas.microsoft.com/office/drawing/2014/main" val="3527065225"/>
                    </a:ext>
                  </a:extLst>
                </a:gridCol>
              </a:tblGrid>
              <a:tr h="17774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effectLst/>
                        </a:rPr>
                        <a:t>IN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effectLst/>
                        </a:rPr>
                        <a:t>Industrial combustion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4448945"/>
                  </a:ext>
                </a:extLst>
              </a:tr>
              <a:tr h="17774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effectLst/>
                        </a:rPr>
                        <a:t>IN_BO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>
                          <a:effectLst/>
                        </a:rPr>
                        <a:t>Industry: combustion in boilers (heat only boilers, all sectors)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0749959"/>
                  </a:ext>
                </a:extLst>
              </a:tr>
              <a:tr h="17774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>
                          <a:effectLst/>
                        </a:rPr>
                        <a:t>IN_OCTOT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effectLst/>
                        </a:rPr>
                        <a:t>Industry: other combustion (all sectors)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5647678"/>
                  </a:ext>
                </a:extLst>
              </a:tr>
              <a:tr h="17774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>
                          <a:effectLst/>
                        </a:rPr>
                        <a:t>IN_BO_CON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effectLst/>
                        </a:rPr>
                        <a:t>Industry, transformation sector, combustion in boilers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0166932"/>
                  </a:ext>
                </a:extLst>
              </a:tr>
              <a:tr h="17774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effectLst/>
                        </a:rPr>
                        <a:t>IN_OC_ISTE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effectLst/>
                        </a:rPr>
                        <a:t>Industry: iron and steel (other combustion)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246764"/>
                  </a:ext>
                </a:extLst>
              </a:tr>
              <a:tr h="17774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effectLst/>
                        </a:rPr>
                        <a:t>IN_BO_CHEM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effectLst/>
                        </a:rPr>
                        <a:t>Industry: chemical industry (combustion in boilers)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392468"/>
                  </a:ext>
                </a:extLst>
              </a:tr>
              <a:tr h="17774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>
                          <a:effectLst/>
                        </a:rPr>
                        <a:t>IN_OC_CHEM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effectLst/>
                        </a:rPr>
                        <a:t>Industry: chemical industry (other combustion)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071771"/>
                  </a:ext>
                </a:extLst>
              </a:tr>
              <a:tr h="17774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effectLst/>
                        </a:rPr>
                        <a:t>IN_OC_NFME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effectLst/>
                        </a:rPr>
                        <a:t>Industry: non-ferrous metals (other combustion)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985460"/>
                  </a:ext>
                </a:extLst>
              </a:tr>
              <a:tr h="17774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effectLst/>
                        </a:rPr>
                        <a:t>IN_OC_NMMI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effectLst/>
                        </a:rPr>
                        <a:t>Industry: non-metallic minerals (other combustion)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48453"/>
                  </a:ext>
                </a:extLst>
              </a:tr>
              <a:tr h="17774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effectLst/>
                        </a:rPr>
                        <a:t>IN_BO_PAP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effectLst/>
                        </a:rPr>
                        <a:t>Industry: paper and pulp production (combustion in boilers)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991226"/>
                  </a:ext>
                </a:extLst>
              </a:tr>
              <a:tr h="17774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>
                          <a:effectLst/>
                        </a:rPr>
                        <a:t>IN_OC_PAP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effectLst/>
                        </a:rPr>
                        <a:t>Industry: paper and pulp production (other combustion)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975021"/>
                  </a:ext>
                </a:extLst>
              </a:tr>
              <a:tr h="39899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>
                          <a:effectLst/>
                        </a:rPr>
                        <a:t>IN_BO_OTH_L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effectLst/>
                        </a:rPr>
                        <a:t>Industry: other sectors; combustion of brown coal/lignite and hard coal in large boilers ( &gt;50 </a:t>
                      </a:r>
                      <a:r>
                        <a:rPr lang="en-US" sz="1400" u="none" strike="noStrike" dirty="0" err="1">
                          <a:effectLst/>
                        </a:rPr>
                        <a:t>MWth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6282843"/>
                  </a:ext>
                </a:extLst>
              </a:tr>
              <a:tr h="35548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>
                          <a:effectLst/>
                        </a:rPr>
                        <a:t>IN_BO_OTH_S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effectLst/>
                        </a:rPr>
                        <a:t>Industry: other sectors; combustion of brown coal/lignite and hard coal in small boilers ( &lt; 50 </a:t>
                      </a:r>
                      <a:r>
                        <a:rPr lang="en-US" sz="1400" u="none" strike="noStrike" dirty="0" err="1">
                          <a:effectLst/>
                        </a:rPr>
                        <a:t>MWth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8803773"/>
                  </a:ext>
                </a:extLst>
              </a:tr>
              <a:tr h="35548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>
                          <a:effectLst/>
                        </a:rPr>
                        <a:t>IN_BO_OTH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effectLst/>
                        </a:rPr>
                        <a:t>Industry: other sectors; combustion of fossil fuels other than brown coal/lignite and hard coal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0534102"/>
                  </a:ext>
                </a:extLst>
              </a:tr>
              <a:tr h="17774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>
                          <a:effectLst/>
                        </a:rPr>
                        <a:t>IN_OC_OTH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effectLst/>
                        </a:rPr>
                        <a:t>Industry: other sectors (other combustion)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6955883"/>
                  </a:ext>
                </a:extLst>
              </a:tr>
              <a:tr h="35548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>
                          <a:effectLst/>
                        </a:rPr>
                        <a:t>IN_OC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effectLst/>
                        </a:rPr>
                        <a:t>Industry: other combustion (all sectors) except fuel consumption in mineral products industry (used only for emissions calculations)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7303516"/>
                  </a:ext>
                </a:extLst>
              </a:tr>
              <a:tr h="17774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>
                          <a:effectLst/>
                        </a:rPr>
                        <a:t>NONEN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effectLst/>
                        </a:rPr>
                        <a:t>Nonenergy use of fuels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14720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B2B0E8F-AB9B-EB4B-DAF9-CCA6CDEBB10C}"/>
              </a:ext>
            </a:extLst>
          </p:cNvPr>
          <p:cNvSpPr txBox="1"/>
          <p:nvPr/>
        </p:nvSpPr>
        <p:spPr>
          <a:xfrm>
            <a:off x="1" y="88841"/>
            <a:ext cx="7816644" cy="387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u="sng" dirty="0">
                <a:solidFill>
                  <a:srgbClr val="3333FF"/>
                </a:solidFill>
                <a:latin typeface="Verdana" pitchFamily="34" charset="0"/>
              </a:rPr>
              <a:t>Manufacturing Industries: sectorial combustion</a:t>
            </a:r>
          </a:p>
        </p:txBody>
      </p:sp>
    </p:spTree>
    <p:extLst>
      <p:ext uri="{BB962C8B-B14F-4D97-AF65-F5344CB8AC3E}">
        <p14:creationId xmlns:p14="http://schemas.microsoft.com/office/powerpoint/2010/main" val="3035827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BBDD531-4E02-EDD5-E778-545E3E844A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328246"/>
              </p:ext>
            </p:extLst>
          </p:nvPr>
        </p:nvGraphicFramePr>
        <p:xfrm>
          <a:off x="117985" y="1686960"/>
          <a:ext cx="4139383" cy="2938182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1155009">
                  <a:extLst>
                    <a:ext uri="{9D8B030D-6E8A-4147-A177-3AD203B41FA5}">
                      <a16:colId xmlns:a16="http://schemas.microsoft.com/office/drawing/2014/main" val="838883782"/>
                    </a:ext>
                  </a:extLst>
                </a:gridCol>
                <a:gridCol w="2984374">
                  <a:extLst>
                    <a:ext uri="{9D8B030D-6E8A-4147-A177-3AD203B41FA5}">
                      <a16:colId xmlns:a16="http://schemas.microsoft.com/office/drawing/2014/main" val="1606047255"/>
                    </a:ext>
                  </a:extLst>
                </a:gridCol>
              </a:tblGrid>
              <a:tr h="8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Abbreviation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Description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7048141"/>
                  </a:ext>
                </a:extLst>
              </a:tr>
              <a:tr h="2574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CONSTRUCT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Construction activities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4293598"/>
                  </a:ext>
                </a:extLst>
              </a:tr>
              <a:tr h="2574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MINE_BC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Mining: Brown coal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9553521"/>
                  </a:ext>
                </a:extLst>
              </a:tr>
              <a:tr h="2574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MINE_HC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Mining: Hard coal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05831"/>
                  </a:ext>
                </a:extLst>
              </a:tr>
              <a:tr h="405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MINE_OTH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Mining: Bauxite, copper, iron ore, zinc ore, manganese ore, other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7086663"/>
                  </a:ext>
                </a:extLst>
              </a:tr>
              <a:tr h="405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STH_AGR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Storage and handling: Agricultural products (crops)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0810811"/>
                  </a:ext>
                </a:extLst>
              </a:tr>
              <a:tr h="2574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STH_COAL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Storage and handling: Coal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8739506"/>
                  </a:ext>
                </a:extLst>
              </a:tr>
              <a:tr h="2574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STH_FEORE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Storage and handling: Iron ore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2366259"/>
                  </a:ext>
                </a:extLst>
              </a:tr>
              <a:tr h="2574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STH_NPK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Storage and handling: N,P,K fertilizers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595380"/>
                  </a:ext>
                </a:extLst>
              </a:tr>
              <a:tr h="405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STH_OTH_IN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Storage and handling: Other industrial products (cement, bauxite, coke)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7690980"/>
                  </a:ext>
                </a:extLst>
              </a:tr>
            </a:tbl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DE10CFC0-4E4C-DECA-841C-1C7C3DE614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985" y="280204"/>
            <a:ext cx="3510118" cy="77809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Industrial process</a:t>
            </a:r>
            <a:br>
              <a:rPr lang="en-US" sz="2000" b="1" dirty="0">
                <a:solidFill>
                  <a:schemeClr val="tx2"/>
                </a:solidFill>
                <a:latin typeface="Arial" charset="0"/>
              </a:rPr>
            </a:br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in GAINS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7E3795C-037F-FCA7-A4D6-E2BB7FFC64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866328"/>
              </p:ext>
            </p:extLst>
          </p:nvPr>
        </p:nvGraphicFramePr>
        <p:xfrm>
          <a:off x="4483510" y="522850"/>
          <a:ext cx="5702709" cy="5742824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943513">
                  <a:extLst>
                    <a:ext uri="{9D8B030D-6E8A-4147-A177-3AD203B41FA5}">
                      <a16:colId xmlns:a16="http://schemas.microsoft.com/office/drawing/2014/main" val="3122829441"/>
                    </a:ext>
                  </a:extLst>
                </a:gridCol>
                <a:gridCol w="4759196">
                  <a:extLst>
                    <a:ext uri="{9D8B030D-6E8A-4147-A177-3AD203B41FA5}">
                      <a16:colId xmlns:a16="http://schemas.microsoft.com/office/drawing/2014/main" val="1191095395"/>
                    </a:ext>
                  </a:extLst>
                </a:gridCol>
              </a:tblGrid>
              <a:tr h="1979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Abbreviation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Description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3926259309"/>
                  </a:ext>
                </a:extLst>
              </a:tr>
              <a:tr h="1979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PROD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Production of natural gas or crude oil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826119"/>
                  </a:ext>
                </a:extLst>
              </a:tr>
              <a:tr h="35924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PR_REF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Crude oil &amp; other products - input to petroleum refineries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513256"/>
                  </a:ext>
                </a:extLst>
              </a:tr>
              <a:tr h="1979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PR_BRIQ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Briquettes production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64318"/>
                  </a:ext>
                </a:extLst>
              </a:tr>
              <a:tr h="1979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PR_ALPRIM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Aluminum production - primary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65128"/>
                  </a:ext>
                </a:extLst>
              </a:tr>
              <a:tr h="9895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PR_ALSEC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Aluminum production - secondary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539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PR_OT_NFME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Other non-ferrous metals prod. - primary and secondary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149959"/>
                  </a:ext>
                </a:extLst>
              </a:tr>
              <a:tr h="1979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PR_GLASS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Glass production (flat, blown, container glass)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665588"/>
                  </a:ext>
                </a:extLst>
              </a:tr>
              <a:tr h="1979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PR_BRICK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Bricks production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660900"/>
                  </a:ext>
                </a:extLst>
              </a:tr>
              <a:tr h="1979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PR_CEM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Cement production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387493"/>
                  </a:ext>
                </a:extLst>
              </a:tr>
              <a:tr h="1979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PR_LIME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Lime production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134668"/>
                  </a:ext>
                </a:extLst>
              </a:tr>
              <a:tr h="1979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PR_COKE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Coke oven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076259"/>
                  </a:ext>
                </a:extLst>
              </a:tr>
              <a:tr h="1979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PR_SINT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Agglomeration plant - sinter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98866"/>
                  </a:ext>
                </a:extLst>
              </a:tr>
              <a:tr h="1979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PR_SINT_F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Agglomeration plant - sinter (fugitive)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699942"/>
                  </a:ext>
                </a:extLst>
              </a:tr>
              <a:tr h="1979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PR_PELL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Agglomeration plant - pellets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287227"/>
                  </a:ext>
                </a:extLst>
              </a:tr>
              <a:tr h="1979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PR_BAOX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Basic oxygen furnace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362995"/>
                  </a:ext>
                </a:extLst>
              </a:tr>
              <a:tr h="1979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PR_EARC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Electric arc furnace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579628"/>
                  </a:ext>
                </a:extLst>
              </a:tr>
              <a:tr h="35924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PR_HEARTH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Open hearth furnace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24196"/>
                  </a:ext>
                </a:extLst>
              </a:tr>
              <a:tr h="1979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PR_PIGI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Pig iron, blast furnace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523360"/>
                  </a:ext>
                </a:extLst>
              </a:tr>
              <a:tr h="1979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PR_PIGI_F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Pig iron, blast furnace (fugitive)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730971"/>
                  </a:ext>
                </a:extLst>
              </a:tr>
              <a:tr h="1979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PR_CAST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Cast iron (grey iron foundries)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688011"/>
                  </a:ext>
                </a:extLst>
              </a:tr>
              <a:tr h="1979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PR_CAST_F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Cast iron (grey iron foundries) (fugitive)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731801"/>
                  </a:ext>
                </a:extLst>
              </a:tr>
              <a:tr h="1979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PR_PULP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Paper pulp mills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00253"/>
                  </a:ext>
                </a:extLst>
              </a:tr>
              <a:tr h="1979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PR_FERT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Fertilizer production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051075"/>
                  </a:ext>
                </a:extLst>
              </a:tr>
              <a:tr h="1979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PR_NIAC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Nitric acid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3228984808"/>
                  </a:ext>
                </a:extLst>
              </a:tr>
              <a:tr h="1825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PR_OTHER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Production of glass fiber, gypsum, PVC, other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/>
                </a:tc>
                <a:extLst>
                  <a:ext uri="{0D108BD9-81ED-4DB2-BD59-A6C34878D82A}">
                    <a16:rowId xmlns:a16="http://schemas.microsoft.com/office/drawing/2014/main" val="1484145928"/>
                  </a:ext>
                </a:extLst>
              </a:tr>
              <a:tr h="1979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PR_CBLACK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Carbon black production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3250385528"/>
                  </a:ext>
                </a:extLst>
              </a:tr>
              <a:tr h="1979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PR_ADIP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Ind. Process: Adipic acid production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32002372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0429D10-3FC7-4E9D-74B5-A79AC0FAD727}"/>
              </a:ext>
            </a:extLst>
          </p:cNvPr>
          <p:cNvSpPr txBox="1"/>
          <p:nvPr/>
        </p:nvSpPr>
        <p:spPr>
          <a:xfrm>
            <a:off x="10461524" y="3593892"/>
            <a:ext cx="1471050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/>
              <a:t>Iron and Steel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F0FC7847-EA9A-385C-CA2D-C39803F200E1}"/>
              </a:ext>
            </a:extLst>
          </p:cNvPr>
          <p:cNvSpPr/>
          <p:nvPr/>
        </p:nvSpPr>
        <p:spPr>
          <a:xfrm>
            <a:off x="10186219" y="2698123"/>
            <a:ext cx="363793" cy="227581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F2489235-4F6A-31FD-A55B-20D8878BF504}"/>
              </a:ext>
            </a:extLst>
          </p:cNvPr>
          <p:cNvSpPr/>
          <p:nvPr/>
        </p:nvSpPr>
        <p:spPr>
          <a:xfrm>
            <a:off x="10186218" y="1910445"/>
            <a:ext cx="363793" cy="787677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CD38AC-D3C7-BA97-B193-A56E33A6A8B9}"/>
              </a:ext>
            </a:extLst>
          </p:cNvPr>
          <p:cNvSpPr txBox="1"/>
          <p:nvPr/>
        </p:nvSpPr>
        <p:spPr>
          <a:xfrm>
            <a:off x="10550013" y="1958892"/>
            <a:ext cx="125853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/>
              <a:t>non-metallic minerals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F2A0D1D8-3FAA-64A0-235F-DCDDA06A9469}"/>
              </a:ext>
            </a:extLst>
          </p:cNvPr>
          <p:cNvSpPr/>
          <p:nvPr/>
        </p:nvSpPr>
        <p:spPr>
          <a:xfrm>
            <a:off x="10186220" y="1530250"/>
            <a:ext cx="363793" cy="307777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9A1734-DD49-41FE-7DAE-0754F61CFB1C}"/>
              </a:ext>
            </a:extLst>
          </p:cNvPr>
          <p:cNvSpPr txBox="1"/>
          <p:nvPr/>
        </p:nvSpPr>
        <p:spPr>
          <a:xfrm>
            <a:off x="10491019" y="1513560"/>
            <a:ext cx="1700981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/>
              <a:t>non-ferrous metals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82F26FE9-49BF-B48D-2E37-0487B73BE44D}"/>
              </a:ext>
            </a:extLst>
          </p:cNvPr>
          <p:cNvSpPr/>
          <p:nvPr/>
        </p:nvSpPr>
        <p:spPr>
          <a:xfrm>
            <a:off x="10186217" y="904413"/>
            <a:ext cx="363793" cy="307777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A67AB4-8FD4-C8EC-710A-95A1FF09CFC6}"/>
              </a:ext>
            </a:extLst>
          </p:cNvPr>
          <p:cNvSpPr txBox="1"/>
          <p:nvPr/>
        </p:nvSpPr>
        <p:spPr>
          <a:xfrm>
            <a:off x="10550014" y="888829"/>
            <a:ext cx="776748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/>
              <a:t>Energy 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8AC21381-E5E8-BD12-A0B4-7BEDE6F79E3F}"/>
              </a:ext>
            </a:extLst>
          </p:cNvPr>
          <p:cNvSpPr/>
          <p:nvPr/>
        </p:nvSpPr>
        <p:spPr>
          <a:xfrm>
            <a:off x="10176388" y="5019974"/>
            <a:ext cx="363793" cy="22534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DBB7C9-4238-4DD1-9B47-218A8ADD257F}"/>
              </a:ext>
            </a:extLst>
          </p:cNvPr>
          <p:cNvSpPr txBox="1"/>
          <p:nvPr/>
        </p:nvSpPr>
        <p:spPr>
          <a:xfrm>
            <a:off x="10653252" y="4973942"/>
            <a:ext cx="776748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/>
              <a:t>Paper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7140442B-9BC2-B221-869A-D4AF553D286E}"/>
              </a:ext>
            </a:extLst>
          </p:cNvPr>
          <p:cNvSpPr/>
          <p:nvPr/>
        </p:nvSpPr>
        <p:spPr>
          <a:xfrm rot="5400000">
            <a:off x="4063181" y="5243986"/>
            <a:ext cx="363793" cy="22534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D4D5A5-5AA0-135B-114A-3C7903F0D90D}"/>
              </a:ext>
            </a:extLst>
          </p:cNvPr>
          <p:cNvSpPr txBox="1"/>
          <p:nvPr/>
        </p:nvSpPr>
        <p:spPr>
          <a:xfrm>
            <a:off x="3165987" y="5202770"/>
            <a:ext cx="872614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/>
              <a:t>Fertilizer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05D24C-B843-58AB-3F3D-5DF4A0FFE9E6}"/>
              </a:ext>
            </a:extLst>
          </p:cNvPr>
          <p:cNvSpPr txBox="1"/>
          <p:nvPr/>
        </p:nvSpPr>
        <p:spPr>
          <a:xfrm>
            <a:off x="464009" y="1283865"/>
            <a:ext cx="3655706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400" dirty="0"/>
              <a:t>Mining and storage for energy and material </a:t>
            </a:r>
          </a:p>
        </p:txBody>
      </p:sp>
    </p:spTree>
    <p:extLst>
      <p:ext uri="{BB962C8B-B14F-4D97-AF65-F5344CB8AC3E}">
        <p14:creationId xmlns:p14="http://schemas.microsoft.com/office/powerpoint/2010/main" val="290024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5B6B083-3A60-7386-76F9-95F08067A2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320" y="287415"/>
            <a:ext cx="2416490" cy="77809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Fuel Categories</a:t>
            </a:r>
            <a:br>
              <a:rPr lang="en-US" sz="2000" b="1" dirty="0">
                <a:solidFill>
                  <a:schemeClr val="tx2"/>
                </a:solidFill>
                <a:latin typeface="Arial" charset="0"/>
              </a:rPr>
            </a:br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in GAINS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A983F5-812E-6E97-6CAC-E8BEF51306CD}"/>
              </a:ext>
            </a:extLst>
          </p:cNvPr>
          <p:cNvSpPr txBox="1"/>
          <p:nvPr/>
        </p:nvSpPr>
        <p:spPr>
          <a:xfrm>
            <a:off x="9488129" y="5413439"/>
            <a:ext cx="2526893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dirty="0"/>
              <a:t>Non-Combustible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CB9DF5B-3063-5929-4C9E-C6344527B2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992807"/>
              </p:ext>
            </p:extLst>
          </p:nvPr>
        </p:nvGraphicFramePr>
        <p:xfrm>
          <a:off x="2703871" y="118110"/>
          <a:ext cx="6056671" cy="6613509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141300">
                  <a:extLst>
                    <a:ext uri="{9D8B030D-6E8A-4147-A177-3AD203B41FA5}">
                      <a16:colId xmlns:a16="http://schemas.microsoft.com/office/drawing/2014/main" val="3369124613"/>
                    </a:ext>
                  </a:extLst>
                </a:gridCol>
                <a:gridCol w="4915371">
                  <a:extLst>
                    <a:ext uri="{9D8B030D-6E8A-4147-A177-3AD203B41FA5}">
                      <a16:colId xmlns:a16="http://schemas.microsoft.com/office/drawing/2014/main" val="2416811460"/>
                    </a:ext>
                  </a:extLst>
                </a:gridCol>
              </a:tblGrid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Abbreviation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Description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/>
                </a:tc>
                <a:extLst>
                  <a:ext uri="{0D108BD9-81ED-4DB2-BD59-A6C34878D82A}">
                    <a16:rowId xmlns:a16="http://schemas.microsoft.com/office/drawing/2014/main" val="946596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BC1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Brown coal/lignite, grade 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020641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BC2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Brown coal/lignite, grade 2 (includes peat)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206471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Derived coal (coke, briquettes)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197383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HC1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Hard coal, grade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600827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HC2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Hard coal, grade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084143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HC3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Hard coal, grade 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881636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Medium distillates (diesel, light fuel oil; includes biofuels)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751356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GSL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Gasoline and other light fractions of oil; includes biofuels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347137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Heavy fuel oil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411183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LPG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Liquefied petroleum gas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35285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Natural gas (incl. CNG and derived gases)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893205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OS1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Biomass fuels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021358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ARD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Agricultural residuals - direct use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083944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BGS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Bagasse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279060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BIO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Biogas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842392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BMG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Biomass gasification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744147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CHCOA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Charcoal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447672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DNG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Dung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775088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FWD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Fuelwood direct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672079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OS2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Other biomass and waste fuels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182140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BLIQ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Black liquor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568835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WSFR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Waste fuel, renewable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875645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WSFNR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Waste fuels, non-renewable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399733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Renewable energy other than biomass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14335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GTH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Geothermal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51195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SHP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Small hydro power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946496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SPV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Solar photovoltaic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260665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STH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Solar thermal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963317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WND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Wind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401730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HYD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Hydro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212596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NUC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Nuclear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596516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Heat (steam, hot water)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677031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Electricity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101759"/>
                  </a:ext>
                </a:extLst>
              </a:tr>
            </a:tbl>
          </a:graphicData>
        </a:graphic>
      </p:graphicFrame>
      <p:sp>
        <p:nvSpPr>
          <p:cNvPr id="7" name="Arrow: Down 6">
            <a:extLst>
              <a:ext uri="{FF2B5EF4-FFF2-40B4-BE49-F238E27FC236}">
                <a16:creationId xmlns:a16="http://schemas.microsoft.com/office/drawing/2014/main" id="{04B2CC3A-F2E8-AEAF-3987-994AC62A029D}"/>
              </a:ext>
            </a:extLst>
          </p:cNvPr>
          <p:cNvSpPr/>
          <p:nvPr/>
        </p:nvSpPr>
        <p:spPr>
          <a:xfrm>
            <a:off x="9507794" y="418747"/>
            <a:ext cx="363793" cy="208092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BEF5924F-55BE-A60F-F1D8-7E06A6BDF232}"/>
              </a:ext>
            </a:extLst>
          </p:cNvPr>
          <p:cNvSpPr/>
          <p:nvPr/>
        </p:nvSpPr>
        <p:spPr>
          <a:xfrm>
            <a:off x="9124336" y="5128743"/>
            <a:ext cx="363793" cy="121572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48C494-E455-4447-5F40-4666A423CB9A}"/>
              </a:ext>
            </a:extLst>
          </p:cNvPr>
          <p:cNvSpPr txBox="1"/>
          <p:nvPr/>
        </p:nvSpPr>
        <p:spPr>
          <a:xfrm>
            <a:off x="778644" y="2315007"/>
            <a:ext cx="14710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Combustible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7402448F-0870-BE53-ACFF-34EA8A44DD2E}"/>
              </a:ext>
            </a:extLst>
          </p:cNvPr>
          <p:cNvSpPr/>
          <p:nvPr/>
        </p:nvSpPr>
        <p:spPr>
          <a:xfrm>
            <a:off x="2245547" y="287415"/>
            <a:ext cx="363793" cy="442451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B823B8-6AF3-9953-4201-39C1A9A4FAC3}"/>
              </a:ext>
            </a:extLst>
          </p:cNvPr>
          <p:cNvSpPr/>
          <p:nvPr/>
        </p:nvSpPr>
        <p:spPr>
          <a:xfrm>
            <a:off x="8740877" y="358516"/>
            <a:ext cx="688259" cy="1008167"/>
          </a:xfrm>
          <a:prstGeom prst="rect">
            <a:avLst/>
          </a:prstGeom>
          <a:solidFill>
            <a:schemeClr val="dk1">
              <a:alpha val="50000"/>
            </a:schemeClr>
          </a:solidFill>
          <a:ln w="19050">
            <a:solidFill>
              <a:srgbClr val="080DE8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Coal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76BABB6-0F2A-47B6-09A4-15371C71DE9C}"/>
              </a:ext>
            </a:extLst>
          </p:cNvPr>
          <p:cNvSpPr/>
          <p:nvPr/>
        </p:nvSpPr>
        <p:spPr>
          <a:xfrm>
            <a:off x="8740876" y="1459211"/>
            <a:ext cx="688259" cy="626010"/>
          </a:xfrm>
          <a:prstGeom prst="rect">
            <a:avLst/>
          </a:prstGeom>
          <a:solidFill>
            <a:schemeClr val="dk1">
              <a:alpha val="50000"/>
            </a:schemeClr>
          </a:solidFill>
          <a:ln w="19050">
            <a:solidFill>
              <a:srgbClr val="080DE8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Oil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6402B3-2FA4-DCA1-D324-C0FAEA592A11}"/>
              </a:ext>
            </a:extLst>
          </p:cNvPr>
          <p:cNvSpPr/>
          <p:nvPr/>
        </p:nvSpPr>
        <p:spPr>
          <a:xfrm>
            <a:off x="8750709" y="2141547"/>
            <a:ext cx="688259" cy="313005"/>
          </a:xfrm>
          <a:prstGeom prst="rect">
            <a:avLst/>
          </a:prstGeom>
          <a:solidFill>
            <a:schemeClr val="dk1">
              <a:alpha val="50000"/>
            </a:schemeClr>
          </a:solidFill>
          <a:ln w="19050">
            <a:solidFill>
              <a:srgbClr val="080DE8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Gas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090C85-5EA9-8D6A-893F-696F5CC3D2D9}"/>
              </a:ext>
            </a:extLst>
          </p:cNvPr>
          <p:cNvSpPr txBox="1"/>
          <p:nvPr/>
        </p:nvSpPr>
        <p:spPr>
          <a:xfrm>
            <a:off x="9783098" y="3505401"/>
            <a:ext cx="147105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Renewable</a:t>
            </a: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3FD8B88E-EB56-AE18-3029-1941025F1D5F}"/>
              </a:ext>
            </a:extLst>
          </p:cNvPr>
          <p:cNvSpPr/>
          <p:nvPr/>
        </p:nvSpPr>
        <p:spPr>
          <a:xfrm>
            <a:off x="9507793" y="2575925"/>
            <a:ext cx="363793" cy="227581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0D905D-76FF-16FA-18B2-559323DED7EF}"/>
              </a:ext>
            </a:extLst>
          </p:cNvPr>
          <p:cNvSpPr txBox="1"/>
          <p:nvPr/>
        </p:nvSpPr>
        <p:spPr>
          <a:xfrm>
            <a:off x="9950245" y="1182017"/>
            <a:ext cx="147105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Fossil fuels</a:t>
            </a:r>
          </a:p>
        </p:txBody>
      </p:sp>
    </p:spTree>
    <p:extLst>
      <p:ext uri="{BB962C8B-B14F-4D97-AF65-F5344CB8AC3E}">
        <p14:creationId xmlns:p14="http://schemas.microsoft.com/office/powerpoint/2010/main" val="247817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A23264-3892-6A49-DF0B-0B234224704E}"/>
              </a:ext>
            </a:extLst>
          </p:cNvPr>
          <p:cNvSpPr txBox="1"/>
          <p:nvPr/>
        </p:nvSpPr>
        <p:spPr>
          <a:xfrm>
            <a:off x="117986" y="419792"/>
            <a:ext cx="76691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chemeClr val="tx2"/>
                </a:solidFill>
              </a:rPr>
              <a:t>Main emission control options for NO</a:t>
            </a:r>
            <a:r>
              <a:rPr lang="en-US" altLang="en-US" sz="2400" baseline="-25000" dirty="0">
                <a:solidFill>
                  <a:schemeClr val="tx2"/>
                </a:solidFill>
              </a:rPr>
              <a:t>x</a:t>
            </a:r>
            <a:r>
              <a:rPr lang="en-US" altLang="en-US" sz="2400" dirty="0">
                <a:solidFill>
                  <a:schemeClr val="tx2"/>
                </a:solidFill>
              </a:rPr>
              <a:t> in Industry</a:t>
            </a:r>
            <a:endParaRPr lang="en-US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F904508-01C4-7D03-10F8-C6424DAF7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515902"/>
              </p:ext>
            </p:extLst>
          </p:nvPr>
        </p:nvGraphicFramePr>
        <p:xfrm>
          <a:off x="1341077" y="1296013"/>
          <a:ext cx="9267929" cy="446569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284135">
                  <a:extLst>
                    <a:ext uri="{9D8B030D-6E8A-4147-A177-3AD203B41FA5}">
                      <a16:colId xmlns:a16="http://schemas.microsoft.com/office/drawing/2014/main" val="2109166316"/>
                    </a:ext>
                  </a:extLst>
                </a:gridCol>
                <a:gridCol w="7983794">
                  <a:extLst>
                    <a:ext uri="{9D8B030D-6E8A-4147-A177-3AD203B41FA5}">
                      <a16:colId xmlns:a16="http://schemas.microsoft.com/office/drawing/2014/main" val="3868199800"/>
                    </a:ext>
                  </a:extLst>
                </a:gridCol>
              </a:tblGrid>
              <a:tr h="343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Abbreviation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Description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0325831"/>
                  </a:ext>
                </a:extLst>
              </a:tr>
              <a:tr h="343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FLR_GP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Good practice in oil and gas industry - flaring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124831"/>
                  </a:ext>
                </a:extLst>
              </a:tr>
              <a:tr h="343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IOGCM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Combustion modification on oil and gas industrial boilers and furnaces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1295637"/>
                  </a:ext>
                </a:extLst>
              </a:tr>
              <a:tr h="343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IOGCSC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Combustion modification and selective catalytic reduction on oil and gas industrial boilers and furnaces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9564491"/>
                  </a:ext>
                </a:extLst>
              </a:tr>
              <a:tr h="343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IOGCSN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Combustion modification and selective non-catalytic reduction on oil and gas industrial boilers and furnaces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6891210"/>
                  </a:ext>
                </a:extLst>
              </a:tr>
              <a:tr h="343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ISFCM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Combustion modification on solid fuels fired industrial boilers and furnaces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5226016"/>
                  </a:ext>
                </a:extLst>
              </a:tr>
              <a:tr h="343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ISFCSC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Combustion modification and selective catalytic reduction on solid fuels fired industrial boilers and furnaces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9875851"/>
                  </a:ext>
                </a:extLst>
              </a:tr>
              <a:tr h="343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ISFCSN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Combustion modification and selective non-catalytic reduction on solid fuels fired industrial boilers and furnaces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3667396"/>
                  </a:ext>
                </a:extLst>
              </a:tr>
              <a:tr h="343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 control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8246970"/>
                  </a:ext>
                </a:extLst>
              </a:tr>
              <a:tr h="343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NSC_NOX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Stock not suitable for NOx control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5854576"/>
                  </a:ext>
                </a:extLst>
              </a:tr>
              <a:tr h="343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PRNOX1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Process emissions - stage 1 NOx control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06791"/>
                  </a:ext>
                </a:extLst>
              </a:tr>
              <a:tr h="343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PRNOX2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Process emissions - stage 2 NOx control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495268"/>
                  </a:ext>
                </a:extLst>
              </a:tr>
              <a:tr h="343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PRNOX3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Process emissions - stage 3 NOx control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613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596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3314699-CD7D-6DBB-1F27-3DFCAAFA99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921987"/>
              </p:ext>
            </p:extLst>
          </p:nvPr>
        </p:nvGraphicFramePr>
        <p:xfrm>
          <a:off x="1524000" y="1317523"/>
          <a:ext cx="8534400" cy="4660488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451728">
                  <a:extLst>
                    <a:ext uri="{9D8B030D-6E8A-4147-A177-3AD203B41FA5}">
                      <a16:colId xmlns:a16="http://schemas.microsoft.com/office/drawing/2014/main" val="2478153346"/>
                    </a:ext>
                  </a:extLst>
                </a:gridCol>
                <a:gridCol w="7082672">
                  <a:extLst>
                    <a:ext uri="{9D8B030D-6E8A-4147-A177-3AD203B41FA5}">
                      <a16:colId xmlns:a16="http://schemas.microsoft.com/office/drawing/2014/main" val="2505742781"/>
                    </a:ext>
                  </a:extLst>
                </a:gridCol>
              </a:tblGrid>
              <a:tr h="2589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Abbreviation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Description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0570499"/>
                  </a:ext>
                </a:extLst>
              </a:tr>
              <a:tr h="2589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FLR_GP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Good practice in oil and gas industry - flaring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7844558"/>
                  </a:ext>
                </a:extLst>
              </a:tr>
              <a:tr h="2589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IN_CYC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Cyclone - industrial combustion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595263"/>
                  </a:ext>
                </a:extLst>
              </a:tr>
              <a:tr h="2589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IN_ESP1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Electrostatic precipitator: 1 field - industrial combustion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193147"/>
                  </a:ext>
                </a:extLst>
              </a:tr>
              <a:tr h="2589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IN_ESP2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Electrostatic precipitator: 2 fields - industrial combustion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568677"/>
                  </a:ext>
                </a:extLst>
              </a:tr>
              <a:tr h="2589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IN_HED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High efficiency </a:t>
                      </a:r>
                      <a:r>
                        <a:rPr lang="en-US" sz="1100" u="none" strike="noStrike" dirty="0" err="1">
                          <a:effectLst/>
                        </a:rPr>
                        <a:t>deduster</a:t>
                      </a:r>
                      <a:r>
                        <a:rPr lang="en-US" sz="1100" u="none" strike="noStrike" dirty="0">
                          <a:effectLst/>
                        </a:rPr>
                        <a:t> - industrial combustion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303322"/>
                  </a:ext>
                </a:extLst>
              </a:tr>
              <a:tr h="2589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MINE_GP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Good practice in mining industry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964042"/>
                  </a:ext>
                </a:extLst>
              </a:tr>
              <a:tr h="2589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 control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1262286"/>
                  </a:ext>
                </a:extLst>
              </a:tr>
              <a:tr h="2589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NSC_PM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Stock not suitable for control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6461924"/>
                  </a:ext>
                </a:extLst>
              </a:tr>
              <a:tr h="2589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PRF_GP1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Good practice: ind.process - stage 1 (fugitive)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81097"/>
                  </a:ext>
                </a:extLst>
              </a:tr>
              <a:tr h="2589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PRF_GP2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Good practice: ind.process - stage 2 (fugitive)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758109"/>
                  </a:ext>
                </a:extLst>
              </a:tr>
              <a:tr h="2589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PR_CYC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Cyclone - - industrial process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76111"/>
                  </a:ext>
                </a:extLst>
              </a:tr>
              <a:tr h="2589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PR_ESP1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Electrostatic precipitator: 1 field - industrial processes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566462"/>
                  </a:ext>
                </a:extLst>
              </a:tr>
              <a:tr h="2589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PR_ESP2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Electrostatic precipitator: 2 fields - industrial processes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671531"/>
                  </a:ext>
                </a:extLst>
              </a:tr>
              <a:tr h="2589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PR_HED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High efficiency </a:t>
                      </a:r>
                      <a:r>
                        <a:rPr lang="en-US" sz="1100" u="none" strike="noStrike" dirty="0" err="1">
                          <a:effectLst/>
                        </a:rPr>
                        <a:t>deduster</a:t>
                      </a:r>
                      <a:r>
                        <a:rPr lang="en-US" sz="1100" u="none" strike="noStrike" dirty="0">
                          <a:effectLst/>
                        </a:rPr>
                        <a:t> - industrial processes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601418"/>
                  </a:ext>
                </a:extLst>
              </a:tr>
              <a:tr h="2589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STH_GP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Good practice: storage and handling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6079351"/>
                  </a:ext>
                </a:extLst>
              </a:tr>
              <a:tr h="2589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VSBK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Vertical Shaft Brick Kiln with basic dust control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2874189"/>
                  </a:ext>
                </a:extLst>
              </a:tr>
              <a:tr h="2589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TK_EOF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Tunnel Kiln with end of pipe abatement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696308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A82B830-8C2E-CF9A-2544-C8865F5F4743}"/>
              </a:ext>
            </a:extLst>
          </p:cNvPr>
          <p:cNvSpPr txBox="1"/>
          <p:nvPr/>
        </p:nvSpPr>
        <p:spPr>
          <a:xfrm>
            <a:off x="117986" y="419792"/>
            <a:ext cx="76691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chemeClr val="tx2"/>
                </a:solidFill>
              </a:rPr>
              <a:t>Main emission control options for PM</a:t>
            </a:r>
            <a:r>
              <a:rPr lang="en-US" altLang="en-US" sz="2400" baseline="-25000" dirty="0">
                <a:solidFill>
                  <a:schemeClr val="tx2"/>
                </a:solidFill>
              </a:rPr>
              <a:t>2.5</a:t>
            </a:r>
            <a:r>
              <a:rPr lang="en-US" altLang="en-US" sz="2400" dirty="0">
                <a:solidFill>
                  <a:schemeClr val="tx2"/>
                </a:solidFill>
              </a:rPr>
              <a:t> in Industry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7957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A54973-2568-DE8E-0274-6AE84DF9DB99}"/>
              </a:ext>
            </a:extLst>
          </p:cNvPr>
          <p:cNvSpPr txBox="1"/>
          <p:nvPr/>
        </p:nvSpPr>
        <p:spPr>
          <a:xfrm>
            <a:off x="117986" y="419792"/>
            <a:ext cx="76691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chemeClr val="tx2"/>
                </a:solidFill>
              </a:rPr>
              <a:t>Main emission control options for SO</a:t>
            </a:r>
            <a:r>
              <a:rPr lang="en-US" altLang="en-US" sz="2400" baseline="-25000" dirty="0">
                <a:solidFill>
                  <a:schemeClr val="tx2"/>
                </a:solidFill>
              </a:rPr>
              <a:t>2</a:t>
            </a:r>
            <a:r>
              <a:rPr lang="en-US" altLang="en-US" sz="2400" dirty="0">
                <a:solidFill>
                  <a:schemeClr val="tx2"/>
                </a:solidFill>
              </a:rPr>
              <a:t> in Industry</a:t>
            </a:r>
            <a:endParaRPr lang="en-US" sz="24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727D63F-A672-07E5-54FB-EA46F15CD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307674"/>
              </p:ext>
            </p:extLst>
          </p:nvPr>
        </p:nvGraphicFramePr>
        <p:xfrm>
          <a:off x="2306010" y="1251335"/>
          <a:ext cx="7579980" cy="394009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302809">
                  <a:extLst>
                    <a:ext uri="{9D8B030D-6E8A-4147-A177-3AD203B41FA5}">
                      <a16:colId xmlns:a16="http://schemas.microsoft.com/office/drawing/2014/main" val="1030470480"/>
                    </a:ext>
                  </a:extLst>
                </a:gridCol>
                <a:gridCol w="6277171">
                  <a:extLst>
                    <a:ext uri="{9D8B030D-6E8A-4147-A177-3AD203B41FA5}">
                      <a16:colId xmlns:a16="http://schemas.microsoft.com/office/drawing/2014/main" val="1412946282"/>
                    </a:ext>
                  </a:extLst>
                </a:gridCol>
              </a:tblGrid>
              <a:tr h="23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Abbreviation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Description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7072496"/>
                  </a:ext>
                </a:extLst>
              </a:tr>
              <a:tr h="23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FLR_GP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Good practice in oil and gas industry - flaring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2644822"/>
                  </a:ext>
                </a:extLst>
              </a:tr>
              <a:tr h="23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IWFGD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Industry - wet flue gases desulphurisation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536565"/>
                  </a:ext>
                </a:extLst>
              </a:tr>
              <a:tr h="23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LINJ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In-furnace control - limestone injection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3968005"/>
                  </a:ext>
                </a:extLst>
              </a:tr>
              <a:tr h="23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LSCK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Low </a:t>
                      </a:r>
                      <a:r>
                        <a:rPr lang="en-US" sz="1100" u="none" strike="noStrike" dirty="0" err="1">
                          <a:effectLst/>
                        </a:rPr>
                        <a:t>sulphur</a:t>
                      </a:r>
                      <a:r>
                        <a:rPr lang="en-US" sz="1100" u="none" strike="noStrike" dirty="0">
                          <a:effectLst/>
                        </a:rPr>
                        <a:t> coke (0.6 %S)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682546"/>
                  </a:ext>
                </a:extLst>
              </a:tr>
              <a:tr h="23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LSCO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Low sulphur coal (0.6 %S)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39681"/>
                  </a:ext>
                </a:extLst>
              </a:tr>
              <a:tr h="23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LSGSL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Low </a:t>
                      </a:r>
                      <a:r>
                        <a:rPr lang="en-US" sz="1100" u="none" strike="noStrike" dirty="0" err="1">
                          <a:effectLst/>
                        </a:rPr>
                        <a:t>sulphur</a:t>
                      </a:r>
                      <a:r>
                        <a:rPr lang="en-US" sz="1100" u="none" strike="noStrike" dirty="0">
                          <a:effectLst/>
                        </a:rPr>
                        <a:t> gasoline (0.001 %S)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670937"/>
                  </a:ext>
                </a:extLst>
              </a:tr>
              <a:tr h="23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LSHF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Low </a:t>
                      </a:r>
                      <a:r>
                        <a:rPr lang="en-US" sz="1100" u="none" strike="noStrike" dirty="0" err="1">
                          <a:effectLst/>
                        </a:rPr>
                        <a:t>sulphur</a:t>
                      </a:r>
                      <a:r>
                        <a:rPr lang="en-US" sz="1100" u="none" strike="noStrike" dirty="0">
                          <a:effectLst/>
                        </a:rPr>
                        <a:t> fuel oil (0.6 %S)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244485"/>
                  </a:ext>
                </a:extLst>
              </a:tr>
              <a:tr h="23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LSMD1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Low </a:t>
                      </a:r>
                      <a:r>
                        <a:rPr lang="en-US" sz="1100" u="none" strike="noStrike" dirty="0" err="1">
                          <a:effectLst/>
                        </a:rPr>
                        <a:t>sulphur</a:t>
                      </a:r>
                      <a:r>
                        <a:rPr lang="en-US" sz="1100" u="none" strike="noStrike" dirty="0">
                          <a:effectLst/>
                        </a:rPr>
                        <a:t> diesel oil - stage 1 (0.2 % 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265388"/>
                  </a:ext>
                </a:extLst>
              </a:tr>
              <a:tr h="23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LSMD2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Low </a:t>
                      </a:r>
                      <a:r>
                        <a:rPr lang="en-US" sz="1100" u="none" strike="noStrike" dirty="0" err="1">
                          <a:effectLst/>
                        </a:rPr>
                        <a:t>sulphur</a:t>
                      </a:r>
                      <a:r>
                        <a:rPr lang="en-US" sz="1100" u="none" strike="noStrike" dirty="0">
                          <a:effectLst/>
                        </a:rPr>
                        <a:t> diesel oil - stage 2 (0.045 % 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80050"/>
                  </a:ext>
                </a:extLst>
              </a:tr>
              <a:tr h="23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LSMD3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Low </a:t>
                      </a:r>
                      <a:r>
                        <a:rPr lang="en-US" sz="1100" u="none" strike="noStrike" dirty="0" err="1">
                          <a:effectLst/>
                        </a:rPr>
                        <a:t>sulphur</a:t>
                      </a:r>
                      <a:r>
                        <a:rPr lang="en-US" sz="1100" u="none" strike="noStrike" dirty="0">
                          <a:effectLst/>
                        </a:rPr>
                        <a:t> diesel oil - stage 3 (0.001 % 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986513"/>
                  </a:ext>
                </a:extLst>
              </a:tr>
              <a:tr h="23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NOC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No control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8591714"/>
                  </a:ext>
                </a:extLst>
              </a:tr>
              <a:tr h="23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NSC_SO2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Stock not suitable for SO2 control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9905729"/>
                  </a:ext>
                </a:extLst>
              </a:tr>
              <a:tr h="23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RFGD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High efficiency flue gases desulphurisation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2823524"/>
                  </a:ext>
                </a:extLst>
              </a:tr>
              <a:tr h="23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SO2PR1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Process emissions - stage 1 SO2 control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973057"/>
                  </a:ext>
                </a:extLst>
              </a:tr>
              <a:tr h="23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SO2PR2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Process emissions - stage 2 SO2 control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510807"/>
                  </a:ext>
                </a:extLst>
              </a:tr>
              <a:tr h="23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SO2PR3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Process emissions - stage 3 SO2 control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751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292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754A1"/>
      </a:accent1>
      <a:accent2>
        <a:srgbClr val="61C6C0"/>
      </a:accent2>
      <a:accent3>
        <a:srgbClr val="207F6E"/>
      </a:accent3>
      <a:accent4>
        <a:srgbClr val="FCBB40"/>
      </a:accent4>
      <a:accent5>
        <a:srgbClr val="EE696B"/>
      </a:accent5>
      <a:accent6>
        <a:srgbClr val="684C94"/>
      </a:accent6>
      <a:hlink>
        <a:srgbClr val="61ADC0"/>
      </a:hlink>
      <a:folHlink>
        <a:srgbClr val="617FC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5" id="{99397B5B-1068-9647-8AF4-F0CD404C4C4E}" vid="{FB4EE621-5097-1245-A4F5-8FBE2839CC67}"/>
    </a:ext>
  </a:extLst>
</a:theme>
</file>

<file path=ppt/theme/theme2.xml><?xml version="1.0" encoding="utf-8"?>
<a:theme xmlns:a="http://schemas.openxmlformats.org/drawingml/2006/main" name="IIASA alternatives">
  <a:themeElements>
    <a:clrScheme name="Custom 1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61C6C0"/>
      </a:accent2>
      <a:accent3>
        <a:srgbClr val="207F6E"/>
      </a:accent3>
      <a:accent4>
        <a:srgbClr val="FCBB40"/>
      </a:accent4>
      <a:accent5>
        <a:srgbClr val="EE696B"/>
      </a:accent5>
      <a:accent6>
        <a:srgbClr val="684C94"/>
      </a:accent6>
      <a:hlink>
        <a:srgbClr val="61ADC0"/>
      </a:hlink>
      <a:folHlink>
        <a:srgbClr val="617FC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5" id="{99397B5B-1068-9647-8AF4-F0CD404C4C4E}" vid="{11CFE96F-7000-6746-8225-94DCB5E6FE37}"/>
    </a:ext>
  </a:extLst>
</a:theme>
</file>

<file path=ppt/theme/theme3.xml><?xml version="1.0" encoding="utf-8"?>
<a:theme xmlns:a="http://schemas.openxmlformats.org/drawingml/2006/main" name="Title slide">
  <a:themeElements>
    <a:clrScheme name="IIASA color">
      <a:dk1>
        <a:sysClr val="windowText" lastClr="000000"/>
      </a:dk1>
      <a:lt1>
        <a:sysClr val="window" lastClr="FFFFFF"/>
      </a:lt1>
      <a:dk2>
        <a:srgbClr val="00599D"/>
      </a:dk2>
      <a:lt2>
        <a:srgbClr val="E7E6E6"/>
      </a:lt2>
      <a:accent1>
        <a:srgbClr val="00599D"/>
      </a:accent1>
      <a:accent2>
        <a:srgbClr val="09C6C0"/>
      </a:accent2>
      <a:accent3>
        <a:srgbClr val="24806E"/>
      </a:accent3>
      <a:accent4>
        <a:srgbClr val="FDBB40"/>
      </a:accent4>
      <a:accent5>
        <a:srgbClr val="EF6A6B"/>
      </a:accent5>
      <a:accent6>
        <a:srgbClr val="6A4C93"/>
      </a:accent6>
      <a:hlink>
        <a:srgbClr val="00599D"/>
      </a:hlink>
      <a:folHlink>
        <a:srgbClr val="6A4C9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iasa_ece_template_16-9" id="{8A7F8525-D9C6-4D73-99F1-75947385C1AC}" vid="{5092E56F-BF2E-4D40-A2FC-B0B7F7E6AEF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00be13e4-28da-4d9f-987e-6d6fe5e9883a" xsi:nil="true"/>
    <CultureName xmlns="00be13e4-28da-4d9f-987e-6d6fe5e9883a" xsi:nil="true"/>
    <Has_Leaders_Only_SectionGroup xmlns="00be13e4-28da-4d9f-987e-6d6fe5e9883a" xsi:nil="true"/>
    <Templates xmlns="00be13e4-28da-4d9f-987e-6d6fe5e9883a" xsi:nil="true"/>
    <Members xmlns="00be13e4-28da-4d9f-987e-6d6fe5e9883a">
      <UserInfo>
        <DisplayName/>
        <AccountId xsi:nil="true"/>
        <AccountType/>
      </UserInfo>
    </Members>
    <AppVersion xmlns="00be13e4-28da-4d9f-987e-6d6fe5e9883a" xsi:nil="true"/>
    <LMS_Mappings xmlns="00be13e4-28da-4d9f-987e-6d6fe5e9883a" xsi:nil="true"/>
    <Invited_Leaders xmlns="00be13e4-28da-4d9f-987e-6d6fe5e9883a" xsi:nil="true"/>
    <IsNotebookLocked xmlns="00be13e4-28da-4d9f-987e-6d6fe5e9883a" xsi:nil="true"/>
    <FolderType xmlns="00be13e4-28da-4d9f-987e-6d6fe5e9883a" xsi:nil="true"/>
    <Distribution_Groups xmlns="00be13e4-28da-4d9f-987e-6d6fe5e9883a" xsi:nil="true"/>
    <Self_Registration_Enabled xmlns="00be13e4-28da-4d9f-987e-6d6fe5e9883a" xsi:nil="true"/>
    <Leaders xmlns="00be13e4-28da-4d9f-987e-6d6fe5e9883a">
      <UserInfo>
        <DisplayName/>
        <AccountId xsi:nil="true"/>
        <AccountType/>
      </UserInfo>
    </Leaders>
    <Math_Settings xmlns="00be13e4-28da-4d9f-987e-6d6fe5e9883a" xsi:nil="true"/>
    <Member_Groups xmlns="00be13e4-28da-4d9f-987e-6d6fe5e9883a">
      <UserInfo>
        <DisplayName/>
        <AccountId xsi:nil="true"/>
        <AccountType/>
      </UserInfo>
    </Member_Groups>
    <TeamsChannelId xmlns="00be13e4-28da-4d9f-987e-6d6fe5e9883a" xsi:nil="true"/>
    <Owner xmlns="00be13e4-28da-4d9f-987e-6d6fe5e9883a">
      <UserInfo>
        <DisplayName/>
        <AccountId xsi:nil="true"/>
        <AccountType/>
      </UserInfo>
    </Owner>
    <DefaultSectionNames xmlns="00be13e4-28da-4d9f-987e-6d6fe5e9883a" xsi:nil="true"/>
    <Invited_Members xmlns="00be13e4-28da-4d9f-987e-6d6fe5e9883a" xsi:nil="true"/>
    <Is_Collaboration_Space_Locked xmlns="00be13e4-28da-4d9f-987e-6d6fe5e9883a" xsi:nil="true"/>
    <Teams_Channel_Section_Location xmlns="00be13e4-28da-4d9f-987e-6d6fe5e9883a" xsi:nil="true"/>
    <TaxCatchAll xmlns="74533353-90fd-4cb6-922c-36c7b826e6c6" xsi:nil="true"/>
    <lcf76f155ced4ddcb4097134ff3c332f xmlns="00be13e4-28da-4d9f-987e-6d6fe5e9883a">
      <Terms xmlns="http://schemas.microsoft.com/office/infopath/2007/PartnerControls"/>
    </lcf76f155ced4ddcb4097134ff3c332f>
    <Status xmlns="00be13e4-28da-4d9f-987e-6d6fe5e9883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31CE1A84E4024F8BDA96CB03543DE8" ma:contentTypeVersion="38" ma:contentTypeDescription="Create a new document." ma:contentTypeScope="" ma:versionID="dbb46606deef0083fa153291d49a7ac3">
  <xsd:schema xmlns:xsd="http://www.w3.org/2001/XMLSchema" xmlns:xs="http://www.w3.org/2001/XMLSchema" xmlns:p="http://schemas.microsoft.com/office/2006/metadata/properties" xmlns:ns2="00be13e4-28da-4d9f-987e-6d6fe5e9883a" xmlns:ns3="74533353-90fd-4cb6-922c-36c7b826e6c6" targetNamespace="http://schemas.microsoft.com/office/2006/metadata/properties" ma:root="true" ma:fieldsID="616e91d0f7088bfa5366ac57e3e1cc24" ns2:_="" ns3:_="">
    <xsd:import namespace="00be13e4-28da-4d9f-987e-6d6fe5e9883a"/>
    <xsd:import namespace="74533353-90fd-4cb6-922c-36c7b826e6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be13e4-28da-4d9f-987e-6d6fe5e988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9" nillable="true" ma:displayName="Math Settings" ma:internalName="Math_Settings">
      <xsd:simpleType>
        <xsd:restriction base="dms:Text"/>
      </xsd:simple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22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23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24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5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6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7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8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30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  <xsd:element name="Teams_Channel_Section_Location" ma:index="33" nillable="true" ma:displayName="Teams Channel Section Location" ma:internalName="Teams_Channel_Section_Location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2" nillable="true" ma:taxonomy="true" ma:internalName="lcf76f155ced4ddcb4097134ff3c332f" ma:taxonomyFieldName="MediaServiceImageTags" ma:displayName="Image Tags" ma:readOnly="false" ma:fieldId="{5cf76f15-5ced-4ddc-b409-7134ff3c332f}" ma:taxonomyMulti="true" ma:sspId="6b2b414a-4870-4b76-be62-ecc4760d58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Status" ma:index="44" nillable="true" ma:displayName="Status" ma:format="Dropdown" ma:internalName="Status">
      <xsd:simpleType>
        <xsd:restriction base="dms:Choice">
          <xsd:enumeration value="Documentation"/>
          <xsd:enumeration value="Current"/>
          <xsd:enumeration value="Old"/>
        </xsd:restriction>
      </xsd:simpleType>
    </xsd:element>
    <xsd:element name="MediaServiceObjectDetectorVersions" ma:index="4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533353-90fd-4cb6-922c-36c7b826e6c6" elementFormDefault="qualified">
    <xsd:import namespace="http://schemas.microsoft.com/office/2006/documentManagement/types"/>
    <xsd:import namespace="http://schemas.microsoft.com/office/infopath/2007/PartnerControls"/>
    <xsd:element name="SharedWithUsers" ma:index="3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3" nillable="true" ma:displayName="Taxonomy Catch All Column" ma:hidden="true" ma:list="{d25ad607-c9f8-42b5-8445-3ae331f47c2e}" ma:internalName="TaxCatchAll" ma:showField="CatchAllData" ma:web="74533353-90fd-4cb6-922c-36c7b826e6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794EA7-8E28-4624-885F-9EF05194D2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D93C57-A7ED-44E6-88BF-DA3984EE19E6}">
  <ds:schemaRefs>
    <ds:schemaRef ds:uri="06814371-4dd9-40ea-9cc7-40b39613c6a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749ef8e9-4186-4c55-b2d4-b1c3f2fa9400"/>
    <ds:schemaRef ds:uri="http://purl.org/dc/dcmitype/"/>
    <ds:schemaRef ds:uri="http://purl.org/dc/elements/1.1/"/>
    <ds:schemaRef ds:uri="http://www.w3.org/XML/1998/namespace"/>
    <ds:schemaRef ds:uri="0689c177-5e19-464b-8532-40aa8fde3a94"/>
    <ds:schemaRef ds:uri="http://schemas.microsoft.com/office/2006/metadata/properties"/>
    <ds:schemaRef ds:uri="http://purl.org/dc/terms/"/>
    <ds:schemaRef ds:uri="00be13e4-28da-4d9f-987e-6d6fe5e9883a"/>
  </ds:schemaRefs>
</ds:datastoreItem>
</file>

<file path=customXml/itemProps3.xml><?xml version="1.0" encoding="utf-8"?>
<ds:datastoreItem xmlns:ds="http://schemas.openxmlformats.org/officeDocument/2006/customXml" ds:itemID="{CB4F2725-29A8-4D9B-B4A6-F303C1C13DAB}"/>
</file>

<file path=docProps/app.xml><?xml version="1.0" encoding="utf-8"?>
<Properties xmlns="http://schemas.openxmlformats.org/officeDocument/2006/extended-properties" xmlns:vt="http://schemas.openxmlformats.org/officeDocument/2006/docPropsVTypes">
  <Template>PodHandler.ashx</Template>
  <TotalTime>26668</TotalTime>
  <Words>2114</Words>
  <Application>Microsoft Office PowerPoint</Application>
  <PresentationFormat>Widescreen</PresentationFormat>
  <Paragraphs>375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spinnaker</vt:lpstr>
      <vt:lpstr>Arial</vt:lpstr>
      <vt:lpstr>Calibri</vt:lpstr>
      <vt:lpstr>Cambria</vt:lpstr>
      <vt:lpstr>Candara</vt:lpstr>
      <vt:lpstr>Courier New</vt:lpstr>
      <vt:lpstr>Tahoma</vt:lpstr>
      <vt:lpstr>Verdana</vt:lpstr>
      <vt:lpstr>Wingdings</vt:lpstr>
      <vt:lpstr>Office Theme</vt:lpstr>
      <vt:lpstr>IIASA alternatives</vt:lpstr>
      <vt:lpstr>Title slide</vt:lpstr>
      <vt:lpstr>Equation</vt:lpstr>
      <vt:lpstr>Industry in GAINS</vt:lpstr>
      <vt:lpstr>Industry role in energy and environment</vt:lpstr>
      <vt:lpstr>PowerPoint Presentation</vt:lpstr>
      <vt:lpstr>PowerPoint Presentation</vt:lpstr>
      <vt:lpstr>Industrial process in GAINS</vt:lpstr>
      <vt:lpstr>Fuel Categories in GAINS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requirements for GAINS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HUBER Tanja</dc:creator>
  <cp:lastModifiedBy>ZHANG Shaohui</cp:lastModifiedBy>
  <cp:revision>372</cp:revision>
  <cp:lastPrinted>2018-09-04T06:30:47Z</cp:lastPrinted>
  <dcterms:created xsi:type="dcterms:W3CDTF">2019-05-17T07:14:44Z</dcterms:created>
  <dcterms:modified xsi:type="dcterms:W3CDTF">2023-11-02T14:07:59Z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0x010100C431CE1A84E4024F8BDA96CB03543DE8</vt:lpwstr>
  </property>
  <property fmtid="{D5CDD505-2E9C-101B-9397-08002B2CF9AE}" pid="3" name="_dlc_DocIdItemGuid">
    <vt:lpwstr>21d70297-cd61-47d2-9611-414a1fcff47b</vt:lpwstr>
  </property>
</Properties>
</file>