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65" r:id="rId2"/>
    <p:sldMasterId id="2147483730" r:id="rId3"/>
  </p:sldMasterIdLst>
  <p:notesMasterIdLst>
    <p:notesMasterId r:id="rId23"/>
  </p:notesMasterIdLst>
  <p:sldIdLst>
    <p:sldId id="258" r:id="rId4"/>
    <p:sldId id="503" r:id="rId5"/>
    <p:sldId id="512" r:id="rId6"/>
    <p:sldId id="526" r:id="rId7"/>
    <p:sldId id="527" r:id="rId8"/>
    <p:sldId id="528" r:id="rId9"/>
    <p:sldId id="457" r:id="rId10"/>
    <p:sldId id="494" r:id="rId11"/>
    <p:sldId id="550" r:id="rId12"/>
    <p:sldId id="553" r:id="rId13"/>
    <p:sldId id="274" r:id="rId14"/>
    <p:sldId id="513" r:id="rId15"/>
    <p:sldId id="559" r:id="rId16"/>
    <p:sldId id="555" r:id="rId17"/>
    <p:sldId id="556" r:id="rId18"/>
    <p:sldId id="557" r:id="rId19"/>
    <p:sldId id="551" r:id="rId20"/>
    <p:sldId id="552" r:id="rId21"/>
    <p:sldId id="273" r:id="rId2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94697" autoAdjust="0"/>
  </p:normalViewPr>
  <p:slideViewPr>
    <p:cSldViewPr>
      <p:cViewPr varScale="1">
        <p:scale>
          <a:sx n="108" d="100"/>
          <a:sy n="108" d="100"/>
        </p:scale>
        <p:origin x="636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086084486264641"/>
          <c:y val="7.0126473812186674E-2"/>
          <c:w val="0.84816683808292481"/>
          <c:h val="0.470783957504400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'2015'!$G$1</c:f>
              <c:strCache>
                <c:ptCount val="1"/>
                <c:pt idx="0">
                  <c:v>Natural sources (soil dust, vegetation)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'2015'!$F$2:$F$24</c:f>
              <c:strCache>
                <c:ptCount val="23"/>
                <c:pt idx="0">
                  <c:v>Delhi</c:v>
                </c:pt>
                <c:pt idx="1">
                  <c:v>West Bengal</c:v>
                </c:pt>
                <c:pt idx="2">
                  <c:v>Haryana</c:v>
                </c:pt>
                <c:pt idx="3">
                  <c:v>Uttar Pradesh</c:v>
                </c:pt>
                <c:pt idx="4">
                  <c:v>Punjab</c:v>
                </c:pt>
                <c:pt idx="5">
                  <c:v>Jharkhand</c:v>
                </c:pt>
                <c:pt idx="6">
                  <c:v>Bihar</c:v>
                </c:pt>
                <c:pt idx="7">
                  <c:v>Rajasthan</c:v>
                </c:pt>
                <c:pt idx="8">
                  <c:v>Gujarat</c:v>
                </c:pt>
                <c:pt idx="9">
                  <c:v>Odisha</c:v>
                </c:pt>
                <c:pt idx="10">
                  <c:v>Chattisgarh</c:v>
                </c:pt>
                <c:pt idx="11">
                  <c:v>Madhya Pradesh</c:v>
                </c:pt>
                <c:pt idx="12">
                  <c:v>Maharashtra</c:v>
                </c:pt>
                <c:pt idx="13">
                  <c:v>Uttarakhand</c:v>
                </c:pt>
                <c:pt idx="14">
                  <c:v>Assam</c:v>
                </c:pt>
                <c:pt idx="15">
                  <c:v>Andhra Pradesh*</c:v>
                </c:pt>
                <c:pt idx="16">
                  <c:v>North East</c:v>
                </c:pt>
                <c:pt idx="17">
                  <c:v>Goa</c:v>
                </c:pt>
                <c:pt idx="18">
                  <c:v>Karnataka</c:v>
                </c:pt>
                <c:pt idx="19">
                  <c:v>Tamil Nadu</c:v>
                </c:pt>
                <c:pt idx="20">
                  <c:v>Himachal Pradesh</c:v>
                </c:pt>
                <c:pt idx="21">
                  <c:v>Kerala</c:v>
                </c:pt>
                <c:pt idx="22">
                  <c:v>Jammu, Kashmir</c:v>
                </c:pt>
              </c:strCache>
            </c:strRef>
          </c:cat>
          <c:val>
            <c:numRef>
              <c:f>'2015'!$G$2:$G$24</c:f>
              <c:numCache>
                <c:formatCode>0.0</c:formatCode>
                <c:ptCount val="23"/>
                <c:pt idx="0">
                  <c:v>8.6999999999999993</c:v>
                </c:pt>
                <c:pt idx="1">
                  <c:v>1.6</c:v>
                </c:pt>
                <c:pt idx="2">
                  <c:v>10.7</c:v>
                </c:pt>
                <c:pt idx="3">
                  <c:v>6.9</c:v>
                </c:pt>
                <c:pt idx="4">
                  <c:v>6.7</c:v>
                </c:pt>
                <c:pt idx="5">
                  <c:v>5.5</c:v>
                </c:pt>
                <c:pt idx="6">
                  <c:v>3.2</c:v>
                </c:pt>
                <c:pt idx="7">
                  <c:v>18.7</c:v>
                </c:pt>
                <c:pt idx="8">
                  <c:v>19.100000000000001</c:v>
                </c:pt>
                <c:pt idx="9">
                  <c:v>5.8</c:v>
                </c:pt>
                <c:pt idx="10">
                  <c:v>10.4</c:v>
                </c:pt>
                <c:pt idx="11">
                  <c:v>14</c:v>
                </c:pt>
                <c:pt idx="12">
                  <c:v>11.9</c:v>
                </c:pt>
                <c:pt idx="13">
                  <c:v>4</c:v>
                </c:pt>
                <c:pt idx="14">
                  <c:v>3.7</c:v>
                </c:pt>
                <c:pt idx="15">
                  <c:v>7.5</c:v>
                </c:pt>
                <c:pt idx="16">
                  <c:v>7.7</c:v>
                </c:pt>
                <c:pt idx="17">
                  <c:v>7.8</c:v>
                </c:pt>
                <c:pt idx="18">
                  <c:v>5.5</c:v>
                </c:pt>
                <c:pt idx="19">
                  <c:v>1.5</c:v>
                </c:pt>
                <c:pt idx="20">
                  <c:v>1.9</c:v>
                </c:pt>
                <c:pt idx="21">
                  <c:v>1.2</c:v>
                </c:pt>
                <c:pt idx="2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36-49D1-BF61-36DF611F90AD}"/>
            </c:ext>
          </c:extLst>
        </c:ser>
        <c:ser>
          <c:idx val="1"/>
          <c:order val="1"/>
          <c:tx>
            <c:strRef>
              <c:f>'2015'!$H$1</c:f>
              <c:strCache>
                <c:ptCount val="1"/>
                <c:pt idx="0">
                  <c:v>Secondary PM2.5 (*)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'2015'!$F$2:$F$24</c:f>
              <c:strCache>
                <c:ptCount val="23"/>
                <c:pt idx="0">
                  <c:v>Delhi</c:v>
                </c:pt>
                <c:pt idx="1">
                  <c:v>West Bengal</c:v>
                </c:pt>
                <c:pt idx="2">
                  <c:v>Haryana</c:v>
                </c:pt>
                <c:pt idx="3">
                  <c:v>Uttar Pradesh</c:v>
                </c:pt>
                <c:pt idx="4">
                  <c:v>Punjab</c:v>
                </c:pt>
                <c:pt idx="5">
                  <c:v>Jharkhand</c:v>
                </c:pt>
                <c:pt idx="6">
                  <c:v>Bihar</c:v>
                </c:pt>
                <c:pt idx="7">
                  <c:v>Rajasthan</c:v>
                </c:pt>
                <c:pt idx="8">
                  <c:v>Gujarat</c:v>
                </c:pt>
                <c:pt idx="9">
                  <c:v>Odisha</c:v>
                </c:pt>
                <c:pt idx="10">
                  <c:v>Chattisgarh</c:v>
                </c:pt>
                <c:pt idx="11">
                  <c:v>Madhya Pradesh</c:v>
                </c:pt>
                <c:pt idx="12">
                  <c:v>Maharashtra</c:v>
                </c:pt>
                <c:pt idx="13">
                  <c:v>Uttarakhand</c:v>
                </c:pt>
                <c:pt idx="14">
                  <c:v>Assam</c:v>
                </c:pt>
                <c:pt idx="15">
                  <c:v>Andhra Pradesh*</c:v>
                </c:pt>
                <c:pt idx="16">
                  <c:v>North East</c:v>
                </c:pt>
                <c:pt idx="17">
                  <c:v>Goa</c:v>
                </c:pt>
                <c:pt idx="18">
                  <c:v>Karnataka</c:v>
                </c:pt>
                <c:pt idx="19">
                  <c:v>Tamil Nadu</c:v>
                </c:pt>
                <c:pt idx="20">
                  <c:v>Himachal Pradesh</c:v>
                </c:pt>
                <c:pt idx="21">
                  <c:v>Kerala</c:v>
                </c:pt>
                <c:pt idx="22">
                  <c:v>Jammu, Kashmir</c:v>
                </c:pt>
              </c:strCache>
            </c:strRef>
          </c:cat>
          <c:val>
            <c:numRef>
              <c:f>'2015'!$H$2:$H$24</c:f>
              <c:numCache>
                <c:formatCode>0.0</c:formatCode>
                <c:ptCount val="23"/>
                <c:pt idx="0">
                  <c:v>41.6</c:v>
                </c:pt>
                <c:pt idx="1">
                  <c:v>35.299999999999997</c:v>
                </c:pt>
                <c:pt idx="2">
                  <c:v>33</c:v>
                </c:pt>
                <c:pt idx="3">
                  <c:v>31.5</c:v>
                </c:pt>
                <c:pt idx="4">
                  <c:v>27.8</c:v>
                </c:pt>
                <c:pt idx="5">
                  <c:v>29.9</c:v>
                </c:pt>
                <c:pt idx="6">
                  <c:v>29.8</c:v>
                </c:pt>
                <c:pt idx="7">
                  <c:v>14.7</c:v>
                </c:pt>
                <c:pt idx="8">
                  <c:v>13.6</c:v>
                </c:pt>
                <c:pt idx="9">
                  <c:v>23.4</c:v>
                </c:pt>
                <c:pt idx="10">
                  <c:v>19.399999999999999</c:v>
                </c:pt>
                <c:pt idx="11">
                  <c:v>15.9</c:v>
                </c:pt>
                <c:pt idx="12">
                  <c:v>16.100000000000001</c:v>
                </c:pt>
                <c:pt idx="13">
                  <c:v>15</c:v>
                </c:pt>
                <c:pt idx="14">
                  <c:v>10.1</c:v>
                </c:pt>
                <c:pt idx="15">
                  <c:v>14.1</c:v>
                </c:pt>
                <c:pt idx="16">
                  <c:v>8.4</c:v>
                </c:pt>
                <c:pt idx="17">
                  <c:v>12.1</c:v>
                </c:pt>
                <c:pt idx="18">
                  <c:v>9.3000000000000007</c:v>
                </c:pt>
                <c:pt idx="19">
                  <c:v>10.1</c:v>
                </c:pt>
                <c:pt idx="20">
                  <c:v>7.5</c:v>
                </c:pt>
                <c:pt idx="21">
                  <c:v>8.9</c:v>
                </c:pt>
                <c:pt idx="22">
                  <c:v>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36-49D1-BF61-36DF611F90AD}"/>
            </c:ext>
          </c:extLst>
        </c:ser>
        <c:ser>
          <c:idx val="2"/>
          <c:order val="2"/>
          <c:tx>
            <c:strRef>
              <c:f>'2015'!$I$1</c:f>
              <c:strCache>
                <c:ptCount val="1"/>
                <c:pt idx="0">
                  <c:v>Coal thermal power plants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'2015'!$F$2:$F$24</c:f>
              <c:strCache>
                <c:ptCount val="23"/>
                <c:pt idx="0">
                  <c:v>Delhi</c:v>
                </c:pt>
                <c:pt idx="1">
                  <c:v>West Bengal</c:v>
                </c:pt>
                <c:pt idx="2">
                  <c:v>Haryana</c:v>
                </c:pt>
                <c:pt idx="3">
                  <c:v>Uttar Pradesh</c:v>
                </c:pt>
                <c:pt idx="4">
                  <c:v>Punjab</c:v>
                </c:pt>
                <c:pt idx="5">
                  <c:v>Jharkhand</c:v>
                </c:pt>
                <c:pt idx="6">
                  <c:v>Bihar</c:v>
                </c:pt>
                <c:pt idx="7">
                  <c:v>Rajasthan</c:v>
                </c:pt>
                <c:pt idx="8">
                  <c:v>Gujarat</c:v>
                </c:pt>
                <c:pt idx="9">
                  <c:v>Odisha</c:v>
                </c:pt>
                <c:pt idx="10">
                  <c:v>Chattisgarh</c:v>
                </c:pt>
                <c:pt idx="11">
                  <c:v>Madhya Pradesh</c:v>
                </c:pt>
                <c:pt idx="12">
                  <c:v>Maharashtra</c:v>
                </c:pt>
                <c:pt idx="13">
                  <c:v>Uttarakhand</c:v>
                </c:pt>
                <c:pt idx="14">
                  <c:v>Assam</c:v>
                </c:pt>
                <c:pt idx="15">
                  <c:v>Andhra Pradesh*</c:v>
                </c:pt>
                <c:pt idx="16">
                  <c:v>North East</c:v>
                </c:pt>
                <c:pt idx="17">
                  <c:v>Goa</c:v>
                </c:pt>
                <c:pt idx="18">
                  <c:v>Karnataka</c:v>
                </c:pt>
                <c:pt idx="19">
                  <c:v>Tamil Nadu</c:v>
                </c:pt>
                <c:pt idx="20">
                  <c:v>Himachal Pradesh</c:v>
                </c:pt>
                <c:pt idx="21">
                  <c:v>Kerala</c:v>
                </c:pt>
                <c:pt idx="22">
                  <c:v>Jammu, Kashmir</c:v>
                </c:pt>
              </c:strCache>
            </c:strRef>
          </c:cat>
          <c:val>
            <c:numRef>
              <c:f>'2015'!$I$2:$I$24</c:f>
              <c:numCache>
                <c:formatCode>0.0</c:formatCode>
                <c:ptCount val="23"/>
                <c:pt idx="0">
                  <c:v>9.1</c:v>
                </c:pt>
                <c:pt idx="1">
                  <c:v>1.1000000000000001</c:v>
                </c:pt>
                <c:pt idx="2">
                  <c:v>1.3</c:v>
                </c:pt>
                <c:pt idx="3">
                  <c:v>0.9</c:v>
                </c:pt>
                <c:pt idx="4">
                  <c:v>0.7</c:v>
                </c:pt>
                <c:pt idx="5">
                  <c:v>1.2</c:v>
                </c:pt>
                <c:pt idx="6">
                  <c:v>0.6</c:v>
                </c:pt>
                <c:pt idx="7">
                  <c:v>0.4</c:v>
                </c:pt>
                <c:pt idx="8">
                  <c:v>0.8</c:v>
                </c:pt>
                <c:pt idx="9">
                  <c:v>0.6</c:v>
                </c:pt>
                <c:pt idx="10">
                  <c:v>0.8</c:v>
                </c:pt>
                <c:pt idx="11">
                  <c:v>0.5</c:v>
                </c:pt>
                <c:pt idx="12">
                  <c:v>0.9</c:v>
                </c:pt>
                <c:pt idx="13">
                  <c:v>0.3</c:v>
                </c:pt>
                <c:pt idx="14">
                  <c:v>0</c:v>
                </c:pt>
                <c:pt idx="15">
                  <c:v>0.4</c:v>
                </c:pt>
                <c:pt idx="16">
                  <c:v>0.1</c:v>
                </c:pt>
                <c:pt idx="17">
                  <c:v>0.4</c:v>
                </c:pt>
                <c:pt idx="18">
                  <c:v>0.3</c:v>
                </c:pt>
                <c:pt idx="19">
                  <c:v>0.3</c:v>
                </c:pt>
                <c:pt idx="20">
                  <c:v>0.1</c:v>
                </c:pt>
                <c:pt idx="21">
                  <c:v>0.2</c:v>
                </c:pt>
                <c:pt idx="2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E36-49D1-BF61-36DF611F90AD}"/>
            </c:ext>
          </c:extLst>
        </c:ser>
        <c:ser>
          <c:idx val="3"/>
          <c:order val="3"/>
          <c:tx>
            <c:strRef>
              <c:f>'2015'!$J$1</c:f>
              <c:strCache>
                <c:ptCount val="1"/>
                <c:pt idx="0">
                  <c:v>Other high stacks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'2015'!$F$2:$F$24</c:f>
              <c:strCache>
                <c:ptCount val="23"/>
                <c:pt idx="0">
                  <c:v>Delhi</c:v>
                </c:pt>
                <c:pt idx="1">
                  <c:v>West Bengal</c:v>
                </c:pt>
                <c:pt idx="2">
                  <c:v>Haryana</c:v>
                </c:pt>
                <c:pt idx="3">
                  <c:v>Uttar Pradesh</c:v>
                </c:pt>
                <c:pt idx="4">
                  <c:v>Punjab</c:v>
                </c:pt>
                <c:pt idx="5">
                  <c:v>Jharkhand</c:v>
                </c:pt>
                <c:pt idx="6">
                  <c:v>Bihar</c:v>
                </c:pt>
                <c:pt idx="7">
                  <c:v>Rajasthan</c:v>
                </c:pt>
                <c:pt idx="8">
                  <c:v>Gujarat</c:v>
                </c:pt>
                <c:pt idx="9">
                  <c:v>Odisha</c:v>
                </c:pt>
                <c:pt idx="10">
                  <c:v>Chattisgarh</c:v>
                </c:pt>
                <c:pt idx="11">
                  <c:v>Madhya Pradesh</c:v>
                </c:pt>
                <c:pt idx="12">
                  <c:v>Maharashtra</c:v>
                </c:pt>
                <c:pt idx="13">
                  <c:v>Uttarakhand</c:v>
                </c:pt>
                <c:pt idx="14">
                  <c:v>Assam</c:v>
                </c:pt>
                <c:pt idx="15">
                  <c:v>Andhra Pradesh*</c:v>
                </c:pt>
                <c:pt idx="16">
                  <c:v>North East</c:v>
                </c:pt>
                <c:pt idx="17">
                  <c:v>Goa</c:v>
                </c:pt>
                <c:pt idx="18">
                  <c:v>Karnataka</c:v>
                </c:pt>
                <c:pt idx="19">
                  <c:v>Tamil Nadu</c:v>
                </c:pt>
                <c:pt idx="20">
                  <c:v>Himachal Pradesh</c:v>
                </c:pt>
                <c:pt idx="21">
                  <c:v>Kerala</c:v>
                </c:pt>
                <c:pt idx="22">
                  <c:v>Jammu, Kashmir</c:v>
                </c:pt>
              </c:strCache>
            </c:strRef>
          </c:cat>
          <c:val>
            <c:numRef>
              <c:f>'2015'!$J$2:$J$24</c:f>
              <c:numCache>
                <c:formatCode>0.0</c:formatCode>
                <c:ptCount val="23"/>
                <c:pt idx="0">
                  <c:v>4.8</c:v>
                </c:pt>
                <c:pt idx="1">
                  <c:v>3.7</c:v>
                </c:pt>
                <c:pt idx="2">
                  <c:v>2</c:v>
                </c:pt>
                <c:pt idx="3">
                  <c:v>2.4</c:v>
                </c:pt>
                <c:pt idx="4">
                  <c:v>2.4</c:v>
                </c:pt>
                <c:pt idx="5">
                  <c:v>4.4000000000000004</c:v>
                </c:pt>
                <c:pt idx="6">
                  <c:v>1.6</c:v>
                </c:pt>
                <c:pt idx="7">
                  <c:v>0.9</c:v>
                </c:pt>
                <c:pt idx="8">
                  <c:v>1.3</c:v>
                </c:pt>
                <c:pt idx="9">
                  <c:v>2.2999999999999998</c:v>
                </c:pt>
                <c:pt idx="10">
                  <c:v>2.2999999999999998</c:v>
                </c:pt>
                <c:pt idx="11">
                  <c:v>1</c:v>
                </c:pt>
                <c:pt idx="12">
                  <c:v>1.4</c:v>
                </c:pt>
                <c:pt idx="13">
                  <c:v>1.1000000000000001</c:v>
                </c:pt>
                <c:pt idx="14">
                  <c:v>0.4</c:v>
                </c:pt>
                <c:pt idx="15">
                  <c:v>1.2</c:v>
                </c:pt>
                <c:pt idx="16">
                  <c:v>0.3</c:v>
                </c:pt>
                <c:pt idx="17">
                  <c:v>1</c:v>
                </c:pt>
                <c:pt idx="18">
                  <c:v>0.7</c:v>
                </c:pt>
                <c:pt idx="19">
                  <c:v>0.7</c:v>
                </c:pt>
                <c:pt idx="20">
                  <c:v>0.7</c:v>
                </c:pt>
                <c:pt idx="21">
                  <c:v>0.4</c:v>
                </c:pt>
                <c:pt idx="22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E36-49D1-BF61-36DF611F90AD}"/>
            </c:ext>
          </c:extLst>
        </c:ser>
        <c:ser>
          <c:idx val="4"/>
          <c:order val="4"/>
          <c:tx>
            <c:strRef>
              <c:f>'2015'!$K$1</c:f>
              <c:strCache>
                <c:ptCount val="1"/>
                <c:pt idx="0">
                  <c:v>Households 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'2015'!$F$2:$F$24</c:f>
              <c:strCache>
                <c:ptCount val="23"/>
                <c:pt idx="0">
                  <c:v>Delhi</c:v>
                </c:pt>
                <c:pt idx="1">
                  <c:v>West Bengal</c:v>
                </c:pt>
                <c:pt idx="2">
                  <c:v>Haryana</c:v>
                </c:pt>
                <c:pt idx="3">
                  <c:v>Uttar Pradesh</c:v>
                </c:pt>
                <c:pt idx="4">
                  <c:v>Punjab</c:v>
                </c:pt>
                <c:pt idx="5">
                  <c:v>Jharkhand</c:v>
                </c:pt>
                <c:pt idx="6">
                  <c:v>Bihar</c:v>
                </c:pt>
                <c:pt idx="7">
                  <c:v>Rajasthan</c:v>
                </c:pt>
                <c:pt idx="8">
                  <c:v>Gujarat</c:v>
                </c:pt>
                <c:pt idx="9">
                  <c:v>Odisha</c:v>
                </c:pt>
                <c:pt idx="10">
                  <c:v>Chattisgarh</c:v>
                </c:pt>
                <c:pt idx="11">
                  <c:v>Madhya Pradesh</c:v>
                </c:pt>
                <c:pt idx="12">
                  <c:v>Maharashtra</c:v>
                </c:pt>
                <c:pt idx="13">
                  <c:v>Uttarakhand</c:v>
                </c:pt>
                <c:pt idx="14">
                  <c:v>Assam</c:v>
                </c:pt>
                <c:pt idx="15">
                  <c:v>Andhra Pradesh*</c:v>
                </c:pt>
                <c:pt idx="16">
                  <c:v>North East</c:v>
                </c:pt>
                <c:pt idx="17">
                  <c:v>Goa</c:v>
                </c:pt>
                <c:pt idx="18">
                  <c:v>Karnataka</c:v>
                </c:pt>
                <c:pt idx="19">
                  <c:v>Tamil Nadu</c:v>
                </c:pt>
                <c:pt idx="20">
                  <c:v>Himachal Pradesh</c:v>
                </c:pt>
                <c:pt idx="21">
                  <c:v>Kerala</c:v>
                </c:pt>
                <c:pt idx="22">
                  <c:v>Jammu, Kashmir</c:v>
                </c:pt>
              </c:strCache>
            </c:strRef>
          </c:cat>
          <c:val>
            <c:numRef>
              <c:f>'2015'!$K$2:$K$24</c:f>
              <c:numCache>
                <c:formatCode>0.0</c:formatCode>
                <c:ptCount val="23"/>
                <c:pt idx="0">
                  <c:v>12.8</c:v>
                </c:pt>
                <c:pt idx="1">
                  <c:v>21.1</c:v>
                </c:pt>
                <c:pt idx="2">
                  <c:v>9.8000000000000007</c:v>
                </c:pt>
                <c:pt idx="3">
                  <c:v>13.1</c:v>
                </c:pt>
                <c:pt idx="4">
                  <c:v>9.3000000000000007</c:v>
                </c:pt>
                <c:pt idx="5">
                  <c:v>15.2</c:v>
                </c:pt>
                <c:pt idx="6">
                  <c:v>17.899999999999999</c:v>
                </c:pt>
                <c:pt idx="7">
                  <c:v>4.2</c:v>
                </c:pt>
                <c:pt idx="8">
                  <c:v>5.2</c:v>
                </c:pt>
                <c:pt idx="9">
                  <c:v>8.3000000000000007</c:v>
                </c:pt>
                <c:pt idx="10">
                  <c:v>4.9000000000000004</c:v>
                </c:pt>
                <c:pt idx="11">
                  <c:v>4.9000000000000004</c:v>
                </c:pt>
                <c:pt idx="12">
                  <c:v>6.2</c:v>
                </c:pt>
                <c:pt idx="13">
                  <c:v>10</c:v>
                </c:pt>
                <c:pt idx="14">
                  <c:v>8.1999999999999993</c:v>
                </c:pt>
                <c:pt idx="15">
                  <c:v>5.7</c:v>
                </c:pt>
                <c:pt idx="16">
                  <c:v>11.9</c:v>
                </c:pt>
                <c:pt idx="17">
                  <c:v>2.6</c:v>
                </c:pt>
                <c:pt idx="18">
                  <c:v>4.2</c:v>
                </c:pt>
                <c:pt idx="19">
                  <c:v>4.2</c:v>
                </c:pt>
                <c:pt idx="20">
                  <c:v>3.2</c:v>
                </c:pt>
                <c:pt idx="21">
                  <c:v>6.5</c:v>
                </c:pt>
                <c:pt idx="22">
                  <c:v>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E36-49D1-BF61-36DF611F90AD}"/>
            </c:ext>
          </c:extLst>
        </c:ser>
        <c:ser>
          <c:idx val="5"/>
          <c:order val="5"/>
          <c:tx>
            <c:strRef>
              <c:f>'2015'!$L$1</c:f>
              <c:strCache>
                <c:ptCount val="1"/>
                <c:pt idx="0">
                  <c:v>Transport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'2015'!$F$2:$F$24</c:f>
              <c:strCache>
                <c:ptCount val="23"/>
                <c:pt idx="0">
                  <c:v>Delhi</c:v>
                </c:pt>
                <c:pt idx="1">
                  <c:v>West Bengal</c:v>
                </c:pt>
                <c:pt idx="2">
                  <c:v>Haryana</c:v>
                </c:pt>
                <c:pt idx="3">
                  <c:v>Uttar Pradesh</c:v>
                </c:pt>
                <c:pt idx="4">
                  <c:v>Punjab</c:v>
                </c:pt>
                <c:pt idx="5">
                  <c:v>Jharkhand</c:v>
                </c:pt>
                <c:pt idx="6">
                  <c:v>Bihar</c:v>
                </c:pt>
                <c:pt idx="7">
                  <c:v>Rajasthan</c:v>
                </c:pt>
                <c:pt idx="8">
                  <c:v>Gujarat</c:v>
                </c:pt>
                <c:pt idx="9">
                  <c:v>Odisha</c:v>
                </c:pt>
                <c:pt idx="10">
                  <c:v>Chattisgarh</c:v>
                </c:pt>
                <c:pt idx="11">
                  <c:v>Madhya Pradesh</c:v>
                </c:pt>
                <c:pt idx="12">
                  <c:v>Maharashtra</c:v>
                </c:pt>
                <c:pt idx="13">
                  <c:v>Uttarakhand</c:v>
                </c:pt>
                <c:pt idx="14">
                  <c:v>Assam</c:v>
                </c:pt>
                <c:pt idx="15">
                  <c:v>Andhra Pradesh*</c:v>
                </c:pt>
                <c:pt idx="16">
                  <c:v>North East</c:v>
                </c:pt>
                <c:pt idx="17">
                  <c:v>Goa</c:v>
                </c:pt>
                <c:pt idx="18">
                  <c:v>Karnataka</c:v>
                </c:pt>
                <c:pt idx="19">
                  <c:v>Tamil Nadu</c:v>
                </c:pt>
                <c:pt idx="20">
                  <c:v>Himachal Pradesh</c:v>
                </c:pt>
                <c:pt idx="21">
                  <c:v>Kerala</c:v>
                </c:pt>
                <c:pt idx="22">
                  <c:v>Jammu, Kashmir</c:v>
                </c:pt>
              </c:strCache>
            </c:strRef>
          </c:cat>
          <c:val>
            <c:numRef>
              <c:f>'2015'!$L$2:$L$24</c:f>
              <c:numCache>
                <c:formatCode>0.0</c:formatCode>
                <c:ptCount val="23"/>
                <c:pt idx="0">
                  <c:v>25.9</c:v>
                </c:pt>
                <c:pt idx="1">
                  <c:v>1.1000000000000001</c:v>
                </c:pt>
                <c:pt idx="2">
                  <c:v>3.6</c:v>
                </c:pt>
                <c:pt idx="3">
                  <c:v>0.8</c:v>
                </c:pt>
                <c:pt idx="4">
                  <c:v>2.1</c:v>
                </c:pt>
                <c:pt idx="5">
                  <c:v>0.6</c:v>
                </c:pt>
                <c:pt idx="6">
                  <c:v>0.5</c:v>
                </c:pt>
                <c:pt idx="7">
                  <c:v>0.6</c:v>
                </c:pt>
                <c:pt idx="8">
                  <c:v>1.3</c:v>
                </c:pt>
                <c:pt idx="9">
                  <c:v>0.5</c:v>
                </c:pt>
                <c:pt idx="10">
                  <c:v>0.3</c:v>
                </c:pt>
                <c:pt idx="11">
                  <c:v>0.4</c:v>
                </c:pt>
                <c:pt idx="12">
                  <c:v>0.8</c:v>
                </c:pt>
                <c:pt idx="13">
                  <c:v>0.9</c:v>
                </c:pt>
                <c:pt idx="14">
                  <c:v>0.3</c:v>
                </c:pt>
                <c:pt idx="15">
                  <c:v>0.6</c:v>
                </c:pt>
                <c:pt idx="16">
                  <c:v>2</c:v>
                </c:pt>
                <c:pt idx="17">
                  <c:v>1.8</c:v>
                </c:pt>
                <c:pt idx="18">
                  <c:v>0.5</c:v>
                </c:pt>
                <c:pt idx="19">
                  <c:v>1.3</c:v>
                </c:pt>
                <c:pt idx="20">
                  <c:v>0.5</c:v>
                </c:pt>
                <c:pt idx="21">
                  <c:v>2.2999999999999998</c:v>
                </c:pt>
                <c:pt idx="22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E36-49D1-BF61-36DF611F90AD}"/>
            </c:ext>
          </c:extLst>
        </c:ser>
        <c:ser>
          <c:idx val="6"/>
          <c:order val="6"/>
          <c:tx>
            <c:strRef>
              <c:f>'2015'!$M$1</c:f>
              <c:strCache>
                <c:ptCount val="1"/>
                <c:pt idx="0">
                  <c:v>Waste</c:v>
                </c:pt>
              </c:strCache>
            </c:strRef>
          </c:tx>
          <c:spPr>
            <a:solidFill>
              <a:srgbClr val="F5BC95"/>
            </a:solidFill>
            <a:ln>
              <a:noFill/>
            </a:ln>
            <a:effectLst/>
          </c:spPr>
          <c:invertIfNegative val="0"/>
          <c:cat>
            <c:strRef>
              <c:f>'2015'!$F$2:$F$24</c:f>
              <c:strCache>
                <c:ptCount val="23"/>
                <c:pt idx="0">
                  <c:v>Delhi</c:v>
                </c:pt>
                <c:pt idx="1">
                  <c:v>West Bengal</c:v>
                </c:pt>
                <c:pt idx="2">
                  <c:v>Haryana</c:v>
                </c:pt>
                <c:pt idx="3">
                  <c:v>Uttar Pradesh</c:v>
                </c:pt>
                <c:pt idx="4">
                  <c:v>Punjab</c:v>
                </c:pt>
                <c:pt idx="5">
                  <c:v>Jharkhand</c:v>
                </c:pt>
                <c:pt idx="6">
                  <c:v>Bihar</c:v>
                </c:pt>
                <c:pt idx="7">
                  <c:v>Rajasthan</c:v>
                </c:pt>
                <c:pt idx="8">
                  <c:v>Gujarat</c:v>
                </c:pt>
                <c:pt idx="9">
                  <c:v>Odisha</c:v>
                </c:pt>
                <c:pt idx="10">
                  <c:v>Chattisgarh</c:v>
                </c:pt>
                <c:pt idx="11">
                  <c:v>Madhya Pradesh</c:v>
                </c:pt>
                <c:pt idx="12">
                  <c:v>Maharashtra</c:v>
                </c:pt>
                <c:pt idx="13">
                  <c:v>Uttarakhand</c:v>
                </c:pt>
                <c:pt idx="14">
                  <c:v>Assam</c:v>
                </c:pt>
                <c:pt idx="15">
                  <c:v>Andhra Pradesh*</c:v>
                </c:pt>
                <c:pt idx="16">
                  <c:v>North East</c:v>
                </c:pt>
                <c:pt idx="17">
                  <c:v>Goa</c:v>
                </c:pt>
                <c:pt idx="18">
                  <c:v>Karnataka</c:v>
                </c:pt>
                <c:pt idx="19">
                  <c:v>Tamil Nadu</c:v>
                </c:pt>
                <c:pt idx="20">
                  <c:v>Himachal Pradesh</c:v>
                </c:pt>
                <c:pt idx="21">
                  <c:v>Kerala</c:v>
                </c:pt>
                <c:pt idx="22">
                  <c:v>Jammu, Kashmir</c:v>
                </c:pt>
              </c:strCache>
            </c:strRef>
          </c:cat>
          <c:val>
            <c:numRef>
              <c:f>'2015'!$M$2:$M$24</c:f>
              <c:numCache>
                <c:formatCode>0.0</c:formatCode>
                <c:ptCount val="23"/>
                <c:pt idx="0">
                  <c:v>13.4</c:v>
                </c:pt>
                <c:pt idx="1">
                  <c:v>1.4</c:v>
                </c:pt>
                <c:pt idx="2">
                  <c:v>0.9</c:v>
                </c:pt>
                <c:pt idx="3">
                  <c:v>1</c:v>
                </c:pt>
                <c:pt idx="4">
                  <c:v>0.9</c:v>
                </c:pt>
                <c:pt idx="5">
                  <c:v>0.6</c:v>
                </c:pt>
                <c:pt idx="6">
                  <c:v>1</c:v>
                </c:pt>
                <c:pt idx="7">
                  <c:v>0.3</c:v>
                </c:pt>
                <c:pt idx="8">
                  <c:v>0.2</c:v>
                </c:pt>
                <c:pt idx="9">
                  <c:v>0.5</c:v>
                </c:pt>
                <c:pt idx="10">
                  <c:v>0.3</c:v>
                </c:pt>
                <c:pt idx="11">
                  <c:v>0.3</c:v>
                </c:pt>
                <c:pt idx="12">
                  <c:v>0.4</c:v>
                </c:pt>
                <c:pt idx="13">
                  <c:v>0.4</c:v>
                </c:pt>
                <c:pt idx="14">
                  <c:v>0.4</c:v>
                </c:pt>
                <c:pt idx="15">
                  <c:v>0.3</c:v>
                </c:pt>
                <c:pt idx="16">
                  <c:v>0.3</c:v>
                </c:pt>
                <c:pt idx="17">
                  <c:v>0.3</c:v>
                </c:pt>
                <c:pt idx="18">
                  <c:v>0.2</c:v>
                </c:pt>
                <c:pt idx="19">
                  <c:v>0.4</c:v>
                </c:pt>
                <c:pt idx="20">
                  <c:v>0.2</c:v>
                </c:pt>
                <c:pt idx="21">
                  <c:v>0.3</c:v>
                </c:pt>
                <c:pt idx="22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E36-49D1-BF61-36DF611F90AD}"/>
            </c:ext>
          </c:extLst>
        </c:ser>
        <c:ser>
          <c:idx val="7"/>
          <c:order val="7"/>
          <c:tx>
            <c:strRef>
              <c:f>'2015'!$N$1</c:f>
              <c:strCache>
                <c:ptCount val="1"/>
                <c:pt idx="0">
                  <c:v>Agriculture 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'2015'!$F$2:$F$24</c:f>
              <c:strCache>
                <c:ptCount val="23"/>
                <c:pt idx="0">
                  <c:v>Delhi</c:v>
                </c:pt>
                <c:pt idx="1">
                  <c:v>West Bengal</c:v>
                </c:pt>
                <c:pt idx="2">
                  <c:v>Haryana</c:v>
                </c:pt>
                <c:pt idx="3">
                  <c:v>Uttar Pradesh</c:v>
                </c:pt>
                <c:pt idx="4">
                  <c:v>Punjab</c:v>
                </c:pt>
                <c:pt idx="5">
                  <c:v>Jharkhand</c:v>
                </c:pt>
                <c:pt idx="6">
                  <c:v>Bihar</c:v>
                </c:pt>
                <c:pt idx="7">
                  <c:v>Rajasthan</c:v>
                </c:pt>
                <c:pt idx="8">
                  <c:v>Gujarat</c:v>
                </c:pt>
                <c:pt idx="9">
                  <c:v>Odisha</c:v>
                </c:pt>
                <c:pt idx="10">
                  <c:v>Chattisgarh</c:v>
                </c:pt>
                <c:pt idx="11">
                  <c:v>Madhya Pradesh</c:v>
                </c:pt>
                <c:pt idx="12">
                  <c:v>Maharashtra</c:v>
                </c:pt>
                <c:pt idx="13">
                  <c:v>Uttarakhand</c:v>
                </c:pt>
                <c:pt idx="14">
                  <c:v>Assam</c:v>
                </c:pt>
                <c:pt idx="15">
                  <c:v>Andhra Pradesh*</c:v>
                </c:pt>
                <c:pt idx="16">
                  <c:v>North East</c:v>
                </c:pt>
                <c:pt idx="17">
                  <c:v>Goa</c:v>
                </c:pt>
                <c:pt idx="18">
                  <c:v>Karnataka</c:v>
                </c:pt>
                <c:pt idx="19">
                  <c:v>Tamil Nadu</c:v>
                </c:pt>
                <c:pt idx="20">
                  <c:v>Himachal Pradesh</c:v>
                </c:pt>
                <c:pt idx="21">
                  <c:v>Kerala</c:v>
                </c:pt>
                <c:pt idx="22">
                  <c:v>Jammu, Kashmir</c:v>
                </c:pt>
              </c:strCache>
            </c:strRef>
          </c:cat>
          <c:val>
            <c:numRef>
              <c:f>'2015'!$N$2:$N$24</c:f>
              <c:numCache>
                <c:formatCode>0.0</c:formatCode>
                <c:ptCount val="23"/>
                <c:pt idx="0">
                  <c:v>2.2000000000000002</c:v>
                </c:pt>
                <c:pt idx="1">
                  <c:v>1.3</c:v>
                </c:pt>
                <c:pt idx="2">
                  <c:v>1.3</c:v>
                </c:pt>
                <c:pt idx="3">
                  <c:v>1.4</c:v>
                </c:pt>
                <c:pt idx="4">
                  <c:v>1.5</c:v>
                </c:pt>
                <c:pt idx="5">
                  <c:v>0.8</c:v>
                </c:pt>
                <c:pt idx="6">
                  <c:v>1.2</c:v>
                </c:pt>
                <c:pt idx="7">
                  <c:v>0.8</c:v>
                </c:pt>
                <c:pt idx="8">
                  <c:v>0.7</c:v>
                </c:pt>
                <c:pt idx="9">
                  <c:v>0.7</c:v>
                </c:pt>
                <c:pt idx="10">
                  <c:v>0.8</c:v>
                </c:pt>
                <c:pt idx="11">
                  <c:v>0.8</c:v>
                </c:pt>
                <c:pt idx="12">
                  <c:v>0.9</c:v>
                </c:pt>
                <c:pt idx="13">
                  <c:v>0.7</c:v>
                </c:pt>
                <c:pt idx="14">
                  <c:v>0.7</c:v>
                </c:pt>
                <c:pt idx="15">
                  <c:v>0.4</c:v>
                </c:pt>
                <c:pt idx="16">
                  <c:v>0.6</c:v>
                </c:pt>
                <c:pt idx="17">
                  <c:v>0.4</c:v>
                </c:pt>
                <c:pt idx="18">
                  <c:v>0.3</c:v>
                </c:pt>
                <c:pt idx="19">
                  <c:v>0.2</c:v>
                </c:pt>
                <c:pt idx="20">
                  <c:v>0.3</c:v>
                </c:pt>
                <c:pt idx="21">
                  <c:v>0.2</c:v>
                </c:pt>
                <c:pt idx="22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E36-49D1-BF61-36DF611F90AD}"/>
            </c:ext>
          </c:extLst>
        </c:ser>
        <c:ser>
          <c:idx val="8"/>
          <c:order val="8"/>
          <c:tx>
            <c:strRef>
              <c:f>'2015'!$O$1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'2015'!$F$2:$F$24</c:f>
              <c:strCache>
                <c:ptCount val="23"/>
                <c:pt idx="0">
                  <c:v>Delhi</c:v>
                </c:pt>
                <c:pt idx="1">
                  <c:v>West Bengal</c:v>
                </c:pt>
                <c:pt idx="2">
                  <c:v>Haryana</c:v>
                </c:pt>
                <c:pt idx="3">
                  <c:v>Uttar Pradesh</c:v>
                </c:pt>
                <c:pt idx="4">
                  <c:v>Punjab</c:v>
                </c:pt>
                <c:pt idx="5">
                  <c:v>Jharkhand</c:v>
                </c:pt>
                <c:pt idx="6">
                  <c:v>Bihar</c:v>
                </c:pt>
                <c:pt idx="7">
                  <c:v>Rajasthan</c:v>
                </c:pt>
                <c:pt idx="8">
                  <c:v>Gujarat</c:v>
                </c:pt>
                <c:pt idx="9">
                  <c:v>Odisha</c:v>
                </c:pt>
                <c:pt idx="10">
                  <c:v>Chattisgarh</c:v>
                </c:pt>
                <c:pt idx="11">
                  <c:v>Madhya Pradesh</c:v>
                </c:pt>
                <c:pt idx="12">
                  <c:v>Maharashtra</c:v>
                </c:pt>
                <c:pt idx="13">
                  <c:v>Uttarakhand</c:v>
                </c:pt>
                <c:pt idx="14">
                  <c:v>Assam</c:v>
                </c:pt>
                <c:pt idx="15">
                  <c:v>Andhra Pradesh*</c:v>
                </c:pt>
                <c:pt idx="16">
                  <c:v>North East</c:v>
                </c:pt>
                <c:pt idx="17">
                  <c:v>Goa</c:v>
                </c:pt>
                <c:pt idx="18">
                  <c:v>Karnataka</c:v>
                </c:pt>
                <c:pt idx="19">
                  <c:v>Tamil Nadu</c:v>
                </c:pt>
                <c:pt idx="20">
                  <c:v>Himachal Pradesh</c:v>
                </c:pt>
                <c:pt idx="21">
                  <c:v>Kerala</c:v>
                </c:pt>
                <c:pt idx="22">
                  <c:v>Jammu, Kashmir</c:v>
                </c:pt>
              </c:strCache>
            </c:strRef>
          </c:cat>
          <c:val>
            <c:numRef>
              <c:f>'2015'!$O$2:$O$24</c:f>
              <c:numCache>
                <c:formatCode>0.0</c:formatCode>
                <c:ptCount val="23"/>
                <c:pt idx="0">
                  <c:v>8</c:v>
                </c:pt>
                <c:pt idx="1">
                  <c:v>0.8</c:v>
                </c:pt>
                <c:pt idx="2">
                  <c:v>0.6</c:v>
                </c:pt>
                <c:pt idx="3">
                  <c:v>0.7</c:v>
                </c:pt>
                <c:pt idx="4">
                  <c:v>0.5</c:v>
                </c:pt>
                <c:pt idx="5">
                  <c:v>0.4</c:v>
                </c:pt>
                <c:pt idx="6">
                  <c:v>0.8</c:v>
                </c:pt>
                <c:pt idx="7">
                  <c:v>0.2</c:v>
                </c:pt>
                <c:pt idx="8">
                  <c:v>0.3</c:v>
                </c:pt>
                <c:pt idx="9">
                  <c:v>0.3</c:v>
                </c:pt>
                <c:pt idx="10">
                  <c:v>0.2</c:v>
                </c:pt>
                <c:pt idx="11">
                  <c:v>0.2</c:v>
                </c:pt>
                <c:pt idx="12">
                  <c:v>0.3</c:v>
                </c:pt>
                <c:pt idx="13">
                  <c:v>0.3</c:v>
                </c:pt>
                <c:pt idx="14">
                  <c:v>0.3</c:v>
                </c:pt>
                <c:pt idx="15">
                  <c:v>0.2</c:v>
                </c:pt>
                <c:pt idx="16">
                  <c:v>0.2</c:v>
                </c:pt>
                <c:pt idx="17">
                  <c:v>0.2</c:v>
                </c:pt>
                <c:pt idx="18">
                  <c:v>0.2</c:v>
                </c:pt>
                <c:pt idx="19">
                  <c:v>0.2</c:v>
                </c:pt>
                <c:pt idx="20">
                  <c:v>0.2</c:v>
                </c:pt>
                <c:pt idx="21">
                  <c:v>0.3</c:v>
                </c:pt>
                <c:pt idx="22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E36-49D1-BF61-36DF611F90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35038632"/>
        <c:axId val="635039808"/>
      </c:barChart>
      <c:catAx>
        <c:axId val="635038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5039808"/>
        <c:crosses val="autoZero"/>
        <c:auto val="1"/>
        <c:lblAlgn val="ctr"/>
        <c:lblOffset val="100"/>
        <c:noMultiLvlLbl val="0"/>
      </c:catAx>
      <c:valAx>
        <c:axId val="635039808"/>
        <c:scaling>
          <c:orientation val="minMax"/>
          <c:max val="13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PM2.5 (µg/m</a:t>
                </a:r>
                <a:r>
                  <a:rPr lang="en-US">
                    <a:latin typeface="Calibri" panose="020F0502020204030204" pitchFamily="34" charset="0"/>
                    <a:cs typeface="Calibri" panose="020F0502020204030204" pitchFamily="34" charset="0"/>
                  </a:rPr>
                  <a:t>³</a:t>
                </a:r>
                <a:r>
                  <a:rPr lang="en-US"/>
                  <a:t>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5038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3148471396094362E-3"/>
          <c:y val="0.8292605594146325"/>
          <c:w val="0.83419033400177833"/>
          <c:h val="0.17073944058536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0.11266</cdr:x>
      <cdr:y>0.39513</cdr:y>
    </cdr:from>
    <cdr:to>
      <cdr:x>0.95828</cdr:x>
      <cdr:y>0.39513</cdr:y>
    </cdr:to>
    <cdr:cxnSp macro="">
      <cdr:nvCxnSpPr>
        <cdr:cNvPr id="2" name="Straight Connector 1">
          <a:extLst xmlns:a="http://schemas.openxmlformats.org/drawingml/2006/main">
            <a:ext uri="{FF2B5EF4-FFF2-40B4-BE49-F238E27FC236}">
              <a16:creationId xmlns:a16="http://schemas.microsoft.com/office/drawing/2014/main" id="{9710636A-0080-4820-B0D7-9FF95A3DBB60}"/>
            </a:ext>
          </a:extLst>
        </cdr:cNvPr>
        <cdr:cNvCxnSpPr/>
      </cdr:nvCxnSpPr>
      <cdr:spPr>
        <a:xfrm xmlns:a="http://schemas.openxmlformats.org/drawingml/2006/main">
          <a:off x="976298" y="2485454"/>
          <a:ext cx="7328043" cy="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rgbClr val="FF0000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0.11266</cdr:x>
      <cdr:y>0.49315</cdr:y>
    </cdr:from>
    <cdr:to>
      <cdr:x>0.95549</cdr:x>
      <cdr:y>0.49315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37E5DF02-C176-406E-98D7-B19EDADF8285}"/>
            </a:ext>
          </a:extLst>
        </cdr:cNvPr>
        <cdr:cNvCxnSpPr/>
      </cdr:nvCxnSpPr>
      <cdr:spPr>
        <a:xfrm xmlns:a="http://schemas.openxmlformats.org/drawingml/2006/main">
          <a:off x="976614" y="3103786"/>
          <a:ext cx="7306519" cy="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rgbClr val="FF0000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0.76386</cdr:x>
      <cdr:y>0.34657</cdr:y>
    </cdr:from>
    <cdr:to>
      <cdr:x>0.9697</cdr:x>
      <cdr:y>0.39063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619521" y="2179981"/>
          <a:ext cx="1783785" cy="2771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>
              <a:solidFill>
                <a:srgbClr val="FF0000"/>
              </a:solidFill>
            </a:rPr>
            <a:t>Indian AQ standard</a:t>
          </a:r>
        </a:p>
      </cdr:txBody>
    </cdr:sp>
  </cdr:relSizeAnchor>
  <cdr:relSizeAnchor xmlns:cdr="http://schemas.openxmlformats.org/drawingml/2006/chartDrawing">
    <cdr:from>
      <cdr:x>0.79167</cdr:x>
      <cdr:y>0.40694</cdr:y>
    </cdr:from>
    <cdr:to>
      <cdr:x>0.96552</cdr:x>
      <cdr:y>0.44868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6862995" y="2561203"/>
          <a:ext cx="1507098" cy="2627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600">
              <a:solidFill>
                <a:srgbClr val="FF0000"/>
              </a:solidFill>
            </a:rPr>
            <a:t>WHO</a:t>
          </a:r>
          <a:br>
            <a:rPr lang="en-US" sz="1600">
              <a:solidFill>
                <a:srgbClr val="FF0000"/>
              </a:solidFill>
            </a:rPr>
          </a:br>
          <a:r>
            <a:rPr lang="en-US" sz="1600">
              <a:solidFill>
                <a:srgbClr val="FF0000"/>
              </a:solidFill>
            </a:rPr>
            <a:t> guideline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5D3C7F-C1AA-4146-80F3-A6998DE99CBB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08051-4684-4C8C-AB2B-BAC5BF27D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73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entry-slide-title-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12192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2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3350685" y="1919289"/>
            <a:ext cx="8841316" cy="1470025"/>
          </a:xfrm>
        </p:spPr>
        <p:txBody>
          <a:bodyPr lIns="457200" rIns="457200" anchor="ctr"/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03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3350684" y="3886200"/>
            <a:ext cx="8837083" cy="1752600"/>
          </a:xfrm>
        </p:spPr>
        <p:txBody>
          <a:bodyPr lIns="457200" rIns="457200"/>
          <a:lstStyle>
            <a:lvl1pPr marL="0" indent="0">
              <a:buFontTx/>
              <a:buNone/>
              <a:defRPr>
                <a:solidFill>
                  <a:srgbClr val="003399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457267" y="6516689"/>
            <a:ext cx="2110317" cy="320675"/>
          </a:xfrm>
        </p:spPr>
        <p:txBody>
          <a:bodyPr/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pPr>
              <a:defRPr/>
            </a:pPr>
            <a:fld id="{1E4312B2-5599-4BAB-9629-F8FF3E2D26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11167" y="455613"/>
            <a:ext cx="2664884" cy="56705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2284" y="455613"/>
            <a:ext cx="7795683" cy="56705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6F685-8D31-4F3D-8A52-5F9F92A1AC1B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entry-slide-title-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12192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5" name="Rectangle 9"/>
          <p:cNvSpPr>
            <a:spLocks noGrp="1" noChangeArrowheads="1"/>
          </p:cNvSpPr>
          <p:nvPr>
            <p:ph type="ctrTitle"/>
          </p:nvPr>
        </p:nvSpPr>
        <p:spPr>
          <a:xfrm>
            <a:off x="3350685" y="1919289"/>
            <a:ext cx="8841316" cy="1470025"/>
          </a:xfrm>
        </p:spPr>
        <p:txBody>
          <a:bodyPr lIns="457200" rIns="457200" anchor="ctr"/>
          <a:lstStyle>
            <a:lvl1pPr>
              <a:defRPr sz="4500"/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06506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3350684" y="3886200"/>
            <a:ext cx="8837083" cy="1752600"/>
          </a:xfrm>
        </p:spPr>
        <p:txBody>
          <a:bodyPr lIns="457200" rIns="457200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457267" y="6516689"/>
            <a:ext cx="2110317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694AA-2A09-4281-A0AC-055865A5D5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284" y="188640"/>
            <a:ext cx="10663767" cy="1143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4CD66-9604-4305-B5A8-78B29733E3FB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284" y="1600201"/>
            <a:ext cx="523028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5767" y="1600201"/>
            <a:ext cx="52302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42101-ADE3-4411-8509-CE09211AA481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57529-EAD9-48B3-91A9-187C3E17D5BF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575DE-90EA-43E8-99E7-C79D7B8D1FF9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785DD-37C5-4445-A386-69E4688B873F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A11DA-FCFA-40A2-8A7C-551411CC873A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39C79-261A-4A22-ACC0-31F52339D5E6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F412E-6CE6-4894-9AD8-4FECDCDD323A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CA046-3722-4950-924C-5359C54C5ADE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11167" y="455613"/>
            <a:ext cx="2664884" cy="56705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2284" y="455613"/>
            <a:ext cx="7795683" cy="56705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5EA59-A23C-4E7E-9995-208EA4FE05B4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r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584800-6692-4F7A-844A-C16EE7CAB8D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8" name="Espace réservé du contenu 27"/>
          <p:cNvSpPr>
            <a:spLocks noGrp="1"/>
          </p:cNvSpPr>
          <p:nvPr>
            <p:ph sz="quarter" idx="13"/>
          </p:nvPr>
        </p:nvSpPr>
        <p:spPr>
          <a:xfrm>
            <a:off x="911424" y="1340768"/>
            <a:ext cx="10753527" cy="49685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57392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2F62D-876D-4FD5-9B25-DA24A86DA08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21/04/2021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1FDBB-62C7-42EA-A82D-E5CDD253F41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491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284" y="1600201"/>
            <a:ext cx="523028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5767" y="1600201"/>
            <a:ext cx="52302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711BC-CB1F-4E99-8CB3-0C61FE49B3B7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BF2D6-F2CE-4825-AA43-5FCA2B174C18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3024A-A1CF-4A6E-8F6A-5095CE996DF9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A010B-BAF6-40A5-B717-FF159C823536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224A6-702E-4A01-99F0-96056F73EC9A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84531-87E1-44F5-B3D0-04F68C17036F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A0DC2-634B-4A4B-A9CE-6B1EFB94E78A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34E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entry-slide-content-dark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-9525"/>
            <a:ext cx="12192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912284" y="455613"/>
            <a:ext cx="1066376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316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284" y="1600201"/>
            <a:ext cx="1066376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184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44484" y="6516689"/>
            <a:ext cx="3860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85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8918" y="6516689"/>
            <a:ext cx="2889249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1584800-6692-4F7A-844A-C16EE7CAB8D0}" type="slidenum">
              <a:rPr lang="en-US" smtClean="0"/>
              <a:pPr>
                <a:defRPr/>
              </a:pPr>
              <a:t>‹#›</a:t>
            </a:fld>
            <a:r>
              <a:rPr lang="en-US" dirty="0"/>
              <a:t>, date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694" r:id="rId2"/>
    <p:sldLayoutId id="2147483692" r:id="rId3"/>
    <p:sldLayoutId id="2147483691" r:id="rId4"/>
    <p:sldLayoutId id="2147483690" r:id="rId5"/>
    <p:sldLayoutId id="2147483689" r:id="rId6"/>
    <p:sldLayoutId id="2147483688" r:id="rId7"/>
    <p:sldLayoutId id="2147483687" r:id="rId8"/>
    <p:sldLayoutId id="2147483686" r:id="rId9"/>
    <p:sldLayoutId id="2147483685" r:id="rId1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34E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8" descr="entry-slide-content-ligh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2192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44484" y="6516689"/>
            <a:ext cx="3860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54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8918" y="6516689"/>
            <a:ext cx="2889249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CCA0B88-0A52-4D2E-93D1-C5B7E15B7FE4}" type="slidenum">
              <a:rPr lang="en-US" smtClean="0"/>
              <a:pPr>
                <a:defRPr/>
              </a:pPr>
              <a:t>‹#›</a:t>
            </a:fld>
            <a:r>
              <a:rPr lang="en-US" dirty="0"/>
              <a:t>, date</a:t>
            </a:r>
          </a:p>
        </p:txBody>
      </p:sp>
      <p:sp>
        <p:nvSpPr>
          <p:cNvPr id="37893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912284" y="455613"/>
            <a:ext cx="1066376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789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284" y="1600201"/>
            <a:ext cx="1066376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14" r:id="rId2"/>
    <p:sldLayoutId id="2147483712" r:id="rId3"/>
    <p:sldLayoutId id="2147483711" r:id="rId4"/>
    <p:sldLayoutId id="2147483710" r:id="rId5"/>
    <p:sldLayoutId id="2147483709" r:id="rId6"/>
    <p:sldLayoutId id="2147483708" r:id="rId7"/>
    <p:sldLayoutId id="2147483707" r:id="rId8"/>
    <p:sldLayoutId id="2147483706" r:id="rId9"/>
    <p:sldLayoutId id="2147483705" r:id="rId10"/>
    <p:sldLayoutId id="214748373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3399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rgbClr val="003399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3399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rgbClr val="003399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Arial" pitchFamily="34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65418-B570-4A3F-A61B-EE2A133EDD3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21/04/2021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AFDE3-C67D-40EB-9325-41D55C1E919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5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emf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46451" y="1772816"/>
            <a:ext cx="8841316" cy="1470025"/>
          </a:xfrm>
        </p:spPr>
        <p:txBody>
          <a:bodyPr/>
          <a:lstStyle/>
          <a:p>
            <a:r>
              <a:rPr lang="en-US" dirty="0"/>
              <a:t>Calculating ambient PM</a:t>
            </a:r>
            <a:r>
              <a:rPr lang="en-US" baseline="-25000" dirty="0"/>
              <a:t>2.5</a:t>
            </a:r>
            <a:r>
              <a:rPr lang="en-US" dirty="0"/>
              <a:t> and health impacts in GAINS</a:t>
            </a:r>
          </a:p>
        </p:txBody>
      </p:sp>
      <p:sp>
        <p:nvSpPr>
          <p:cNvPr id="62466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z="2000" dirty="0"/>
              <a:t>Gregor Kiesewetter</a:t>
            </a:r>
          </a:p>
          <a:p>
            <a:pPr eaLnBrk="1" hangingPunct="1"/>
            <a:r>
              <a:rPr lang="en-US" sz="1600" dirty="0"/>
              <a:t>Pollution Management Group</a:t>
            </a:r>
          </a:p>
          <a:p>
            <a:pPr eaLnBrk="1" hangingPunct="1"/>
            <a:r>
              <a:rPr lang="en-US" sz="1600" dirty="0"/>
              <a:t>Energy, Climate and Environment Program</a:t>
            </a:r>
          </a:p>
          <a:p>
            <a:pPr eaLnBrk="1" hangingPunct="1"/>
            <a:endParaRPr lang="en-US" sz="1600" dirty="0"/>
          </a:p>
          <a:p>
            <a:pPr eaLnBrk="1" hangingPunct="1"/>
            <a:r>
              <a:rPr lang="en-US" sz="2000" dirty="0"/>
              <a:t>IIASA</a:t>
            </a:r>
          </a:p>
          <a:p>
            <a:pPr eaLnBrk="1" hangingPunct="1"/>
            <a:r>
              <a:rPr lang="en-US" sz="2000" dirty="0" err="1"/>
              <a:t>Laxenburg</a:t>
            </a:r>
            <a:r>
              <a:rPr lang="en-US" sz="2000" dirty="0"/>
              <a:t>, Austria</a:t>
            </a:r>
          </a:p>
          <a:p>
            <a:pPr eaLnBrk="1" hangingPunct="1"/>
            <a:r>
              <a:rPr lang="en-US" sz="1800" dirty="0"/>
              <a:t>GAINS training workshop, April 2021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389DF-5648-4152-A51F-F2643C70F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Downscaling for urban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8FDB3-13BF-4DFC-B90E-FD6E6B29F46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400" dirty="0"/>
              <a:t>0.5° resolution ~ 50km. Not sufficient for urban concentration variation!</a:t>
            </a:r>
          </a:p>
          <a:p>
            <a:r>
              <a:rPr lang="en-US" sz="2400" dirty="0"/>
              <a:t>Mostly primary PM emissions from low-level sources are responsible for small scale variations (urban increments) in ambient PM concentrations!</a:t>
            </a:r>
          </a:p>
          <a:p>
            <a:pPr lvl="1"/>
            <a:r>
              <a:rPr lang="en-US" sz="2400" dirty="0"/>
              <a:t>Relevant sectors: </a:t>
            </a:r>
          </a:p>
          <a:p>
            <a:pPr lvl="2"/>
            <a:r>
              <a:rPr lang="en-US" sz="2400" dirty="0"/>
              <a:t>Residential combustion</a:t>
            </a:r>
          </a:p>
          <a:p>
            <a:pPr lvl="2"/>
            <a:r>
              <a:rPr lang="en-US" sz="2400" dirty="0"/>
              <a:t>Road traffic</a:t>
            </a:r>
          </a:p>
          <a:p>
            <a:pPr lvl="2"/>
            <a:r>
              <a:rPr lang="en-US" sz="2400" dirty="0"/>
              <a:t>Municipal waste burning</a:t>
            </a:r>
          </a:p>
          <a:p>
            <a:r>
              <a:rPr lang="en-US" sz="2400" dirty="0"/>
              <a:t>GAINS splits these sectors into urban and rural (traffic only internally)</a:t>
            </a:r>
          </a:p>
          <a:p>
            <a:r>
              <a:rPr lang="en-US" sz="2400" dirty="0"/>
              <a:t>Special sensitivity simulations were done with higher resolution (0.1° / 10km) changing only low-level urban emissions</a:t>
            </a:r>
          </a:p>
          <a:p>
            <a:pPr lvl="1"/>
            <a:r>
              <a:rPr lang="en-US" sz="2400" dirty="0"/>
              <a:t>Split of the PPM low-level transfer coefficient into urban and rural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915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5083193-8E1B-4A69-945A-1E7AE35F0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6834" y="1559243"/>
            <a:ext cx="5838535" cy="3805200"/>
          </a:xfrm>
          <a:prstGeom prst="rect">
            <a:avLst/>
          </a:prstGeom>
        </p:spPr>
      </p:pic>
      <p:graphicFrame>
        <p:nvGraphicFramePr>
          <p:cNvPr id="12" name="Table 10">
            <a:extLst>
              <a:ext uri="{FF2B5EF4-FFF2-40B4-BE49-F238E27FC236}">
                <a16:creationId xmlns:a16="http://schemas.microsoft.com/office/drawing/2014/main" id="{56617324-8636-4455-9B15-6C0DEDD73C52}"/>
              </a:ext>
            </a:extLst>
          </p:cNvPr>
          <p:cNvGraphicFramePr>
            <a:graphicFrameLocks noGrp="1"/>
          </p:cNvGraphicFramePr>
          <p:nvPr/>
        </p:nvGraphicFramePr>
        <p:xfrm>
          <a:off x="1654144" y="5260183"/>
          <a:ext cx="8883712" cy="1493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41856">
                  <a:extLst>
                    <a:ext uri="{9D8B030D-6E8A-4147-A177-3AD203B41FA5}">
                      <a16:colId xmlns:a16="http://schemas.microsoft.com/office/drawing/2014/main" val="2773695589"/>
                    </a:ext>
                  </a:extLst>
                </a:gridCol>
                <a:gridCol w="4441856">
                  <a:extLst>
                    <a:ext uri="{9D8B030D-6E8A-4147-A177-3AD203B41FA5}">
                      <a16:colId xmlns:a16="http://schemas.microsoft.com/office/drawing/2014/main" val="204225057"/>
                    </a:ext>
                  </a:extLst>
                </a:gridCol>
              </a:tblGrid>
              <a:tr h="29757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Alternative metrics for different purposes:</a:t>
                      </a:r>
                      <a:endParaRPr lang="LID4096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ID4096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77017962"/>
                  </a:ext>
                </a:extLst>
              </a:tr>
              <a:tr h="5139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sng" dirty="0">
                          <a:solidFill>
                            <a:srgbClr val="002060"/>
                          </a:solidFill>
                        </a:rPr>
                        <a:t>Peak concentrations: </a:t>
                      </a:r>
                      <a:br>
                        <a:rPr lang="en-US" sz="1600" dirty="0">
                          <a:solidFill>
                            <a:srgbClr val="002060"/>
                          </a:solidFill>
                        </a:rPr>
                      </a:br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for compliance with ambient air quality standards</a:t>
                      </a:r>
                      <a:endParaRPr lang="LID4096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sng" dirty="0">
                          <a:solidFill>
                            <a:srgbClr val="002060"/>
                          </a:solidFill>
                        </a:rPr>
                        <a:t>Grid-average concentrations: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 </a:t>
                      </a:r>
                      <a:br>
                        <a:rPr lang="en-US" sz="1600" dirty="0">
                          <a:solidFill>
                            <a:srgbClr val="002060"/>
                          </a:solidFill>
                        </a:rPr>
                      </a:br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a spatially more representative measure</a:t>
                      </a:r>
                      <a:endParaRPr lang="LID4096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984807"/>
                  </a:ext>
                </a:extLst>
              </a:tr>
              <a:tr h="5139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sng" dirty="0">
                          <a:solidFill>
                            <a:srgbClr val="002060"/>
                          </a:solidFill>
                        </a:rPr>
                        <a:t>Concentrations at specific monitoring sites: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 </a:t>
                      </a:r>
                      <a:br>
                        <a:rPr lang="en-US" sz="1600" dirty="0">
                          <a:solidFill>
                            <a:srgbClr val="002060"/>
                          </a:solidFill>
                        </a:rPr>
                      </a:br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for validation of model results</a:t>
                      </a:r>
                      <a:endParaRPr lang="LID4096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ID4096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4649297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AF562D7-F553-438E-940B-366CB5BEF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monitoring data with model estimates</a:t>
            </a:r>
            <a:br>
              <a:rPr lang="en-US" dirty="0"/>
            </a:br>
            <a:endParaRPr lang="LID4096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401269-FBF6-45E2-B631-B5AE90C8556E}"/>
              </a:ext>
            </a:extLst>
          </p:cNvPr>
          <p:cNvSpPr txBox="1"/>
          <p:nvPr/>
        </p:nvSpPr>
        <p:spPr>
          <a:xfrm>
            <a:off x="5887511" y="1341438"/>
            <a:ext cx="3277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Observed PM2.5 in Delhi - 2018</a:t>
            </a:r>
            <a:endParaRPr lang="LID4096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FED5635-D8C8-46C2-A73C-8D5604214586}"/>
              </a:ext>
            </a:extLst>
          </p:cNvPr>
          <p:cNvGrpSpPr/>
          <p:nvPr/>
        </p:nvGrpSpPr>
        <p:grpSpPr>
          <a:xfrm>
            <a:off x="10511210" y="1515698"/>
            <a:ext cx="1030602" cy="3747944"/>
            <a:chOff x="10511210" y="1515698"/>
            <a:chExt cx="1030602" cy="374794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A7AA913-1F99-4E8B-8067-BD6E85962E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7006" r="20925"/>
            <a:stretch/>
          </p:blipFill>
          <p:spPr>
            <a:xfrm>
              <a:off x="10773589" y="1515698"/>
              <a:ext cx="471163" cy="260345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1B3035A-0DB8-409E-9BEF-7A04F1089E53}"/>
                </a:ext>
              </a:extLst>
            </p:cNvPr>
            <p:cNvSpPr txBox="1"/>
            <p:nvPr/>
          </p:nvSpPr>
          <p:spPr>
            <a:xfrm>
              <a:off x="10511210" y="4094091"/>
              <a:ext cx="1030602" cy="1169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Population-</a:t>
              </a:r>
              <a:br>
                <a:rPr lang="en-US" sz="1400" dirty="0"/>
              </a:br>
              <a:r>
                <a:rPr lang="en-US" sz="1400" dirty="0"/>
                <a:t>weighted </a:t>
              </a:r>
              <a:br>
                <a:rPr lang="en-US" sz="1400" dirty="0"/>
              </a:br>
              <a:r>
                <a:rPr lang="en-US" sz="1400" dirty="0"/>
                <a:t>mean</a:t>
              </a:r>
              <a:br>
                <a:rPr lang="en-US" sz="1400" dirty="0"/>
              </a:br>
              <a:r>
                <a:rPr lang="en-US" sz="1400" dirty="0"/>
                <a:t>exposure </a:t>
              </a:r>
              <a:br>
                <a:rPr lang="en-US" sz="1400" dirty="0"/>
              </a:br>
              <a:r>
                <a:rPr lang="en-US" sz="1400" dirty="0"/>
                <a:t>in Delhi</a:t>
              </a:r>
              <a:endParaRPr lang="LID4096" sz="1400" dirty="0"/>
            </a:p>
          </p:txBody>
        </p:sp>
      </p:grp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853D234E-9684-40F0-8507-246F41973D91}"/>
              </a:ext>
            </a:extLst>
          </p:cNvPr>
          <p:cNvGraphicFramePr>
            <a:graphicFrameLocks noGrp="1"/>
          </p:cNvGraphicFramePr>
          <p:nvPr/>
        </p:nvGraphicFramePr>
        <p:xfrm>
          <a:off x="1654144" y="5257589"/>
          <a:ext cx="8883712" cy="1493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41856">
                  <a:extLst>
                    <a:ext uri="{9D8B030D-6E8A-4147-A177-3AD203B41FA5}">
                      <a16:colId xmlns:a16="http://schemas.microsoft.com/office/drawing/2014/main" val="2773695589"/>
                    </a:ext>
                  </a:extLst>
                </a:gridCol>
                <a:gridCol w="4441856">
                  <a:extLst>
                    <a:ext uri="{9D8B030D-6E8A-4147-A177-3AD203B41FA5}">
                      <a16:colId xmlns:a16="http://schemas.microsoft.com/office/drawing/2014/main" val="204225057"/>
                    </a:ext>
                  </a:extLst>
                </a:gridCol>
              </a:tblGrid>
              <a:tr h="29757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Alternative metrics for different purposes:</a:t>
                      </a:r>
                      <a:endParaRPr lang="LID4096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ID4096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77017962"/>
                  </a:ext>
                </a:extLst>
              </a:tr>
              <a:tr h="5139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sng" dirty="0">
                          <a:solidFill>
                            <a:srgbClr val="002060"/>
                          </a:solidFill>
                        </a:rPr>
                        <a:t>Peak concentrations: </a:t>
                      </a:r>
                      <a:br>
                        <a:rPr lang="en-US" sz="1600" dirty="0">
                          <a:solidFill>
                            <a:srgbClr val="002060"/>
                          </a:solidFill>
                        </a:rPr>
                      </a:br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for compliance with ambient air quality standards</a:t>
                      </a:r>
                      <a:endParaRPr lang="LID4096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sng" dirty="0">
                          <a:solidFill>
                            <a:srgbClr val="002060"/>
                          </a:solidFill>
                        </a:rPr>
                        <a:t>Grid-average concentrations: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 </a:t>
                      </a:r>
                      <a:br>
                        <a:rPr lang="en-US" sz="1600" dirty="0">
                          <a:solidFill>
                            <a:srgbClr val="002060"/>
                          </a:solidFill>
                        </a:rPr>
                      </a:br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a spatially more representative measure</a:t>
                      </a:r>
                      <a:endParaRPr lang="LID4096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984807"/>
                  </a:ext>
                </a:extLst>
              </a:tr>
              <a:tr h="5139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sng" dirty="0">
                          <a:solidFill>
                            <a:srgbClr val="002060"/>
                          </a:solidFill>
                        </a:rPr>
                        <a:t>Concentrations at specific monitoring sites: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 </a:t>
                      </a:r>
                      <a:br>
                        <a:rPr lang="en-US" sz="1600" dirty="0">
                          <a:solidFill>
                            <a:srgbClr val="002060"/>
                          </a:solidFill>
                        </a:rPr>
                      </a:br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for validation of model results</a:t>
                      </a:r>
                      <a:endParaRPr lang="LID4096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sng" dirty="0">
                          <a:solidFill>
                            <a:srgbClr val="002060"/>
                          </a:solidFill>
                        </a:rPr>
                        <a:t>Population-weighted mean exposure: </a:t>
                      </a:r>
                      <a:br>
                        <a:rPr lang="en-US" sz="1600" u="sng" dirty="0">
                          <a:solidFill>
                            <a:srgbClr val="002060"/>
                          </a:solidFill>
                        </a:rPr>
                      </a:br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to maximize economic efficiency of AQM strategies</a:t>
                      </a:r>
                      <a:endParaRPr lang="LID4096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4649297"/>
                  </a:ext>
                </a:extLst>
              </a:tr>
            </a:tbl>
          </a:graphicData>
        </a:graphic>
      </p:graphicFrame>
      <p:pic>
        <p:nvPicPr>
          <p:cNvPr id="14" name="Picture 13" descr="Chart, diagram&#10;&#10;Description automatically generated">
            <a:extLst>
              <a:ext uri="{FF2B5EF4-FFF2-40B4-BE49-F238E27FC236}">
                <a16:creationId xmlns:a16="http://schemas.microsoft.com/office/drawing/2014/main" id="{92A8FFDF-D648-49B4-9094-18359C5540E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3" t="6984" b="7429"/>
          <a:stretch/>
        </p:blipFill>
        <p:spPr>
          <a:xfrm>
            <a:off x="898581" y="1984030"/>
            <a:ext cx="2576097" cy="207946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85CDAD1-1DB2-4926-832E-41E17AB1EF85}"/>
              </a:ext>
            </a:extLst>
          </p:cNvPr>
          <p:cNvSpPr txBox="1"/>
          <p:nvPr/>
        </p:nvSpPr>
        <p:spPr>
          <a:xfrm>
            <a:off x="898581" y="1374951"/>
            <a:ext cx="23039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Modelled grid-average</a:t>
            </a:r>
            <a:br>
              <a:rPr lang="en-US" dirty="0"/>
            </a:br>
            <a:r>
              <a:rPr lang="en-US" dirty="0"/>
              <a:t> PM2.5 in Delhi - 2018</a:t>
            </a:r>
            <a:endParaRPr lang="LID4096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E9FF8B-1FA7-4EDB-815C-52986F1D9FDE}"/>
              </a:ext>
            </a:extLst>
          </p:cNvPr>
          <p:cNvSpPr txBox="1"/>
          <p:nvPr/>
        </p:nvSpPr>
        <p:spPr>
          <a:xfrm>
            <a:off x="762482" y="4089091"/>
            <a:ext cx="25760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GAINS calculates ~10 km*10 km </a:t>
            </a:r>
          </a:p>
          <a:p>
            <a:pPr algn="ctr"/>
            <a:r>
              <a:rPr lang="en-US" sz="1400" dirty="0"/>
              <a:t>grid average concentrations</a:t>
            </a:r>
            <a:endParaRPr lang="LID4096" sz="14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274973B-946D-44B7-91E6-1482CF071588}"/>
              </a:ext>
            </a:extLst>
          </p:cNvPr>
          <p:cNvGrpSpPr/>
          <p:nvPr/>
        </p:nvGrpSpPr>
        <p:grpSpPr>
          <a:xfrm>
            <a:off x="4606834" y="1271952"/>
            <a:ext cx="5854495" cy="3887899"/>
            <a:chOff x="-938937" y="2015520"/>
            <a:chExt cx="5854495" cy="388789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935761F-7909-495D-A36D-18AE42E42F84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22976" y="2328047"/>
              <a:ext cx="5838534" cy="35753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C0D220E-270C-445F-965B-2023F7B961C9}"/>
                </a:ext>
              </a:extLst>
            </p:cNvPr>
            <p:cNvSpPr txBox="1"/>
            <p:nvPr/>
          </p:nvSpPr>
          <p:spPr>
            <a:xfrm>
              <a:off x="-938937" y="2015520"/>
              <a:ext cx="560057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Modelled grid-average vs. observed PM2.5 in Delhi - 2018</a:t>
              </a:r>
              <a:endParaRPr lang="LID4096" dirty="0"/>
            </a:p>
          </p:txBody>
        </p:sp>
      </p:grpSp>
    </p:spTree>
    <p:extLst>
      <p:ext uri="{BB962C8B-B14F-4D97-AF65-F5344CB8AC3E}">
        <p14:creationId xmlns:p14="http://schemas.microsoft.com/office/powerpoint/2010/main" val="246591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4DDFD-14FF-4833-B8D7-72433ABC8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PM</a:t>
            </a:r>
            <a:r>
              <a:rPr lang="en-US" baseline="-25000" dirty="0"/>
              <a:t>2.5</a:t>
            </a:r>
            <a:r>
              <a:rPr lang="en-US" dirty="0"/>
              <a:t> and human health</a:t>
            </a:r>
            <a:endParaRPr lang="en-US" baseline="-25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57DF0B-6009-4B65-B00C-51714682F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284" y="1268760"/>
            <a:ext cx="10663767" cy="4857405"/>
          </a:xfrm>
        </p:spPr>
        <p:txBody>
          <a:bodyPr/>
          <a:lstStyle/>
          <a:p>
            <a:r>
              <a:rPr lang="en-US" dirty="0"/>
              <a:t>Long-time exposure to PM</a:t>
            </a:r>
            <a:r>
              <a:rPr lang="en-US" baseline="-25000" dirty="0"/>
              <a:t>2.5</a:t>
            </a:r>
            <a:r>
              <a:rPr lang="en-US" dirty="0"/>
              <a:t> increases the risk of cardiovascular and respiratory diseases, and lung cancer</a:t>
            </a:r>
          </a:p>
          <a:p>
            <a:r>
              <a:rPr lang="en-US" dirty="0"/>
              <a:t>3-5 million cases of premature deaths annually are attributed to it,</a:t>
            </a:r>
          </a:p>
          <a:p>
            <a:r>
              <a:rPr lang="en-US" dirty="0"/>
              <a:t>making it the most important environmental risk factor for human health.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70C43B-A249-4563-A07D-F1BBF979D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186" y="3573016"/>
            <a:ext cx="5111506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776CF26-35CC-4AAC-B228-B064B65BB2BD}"/>
              </a:ext>
            </a:extLst>
          </p:cNvPr>
          <p:cNvGrpSpPr/>
          <p:nvPr/>
        </p:nvGrpSpPr>
        <p:grpSpPr>
          <a:xfrm>
            <a:off x="5926580" y="2636912"/>
            <a:ext cx="3020525" cy="5000625"/>
            <a:chOff x="5519936" y="1484784"/>
            <a:chExt cx="3020525" cy="500062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259ED0F-4D8C-44AA-BD3B-DD236D17B3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760"/>
            <a:stretch/>
          </p:blipFill>
          <p:spPr>
            <a:xfrm>
              <a:off x="6073312" y="1484784"/>
              <a:ext cx="2467149" cy="5000625"/>
            </a:xfrm>
            <a:prstGeom prst="rect">
              <a:avLst/>
            </a:prstGeom>
            <a:ln>
              <a:solidFill>
                <a:schemeClr val="bg2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D539A559-BE05-4127-B1B8-8FE7F1C8D6B0}"/>
                </a:ext>
              </a:extLst>
            </p:cNvPr>
            <p:cNvCxnSpPr/>
            <p:nvPr/>
          </p:nvCxnSpPr>
          <p:spPr>
            <a:xfrm>
              <a:off x="5519936" y="4725144"/>
              <a:ext cx="553376" cy="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C864F302-EAE1-4C1C-96FD-9E8F1B9905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5272" y="2852936"/>
            <a:ext cx="2500473" cy="3429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7090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84D5E-3047-4AE6-BA7F-751C02C2C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impact calculations in GAINS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CBA4D-8405-4AE5-A71C-664E060E48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Outside Europe, GAINS follows the approach of the Global Burden of Disease studies</a:t>
            </a:r>
          </a:p>
          <a:p>
            <a:r>
              <a:rPr lang="en-US" dirty="0"/>
              <a:t>We calculate disease and age specific mortality</a:t>
            </a:r>
          </a:p>
          <a:p>
            <a:r>
              <a:rPr lang="en-US" dirty="0"/>
              <a:t>Long-term exposure increases the risk for death from a few diseases: COPD, stroke, IHD, lung cancer, ALRI.</a:t>
            </a:r>
          </a:p>
          <a:p>
            <a:r>
              <a:rPr lang="en-US" dirty="0"/>
              <a:t>Needed:</a:t>
            </a:r>
          </a:p>
          <a:p>
            <a:pPr lvl="1"/>
            <a:r>
              <a:rPr lang="en-US" dirty="0"/>
              <a:t>Ambient PM</a:t>
            </a:r>
            <a:r>
              <a:rPr lang="en-US" baseline="-25000" dirty="0"/>
              <a:t>2.5</a:t>
            </a:r>
            <a:r>
              <a:rPr lang="en-US" dirty="0"/>
              <a:t> concentration on relevant resolution (urban background)</a:t>
            </a:r>
          </a:p>
          <a:p>
            <a:pPr lvl="1"/>
            <a:r>
              <a:rPr lang="en-US" dirty="0"/>
              <a:t>Population data on the same spatial distribution</a:t>
            </a:r>
          </a:p>
          <a:p>
            <a:pPr lvl="1"/>
            <a:r>
              <a:rPr lang="en-US" dirty="0"/>
              <a:t>Exposure-response relationships</a:t>
            </a:r>
          </a:p>
          <a:p>
            <a:pPr lvl="1"/>
            <a:r>
              <a:rPr lang="en-US" dirty="0"/>
              <a:t>Baseline mortality data (by disease and age)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922CAB-FDDA-4586-9FA7-39FC6EBD1842}"/>
              </a:ext>
            </a:extLst>
          </p:cNvPr>
          <p:cNvSpPr txBox="1"/>
          <p:nvPr/>
        </p:nvSpPr>
        <p:spPr>
          <a:xfrm>
            <a:off x="10312785" y="3293452"/>
            <a:ext cx="966931" cy="369332"/>
          </a:xfrm>
          <a:prstGeom prst="rect">
            <a:avLst/>
          </a:prstGeom>
          <a:noFill/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/>
              <a:t>GAINS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2FBC15-E1BB-43B6-A7C7-5E72E34AF6DA}"/>
              </a:ext>
            </a:extLst>
          </p:cNvPr>
          <p:cNvSpPr txBox="1"/>
          <p:nvPr/>
        </p:nvSpPr>
        <p:spPr>
          <a:xfrm>
            <a:off x="8145525" y="3694413"/>
            <a:ext cx="3134191" cy="369332"/>
          </a:xfrm>
          <a:prstGeom prst="rect">
            <a:avLst/>
          </a:prstGeom>
          <a:noFill/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/>
              <a:t>worldpop.org.uk (100m grid)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D3B4AC-B3A5-465D-A1D5-7D830CD8FDC1}"/>
              </a:ext>
            </a:extLst>
          </p:cNvPr>
          <p:cNvSpPr txBox="1"/>
          <p:nvPr/>
        </p:nvSpPr>
        <p:spPr>
          <a:xfrm>
            <a:off x="7104112" y="4092377"/>
            <a:ext cx="4175604" cy="369332"/>
          </a:xfrm>
          <a:prstGeom prst="rect">
            <a:avLst/>
          </a:prstGeom>
          <a:noFill/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International literature: GBD, WHO,…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2227BF-7646-4A0B-98F1-3F492DE09442}"/>
              </a:ext>
            </a:extLst>
          </p:cNvPr>
          <p:cNvSpPr txBox="1"/>
          <p:nvPr/>
        </p:nvSpPr>
        <p:spPr>
          <a:xfrm>
            <a:off x="6744072" y="4572807"/>
            <a:ext cx="5015155" cy="646331"/>
          </a:xfrm>
          <a:prstGeom prst="rect">
            <a:avLst/>
          </a:prstGeom>
          <a:noFill/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/>
              <a:t>UN World Population Prospects (total mortality)</a:t>
            </a:r>
          </a:p>
          <a:p>
            <a:r>
              <a:rPr lang="en-US" dirty="0"/>
              <a:t>GBD (disease contributions)</a:t>
            </a:r>
          </a:p>
        </p:txBody>
      </p:sp>
    </p:spTree>
    <p:extLst>
      <p:ext uri="{BB962C8B-B14F-4D97-AF65-F5344CB8AC3E}">
        <p14:creationId xmlns:p14="http://schemas.microsoft.com/office/powerpoint/2010/main" val="425550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50407-FA29-4C9D-AEE1-06B0ADA1F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 attributable fraction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9C347A-23E8-416C-B125-9764CBB62B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2284" y="980729"/>
                <a:ext cx="10663767" cy="5145436"/>
              </a:xfrm>
            </p:spPr>
            <p:txBody>
              <a:bodyPr/>
              <a:lstStyle/>
              <a:p>
                <a:r>
                  <a:rPr lang="en-US" dirty="0"/>
                  <a:t>PAF is the proportional reduction in population disease or mortality that would occur if exposure to a risk factor were reduced to an alternative ideal exposure scenario (</a:t>
                </a:r>
                <a:r>
                  <a:rPr lang="en-US" dirty="0" err="1"/>
                  <a:t>eg.</a:t>
                </a:r>
                <a:r>
                  <a:rPr lang="en-US" dirty="0"/>
                  <a:t> no air pollution). 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𝑃𝐴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𝑑𝑎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𝑝𝑜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𝑝𝑜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... </a:t>
                </a:r>
                <a:r>
                  <a:rPr lang="en-US" dirty="0">
                    <a:latin typeface="Cambria Math" panose="02040503050406030204" pitchFamily="18" charset="0"/>
                  </a:rPr>
                  <a:t>Disease (COPD, IHD, Stroke, lung cancer, ALRI)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… age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… level of PM</a:t>
                </a:r>
                <a:r>
                  <a:rPr lang="en-US" baseline="-25000" dirty="0"/>
                  <a:t>2.5</a:t>
                </a:r>
                <a:r>
                  <a:rPr lang="en-US" dirty="0"/>
                  <a:t> concentrations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𝑝𝑜𝑝</m:t>
                    </m:r>
                  </m:oMath>
                </a14:m>
                <a:r>
                  <a:rPr lang="en-US" dirty="0"/>
                  <a:t>… fraction of the population exposed to PM</a:t>
                </a:r>
                <a:r>
                  <a:rPr lang="en-US" baseline="-25000" dirty="0"/>
                  <a:t>2.5</a:t>
                </a:r>
                <a:r>
                  <a:rPr lang="en-US" dirty="0"/>
                  <a:t> of level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…Relative risk from disease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at PM</a:t>
                </a:r>
                <a:r>
                  <a:rPr lang="en-US" baseline="-25000" dirty="0"/>
                  <a:t>2.5</a:t>
                </a:r>
                <a:r>
                  <a:rPr lang="en-US" dirty="0"/>
                  <a:t> level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for people at age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Attributable number of deaths: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𝑃𝐴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𝑑𝑎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𝑃𝑀</m:t>
                        </m:r>
                      </m:sub>
                    </m:sSub>
                  </m:oMath>
                </a14:m>
                <a:r>
                  <a:rPr lang="en-US" dirty="0"/>
                  <a:t>: deaths attributable to PM</a:t>
                </a:r>
                <a:r>
                  <a:rPr lang="en-US" baseline="-25000" dirty="0"/>
                  <a:t>2.5</a:t>
                </a:r>
                <a:r>
                  <a:rPr lang="en-US" dirty="0"/>
                  <a:t> (“premature deaths”) at age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from disease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𝐵𝐿</m:t>
                        </m:r>
                      </m:sub>
                    </m:sSub>
                  </m:oMath>
                </a14:m>
                <a:r>
                  <a:rPr lang="en-US" dirty="0"/>
                  <a:t>: baseline (=total) deaths at age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from disease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9C347A-23E8-416C-B125-9764CBB62B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2284" y="980729"/>
                <a:ext cx="10663767" cy="5145436"/>
              </a:xfrm>
              <a:blipFill>
                <a:blip r:embed="rId2"/>
                <a:stretch>
                  <a:fillRect l="-1429" t="-1422" r="-515" b="-48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923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4C3EA-FC7B-4646-869B-80CD0851E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Integrated exposure-response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0C2BE-03C0-4777-BB1A-CB6D2DAEB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980728"/>
            <a:ext cx="11521280" cy="4813995"/>
          </a:xfrm>
        </p:spPr>
        <p:txBody>
          <a:bodyPr/>
          <a:lstStyle/>
          <a:p>
            <a:r>
              <a:rPr lang="en-US" dirty="0"/>
              <a:t>Many versions have been developed. Currently GAINS uses those from WHO 2016 / GBD 2013.</a:t>
            </a:r>
          </a:p>
        </p:txBody>
      </p:sp>
      <p:pic>
        <p:nvPicPr>
          <p:cNvPr id="5" name="Picture 4" descr="Chart, scatter chart&#10;&#10;Description automatically generated">
            <a:extLst>
              <a:ext uri="{FF2B5EF4-FFF2-40B4-BE49-F238E27FC236}">
                <a16:creationId xmlns:a16="http://schemas.microsoft.com/office/drawing/2014/main" id="{FD3EB08B-5956-49BD-9AE5-5B4BE0D315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059" y="1678668"/>
            <a:ext cx="3239815" cy="24307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0F3B62-6C87-4DD5-BEDD-94C77A1463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19392" y="1678667"/>
            <a:ext cx="3239815" cy="24307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DEF9AE-11B3-48A7-8897-941B48B2D9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51226" y="1678667"/>
            <a:ext cx="3239815" cy="24307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82FCD9A-FC06-4DE9-AA40-4AA39A449E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03367" y="4373845"/>
            <a:ext cx="3239815" cy="24307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43A3878-96B9-4DE0-B0D1-D533063FC1B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63552" y="4373847"/>
            <a:ext cx="3239815" cy="243078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0B6C060-352D-4574-B586-C71DFD62C8E2}"/>
              </a:ext>
            </a:extLst>
          </p:cNvPr>
          <p:cNvSpPr txBox="1"/>
          <p:nvPr/>
        </p:nvSpPr>
        <p:spPr>
          <a:xfrm>
            <a:off x="2454152" y="1467262"/>
            <a:ext cx="69762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ALRI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00FFA8-9703-4575-B647-D2A1E237184F}"/>
              </a:ext>
            </a:extLst>
          </p:cNvPr>
          <p:cNvSpPr txBox="1"/>
          <p:nvPr/>
        </p:nvSpPr>
        <p:spPr>
          <a:xfrm>
            <a:off x="5831403" y="1467262"/>
            <a:ext cx="85151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COPD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43C39E-784B-47C4-BB97-C0BAA60318CB}"/>
              </a:ext>
            </a:extLst>
          </p:cNvPr>
          <p:cNvSpPr txBox="1"/>
          <p:nvPr/>
        </p:nvSpPr>
        <p:spPr>
          <a:xfrm>
            <a:off x="8904312" y="1467262"/>
            <a:ext cx="145424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Lung cancer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D62DBE9-2EDB-4383-9712-B4D3E33A648F}"/>
              </a:ext>
            </a:extLst>
          </p:cNvPr>
          <p:cNvSpPr txBox="1"/>
          <p:nvPr/>
        </p:nvSpPr>
        <p:spPr>
          <a:xfrm>
            <a:off x="3101248" y="4179222"/>
            <a:ext cx="58221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IHD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9083CEC-2D35-4388-9EB8-B0ECAE72C173}"/>
              </a:ext>
            </a:extLst>
          </p:cNvPr>
          <p:cNvSpPr txBox="1"/>
          <p:nvPr/>
        </p:nvSpPr>
        <p:spPr>
          <a:xfrm>
            <a:off x="6341063" y="4179222"/>
            <a:ext cx="85151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Stroke</a:t>
            </a:r>
          </a:p>
        </p:txBody>
      </p:sp>
    </p:spTree>
    <p:extLst>
      <p:ext uri="{BB962C8B-B14F-4D97-AF65-F5344CB8AC3E}">
        <p14:creationId xmlns:p14="http://schemas.microsoft.com/office/powerpoint/2010/main" val="1797026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039EA-3746-4051-9D88-0CE084732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GAINS currently calculates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B771B-8ADC-43DA-8A24-8B31113A1F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Ambient PM</a:t>
            </a:r>
            <a:r>
              <a:rPr lang="en-US" baseline="-25000" dirty="0"/>
              <a:t>2.5</a:t>
            </a:r>
            <a:r>
              <a:rPr lang="en-US" dirty="0"/>
              <a:t> concentration maps</a:t>
            </a:r>
          </a:p>
          <a:p>
            <a:r>
              <a:rPr lang="en-US" dirty="0"/>
              <a:t>Population-weighted mean PM</a:t>
            </a:r>
            <a:r>
              <a:rPr lang="en-US" baseline="-25000" dirty="0"/>
              <a:t>2.5</a:t>
            </a:r>
            <a:r>
              <a:rPr lang="en-US" dirty="0"/>
              <a:t> in each GAINS region </a:t>
            </a:r>
          </a:p>
          <a:p>
            <a:r>
              <a:rPr lang="en-US" dirty="0"/>
              <a:t>Health impacts: annual premature deaths from ambient PM</a:t>
            </a:r>
            <a:r>
              <a:rPr lang="en-US" baseline="-25000" dirty="0"/>
              <a:t>2.5</a:t>
            </a:r>
          </a:p>
          <a:p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Exposure distribution: how many people are exposed to different levels of PM</a:t>
            </a:r>
            <a:r>
              <a:rPr lang="en-US" baseline="-25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2.5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?</a:t>
            </a:r>
          </a:p>
          <a:p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Source attribution: </a:t>
            </a:r>
          </a:p>
          <a:p>
            <a:pPr lvl="1"/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Where does ambient PM in each GAINS region originate from? </a:t>
            </a:r>
          </a:p>
          <a:p>
            <a:pPr lvl="1"/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Which sectors are responsible?</a:t>
            </a:r>
          </a:p>
        </p:txBody>
      </p:sp>
    </p:spTree>
    <p:extLst>
      <p:ext uri="{BB962C8B-B14F-4D97-AF65-F5344CB8AC3E}">
        <p14:creationId xmlns:p14="http://schemas.microsoft.com/office/powerpoint/2010/main" val="3360291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6E023-3261-4E27-AA9A-11BA00D6A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Contributions to state-wise PM</a:t>
            </a:r>
            <a:r>
              <a:rPr lang="en-US" baseline="-25000" dirty="0"/>
              <a:t>2.5</a:t>
            </a:r>
            <a:r>
              <a:rPr lang="en-US" dirty="0"/>
              <a:t> in India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15CDE-4F3D-43E1-A9AB-83EEC595D1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AEEE07-69D3-4FFE-97E8-CB107934F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440" y="779761"/>
            <a:ext cx="9303302" cy="607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202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49370-E787-40DA-932B-430945E9D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Contributions to state-wise PM2.5 in India: sectors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39012-631C-46A4-AE21-541FB559A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 noGrp="1"/>
          </p:cNvGraphicFramePr>
          <p:nvPr/>
        </p:nvGraphicFramePr>
        <p:xfrm>
          <a:off x="915245" y="769007"/>
          <a:ext cx="9304587" cy="6077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001497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5A4243E-0B08-4B7F-B540-328E18C92D9A}"/>
              </a:ext>
            </a:extLst>
          </p:cNvPr>
          <p:cNvGraphicFramePr>
            <a:graphicFrameLocks noGrp="1"/>
          </p:cNvGraphicFramePr>
          <p:nvPr/>
        </p:nvGraphicFramePr>
        <p:xfrm>
          <a:off x="600076" y="1325561"/>
          <a:ext cx="11258550" cy="53879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52850">
                  <a:extLst>
                    <a:ext uri="{9D8B030D-6E8A-4147-A177-3AD203B41FA5}">
                      <a16:colId xmlns:a16="http://schemas.microsoft.com/office/drawing/2014/main" val="4242349561"/>
                    </a:ext>
                  </a:extLst>
                </a:gridCol>
                <a:gridCol w="3752850">
                  <a:extLst>
                    <a:ext uri="{9D8B030D-6E8A-4147-A177-3AD203B41FA5}">
                      <a16:colId xmlns:a16="http://schemas.microsoft.com/office/drawing/2014/main" val="193010123"/>
                    </a:ext>
                  </a:extLst>
                </a:gridCol>
                <a:gridCol w="3752850">
                  <a:extLst>
                    <a:ext uri="{9D8B030D-6E8A-4147-A177-3AD203B41FA5}">
                      <a16:colId xmlns:a16="http://schemas.microsoft.com/office/drawing/2014/main" val="1865736662"/>
                    </a:ext>
                  </a:extLst>
                </a:gridCol>
              </a:tblGrid>
              <a:tr h="269398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India IGP</a:t>
                      </a:r>
                      <a:endParaRPr lang="LID4096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India – non-IGP States</a:t>
                      </a:r>
                      <a:endParaRPr lang="LID4096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Bangladesh</a:t>
                      </a:r>
                      <a:endParaRPr lang="LID4096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5105992"/>
                  </a:ext>
                </a:extLst>
              </a:tr>
              <a:tr h="269398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Nepal</a:t>
                      </a:r>
                      <a:endParaRPr lang="LID4096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Pakistan</a:t>
                      </a:r>
                      <a:endParaRPr lang="LID4096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Sri Lanka</a:t>
                      </a:r>
                      <a:endParaRPr lang="LID4096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2465901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F283852-051F-4D89-939B-FF743B538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172451"/>
          </a:xfrm>
        </p:spPr>
        <p:txBody>
          <a:bodyPr/>
          <a:lstStyle/>
          <a:p>
            <a:r>
              <a:rPr lang="en-US" dirty="0"/>
              <a:t>Validation of model results against observations – 2018</a:t>
            </a:r>
            <a:br>
              <a:rPr lang="en-US" dirty="0"/>
            </a:br>
            <a:r>
              <a:rPr lang="en-US" sz="1600" dirty="0"/>
              <a:t>Only stations with more than 75% data coverage are considered</a:t>
            </a:r>
            <a:endParaRPr lang="LID4096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C14A24-BB0B-4576-9D9E-A418202657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9964"/>
          <a:stretch/>
        </p:blipFill>
        <p:spPr>
          <a:xfrm>
            <a:off x="8689111" y="4417830"/>
            <a:ext cx="2452823" cy="2304000"/>
          </a:xfrm>
          <a:prstGeom prst="rect">
            <a:avLst/>
          </a:prstGeom>
        </p:spPr>
      </p:pic>
      <p:pic>
        <p:nvPicPr>
          <p:cNvPr id="11" name="Picture 10" descr="Chart, scatter chart&#10;&#10;Description automatically generated">
            <a:extLst>
              <a:ext uri="{FF2B5EF4-FFF2-40B4-BE49-F238E27FC236}">
                <a16:creationId xmlns:a16="http://schemas.microsoft.com/office/drawing/2014/main" id="{FF849958-1A63-4DA6-819D-0A16003C097E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7" r="31236" b="10610"/>
          <a:stretch/>
        </p:blipFill>
        <p:spPr bwMode="auto">
          <a:xfrm>
            <a:off x="4895850" y="1665288"/>
            <a:ext cx="2400300" cy="230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Chart, scatter chart&#10;&#10;Description automatically generated">
            <a:extLst>
              <a:ext uri="{FF2B5EF4-FFF2-40B4-BE49-F238E27FC236}">
                <a16:creationId xmlns:a16="http://schemas.microsoft.com/office/drawing/2014/main" id="{3818E37C-2189-4EB6-89D9-73032D511404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3" r="31155" b="10782"/>
          <a:stretch/>
        </p:blipFill>
        <p:spPr bwMode="auto">
          <a:xfrm>
            <a:off x="1190623" y="1661368"/>
            <a:ext cx="2400301" cy="230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Chart&#10;&#10;Description automatically generated">
            <a:extLst>
              <a:ext uri="{FF2B5EF4-FFF2-40B4-BE49-F238E27FC236}">
                <a16:creationId xmlns:a16="http://schemas.microsoft.com/office/drawing/2014/main" id="{468ABDCF-975B-47F9-8ADE-2B3153A8406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3078" r="27199" b="8357"/>
          <a:stretch/>
        </p:blipFill>
        <p:spPr>
          <a:xfrm>
            <a:off x="4977202" y="4426123"/>
            <a:ext cx="2401830" cy="2303999"/>
          </a:xfrm>
          <a:prstGeom prst="rect">
            <a:avLst/>
          </a:prstGeom>
        </p:spPr>
      </p:pic>
      <p:pic>
        <p:nvPicPr>
          <p:cNvPr id="15" name="Picture 14" descr="Chart&#10;&#10;Description automatically generated">
            <a:extLst>
              <a:ext uri="{FF2B5EF4-FFF2-40B4-BE49-F238E27FC236}">
                <a16:creationId xmlns:a16="http://schemas.microsoft.com/office/drawing/2014/main" id="{B21117EF-0024-4EC3-A672-E020DFE8032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46" r="25552" b="9784"/>
          <a:stretch/>
        </p:blipFill>
        <p:spPr>
          <a:xfrm>
            <a:off x="1145316" y="4426123"/>
            <a:ext cx="2490914" cy="2304000"/>
          </a:xfrm>
          <a:prstGeom prst="rect">
            <a:avLst/>
          </a:prstGeom>
        </p:spPr>
      </p:pic>
      <p:pic>
        <p:nvPicPr>
          <p:cNvPr id="6" name="Picture 5" descr="Chart, scatter chart&#10;&#10;Description automatically generated">
            <a:extLst>
              <a:ext uri="{FF2B5EF4-FFF2-40B4-BE49-F238E27FC236}">
                <a16:creationId xmlns:a16="http://schemas.microsoft.com/office/drawing/2014/main" id="{7B4CDB23-59CA-4EC1-A3A0-6DAFE9188DD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" t="21435" r="44817" b="17226"/>
          <a:stretch/>
        </p:blipFill>
        <p:spPr>
          <a:xfrm>
            <a:off x="8691173" y="1661368"/>
            <a:ext cx="2450761" cy="244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535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F5C4C-89D6-4DAC-A5C4-0260911FE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E1FCB-C288-4610-B2C0-627D96C1A6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Introduction: Principles of source-receptor calculations</a:t>
            </a:r>
          </a:p>
          <a:p>
            <a:r>
              <a:rPr lang="en-US" dirty="0"/>
              <a:t>Health impact calculations</a:t>
            </a:r>
          </a:p>
          <a:p>
            <a:r>
              <a:rPr lang="en-US" dirty="0"/>
              <a:t>GAINS-South Asia – current implementation, plans</a:t>
            </a:r>
          </a:p>
        </p:txBody>
      </p:sp>
    </p:spTree>
    <p:extLst>
      <p:ext uri="{BB962C8B-B14F-4D97-AF65-F5344CB8AC3E}">
        <p14:creationId xmlns:p14="http://schemas.microsoft.com/office/powerpoint/2010/main" val="141502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7042" y="5786454"/>
            <a:ext cx="1500182" cy="67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8214" y="1071547"/>
            <a:ext cx="7997825" cy="5054617"/>
          </a:xfrm>
        </p:spPr>
        <p:txBody>
          <a:bodyPr/>
          <a:lstStyle/>
          <a:p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197F332-8881-48E2-9D46-1E15C05EBD6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pSp>
        <p:nvGrpSpPr>
          <p:cNvPr id="5" name="Group 14"/>
          <p:cNvGrpSpPr/>
          <p:nvPr/>
        </p:nvGrpSpPr>
        <p:grpSpPr>
          <a:xfrm>
            <a:off x="4810116" y="5000636"/>
            <a:ext cx="1071570" cy="1428760"/>
            <a:chOff x="2285984" y="3749214"/>
            <a:chExt cx="1552784" cy="2608744"/>
          </a:xfrm>
        </p:grpSpPr>
        <p:sp>
          <p:nvSpPr>
            <p:cNvPr id="9" name="Rectangle 8"/>
            <p:cNvSpPr/>
            <p:nvPr/>
          </p:nvSpPr>
          <p:spPr>
            <a:xfrm>
              <a:off x="2500298" y="5572140"/>
              <a:ext cx="1143008" cy="785818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Triangle 9"/>
            <p:cNvSpPr/>
            <p:nvPr/>
          </p:nvSpPr>
          <p:spPr>
            <a:xfrm>
              <a:off x="2500298" y="5357826"/>
              <a:ext cx="285752" cy="214314"/>
            </a:xfrm>
            <a:prstGeom prst="rtTriangle">
              <a:avLst/>
            </a:prstGeom>
            <a:solidFill>
              <a:schemeClr val="bg2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Triangle 10"/>
            <p:cNvSpPr/>
            <p:nvPr/>
          </p:nvSpPr>
          <p:spPr>
            <a:xfrm>
              <a:off x="2786050" y="5357826"/>
              <a:ext cx="285752" cy="214314"/>
            </a:xfrm>
            <a:prstGeom prst="rtTriangle">
              <a:avLst/>
            </a:prstGeom>
            <a:solidFill>
              <a:schemeClr val="bg2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Triangle 11"/>
            <p:cNvSpPr/>
            <p:nvPr/>
          </p:nvSpPr>
          <p:spPr>
            <a:xfrm>
              <a:off x="3071802" y="5357826"/>
              <a:ext cx="285752" cy="214314"/>
            </a:xfrm>
            <a:prstGeom prst="rtTriangle">
              <a:avLst/>
            </a:prstGeom>
            <a:solidFill>
              <a:schemeClr val="bg2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Triangle 12"/>
            <p:cNvSpPr/>
            <p:nvPr/>
          </p:nvSpPr>
          <p:spPr>
            <a:xfrm>
              <a:off x="3357554" y="5357826"/>
              <a:ext cx="285752" cy="214314"/>
            </a:xfrm>
            <a:prstGeom prst="rtTriangle">
              <a:avLst/>
            </a:prstGeom>
            <a:solidFill>
              <a:schemeClr val="bg2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rapezoid 7"/>
            <p:cNvSpPr/>
            <p:nvPr/>
          </p:nvSpPr>
          <p:spPr>
            <a:xfrm>
              <a:off x="2285984" y="4429132"/>
              <a:ext cx="285752" cy="1928826"/>
            </a:xfrm>
            <a:prstGeom prst="trapezoid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loud 13"/>
            <p:cNvSpPr/>
            <p:nvPr/>
          </p:nvSpPr>
          <p:spPr>
            <a:xfrm rot="20346067">
              <a:off x="2338570" y="3749214"/>
              <a:ext cx="1500198" cy="571504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881158" y="5786454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activities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09720" y="4221088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99"/>
                </a:solidFill>
              </a:rPr>
              <a:t>Emission factors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95538" y="3645024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emissions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66976" y="2571745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99"/>
                </a:solidFill>
              </a:rPr>
              <a:t>Dispersion, </a:t>
            </a:r>
          </a:p>
          <a:p>
            <a:r>
              <a:rPr lang="en-US" dirty="0">
                <a:solidFill>
                  <a:srgbClr val="003399"/>
                </a:solidFill>
              </a:rPr>
              <a:t>atmospheric chemistry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81158" y="4941168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99"/>
                </a:solidFill>
              </a:rPr>
              <a:t>Control technologies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24430" y="2059536"/>
            <a:ext cx="2179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PM</a:t>
            </a:r>
            <a:r>
              <a:rPr lang="en-US" baseline="-25000" dirty="0">
                <a:solidFill>
                  <a:srgbClr val="FF0000"/>
                </a:solidFill>
              </a:rPr>
              <a:t>2.5</a:t>
            </a:r>
            <a:r>
              <a:rPr lang="en-US" dirty="0">
                <a:solidFill>
                  <a:srgbClr val="FF0000"/>
                </a:solidFill>
              </a:rPr>
              <a:t> exposure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239140" y="2786058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Health impacts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67306" y="4286257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Mitigation strategies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846099" y="4240089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99"/>
                </a:solidFill>
              </a:rPr>
              <a:t>Cost optimization</a:t>
            </a:r>
          </a:p>
        </p:txBody>
      </p:sp>
      <p:sp>
        <p:nvSpPr>
          <p:cNvPr id="28" name="Arc 27"/>
          <p:cNvSpPr/>
          <p:nvPr/>
        </p:nvSpPr>
        <p:spPr>
          <a:xfrm rot="16488235">
            <a:off x="2518992" y="3920223"/>
            <a:ext cx="2380779" cy="1988555"/>
          </a:xfrm>
          <a:prstGeom prst="arc">
            <a:avLst>
              <a:gd name="adj1" fmla="val 16200000"/>
              <a:gd name="adj2" fmla="val 19068357"/>
            </a:avLst>
          </a:prstGeom>
          <a:ln w="76200">
            <a:solidFill>
              <a:srgbClr val="FFC000">
                <a:alpha val="50000"/>
              </a:srgb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c 28"/>
          <p:cNvSpPr/>
          <p:nvPr/>
        </p:nvSpPr>
        <p:spPr>
          <a:xfrm rot="17987512">
            <a:off x="2256356" y="2613684"/>
            <a:ext cx="6579502" cy="5502400"/>
          </a:xfrm>
          <a:prstGeom prst="arc">
            <a:avLst>
              <a:gd name="adj1" fmla="val 16828237"/>
              <a:gd name="adj2" fmla="val 18923360"/>
            </a:avLst>
          </a:prstGeom>
          <a:ln w="76200">
            <a:solidFill>
              <a:srgbClr val="FFC000">
                <a:alpha val="50000"/>
              </a:srgb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c 30"/>
          <p:cNvSpPr/>
          <p:nvPr/>
        </p:nvSpPr>
        <p:spPr>
          <a:xfrm rot="9619826">
            <a:off x="5189493" y="3212971"/>
            <a:ext cx="3847001" cy="1321596"/>
          </a:xfrm>
          <a:prstGeom prst="arc">
            <a:avLst>
              <a:gd name="adj1" fmla="val 10594061"/>
              <a:gd name="adj2" fmla="val 19900682"/>
            </a:avLst>
          </a:prstGeom>
          <a:ln w="76200">
            <a:solidFill>
              <a:srgbClr val="FFC000">
                <a:alpha val="50000"/>
              </a:srgb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c 32"/>
          <p:cNvSpPr/>
          <p:nvPr/>
        </p:nvSpPr>
        <p:spPr>
          <a:xfrm rot="10387103" flipV="1">
            <a:off x="3834722" y="4729046"/>
            <a:ext cx="2443778" cy="1277829"/>
          </a:xfrm>
          <a:prstGeom prst="arc">
            <a:avLst>
              <a:gd name="adj1" fmla="val 16200000"/>
              <a:gd name="adj2" fmla="val 19884081"/>
            </a:avLst>
          </a:prstGeom>
          <a:ln w="76200">
            <a:solidFill>
              <a:srgbClr val="FFC000">
                <a:alpha val="50000"/>
              </a:srgb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6953256" y="2101326"/>
            <a:ext cx="2193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99"/>
                </a:solidFill>
              </a:rPr>
              <a:t>Dose-response</a:t>
            </a:r>
          </a:p>
        </p:txBody>
      </p:sp>
      <p:sp>
        <p:nvSpPr>
          <p:cNvPr id="30" name="Arc 29"/>
          <p:cNvSpPr/>
          <p:nvPr/>
        </p:nvSpPr>
        <p:spPr>
          <a:xfrm rot="21413055">
            <a:off x="4644974" y="2163671"/>
            <a:ext cx="4776132" cy="4567906"/>
          </a:xfrm>
          <a:prstGeom prst="arc">
            <a:avLst>
              <a:gd name="adj1" fmla="val 16200000"/>
              <a:gd name="adj2" fmla="val 18923360"/>
            </a:avLst>
          </a:prstGeom>
          <a:ln w="76200">
            <a:solidFill>
              <a:srgbClr val="FFC000">
                <a:alpha val="50000"/>
              </a:srgb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c 39"/>
          <p:cNvSpPr/>
          <p:nvPr/>
        </p:nvSpPr>
        <p:spPr>
          <a:xfrm rot="21436773" flipV="1">
            <a:off x="3807830" y="3619844"/>
            <a:ext cx="5860649" cy="2444740"/>
          </a:xfrm>
          <a:prstGeom prst="arc">
            <a:avLst>
              <a:gd name="adj1" fmla="val 11321602"/>
              <a:gd name="adj2" fmla="val 19871626"/>
            </a:avLst>
          </a:prstGeom>
          <a:ln w="76200">
            <a:solidFill>
              <a:srgbClr val="FFC000">
                <a:alpha val="50000"/>
              </a:srgb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8514606" y="5338470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costs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312024" y="5754663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99"/>
                </a:solidFill>
              </a:rPr>
              <a:t>unit costs</a:t>
            </a:r>
          </a:p>
        </p:txBody>
      </p:sp>
      <p:sp>
        <p:nvSpPr>
          <p:cNvPr id="43" name="Arc 42"/>
          <p:cNvSpPr/>
          <p:nvPr/>
        </p:nvSpPr>
        <p:spPr>
          <a:xfrm rot="10800000" flipV="1">
            <a:off x="5451005" y="4609180"/>
            <a:ext cx="3847001" cy="1321596"/>
          </a:xfrm>
          <a:prstGeom prst="arc">
            <a:avLst>
              <a:gd name="adj1" fmla="val 10594061"/>
              <a:gd name="adj2" fmla="val 19928519"/>
            </a:avLst>
          </a:prstGeom>
          <a:ln w="76200">
            <a:solidFill>
              <a:srgbClr val="FFC000">
                <a:alpha val="50000"/>
              </a:srgb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c 44"/>
          <p:cNvSpPr/>
          <p:nvPr/>
        </p:nvSpPr>
        <p:spPr>
          <a:xfrm rot="16488235">
            <a:off x="2352337" y="4915696"/>
            <a:ext cx="2380779" cy="1988555"/>
          </a:xfrm>
          <a:prstGeom prst="arc">
            <a:avLst>
              <a:gd name="adj1" fmla="val 16200000"/>
              <a:gd name="adj2" fmla="val 17812328"/>
            </a:avLst>
          </a:prstGeom>
          <a:ln w="76200">
            <a:solidFill>
              <a:srgbClr val="FFC000">
                <a:alpha val="50000"/>
              </a:srgb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9782088" y="4211796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targets</a:t>
            </a:r>
          </a:p>
        </p:txBody>
      </p:sp>
      <p:sp>
        <p:nvSpPr>
          <p:cNvPr id="47" name="Arc 46"/>
          <p:cNvSpPr/>
          <p:nvPr/>
        </p:nvSpPr>
        <p:spPr>
          <a:xfrm rot="10800000">
            <a:off x="7433576" y="3764472"/>
            <a:ext cx="3847001" cy="672641"/>
          </a:xfrm>
          <a:prstGeom prst="arc">
            <a:avLst>
              <a:gd name="adj1" fmla="val 13398804"/>
              <a:gd name="adj2" fmla="val 19900682"/>
            </a:avLst>
          </a:prstGeom>
          <a:ln w="76200">
            <a:solidFill>
              <a:srgbClr val="FFC000">
                <a:alpha val="50000"/>
              </a:srgb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2207568" y="116632"/>
            <a:ext cx="8064896" cy="936104"/>
          </a:xfrm>
        </p:spPr>
        <p:txBody>
          <a:bodyPr/>
          <a:lstStyle/>
          <a:p>
            <a:r>
              <a:rPr lang="en-US" dirty="0"/>
              <a:t>The GAINS model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304FB42-7F44-4192-AE3E-37F87817DC7F}"/>
              </a:ext>
            </a:extLst>
          </p:cNvPr>
          <p:cNvSpPr/>
          <p:nvPr/>
        </p:nvSpPr>
        <p:spPr>
          <a:xfrm>
            <a:off x="2279488" y="1581920"/>
            <a:ext cx="7972938" cy="242182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1EC063-9101-495A-93D5-03491A51728B}"/>
              </a:ext>
            </a:extLst>
          </p:cNvPr>
          <p:cNvSpPr txBox="1"/>
          <p:nvPr/>
        </p:nvSpPr>
        <p:spPr>
          <a:xfrm>
            <a:off x="10252426" y="1376617"/>
            <a:ext cx="800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Today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AF5BA4D-3581-4264-AFF9-06031E07CB4F}"/>
              </a:ext>
            </a:extLst>
          </p:cNvPr>
          <p:cNvCxnSpPr>
            <a:cxnSpLocks/>
            <a:endCxn id="6" idx="1"/>
          </p:cNvCxnSpPr>
          <p:nvPr/>
        </p:nvCxnSpPr>
        <p:spPr>
          <a:xfrm flipV="1">
            <a:off x="9703739" y="1561283"/>
            <a:ext cx="548687" cy="58890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2211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6" grpId="0"/>
      <p:bldP spid="28" grpId="0" animBg="1"/>
      <p:bldP spid="29" grpId="0" animBg="1"/>
      <p:bldP spid="31" grpId="0" animBg="1"/>
      <p:bldP spid="33" grpId="0" animBg="1"/>
      <p:bldP spid="34" grpId="0"/>
      <p:bldP spid="30" grpId="0" animBg="1"/>
      <p:bldP spid="40" grpId="0" animBg="1"/>
      <p:bldP spid="41" grpId="0"/>
      <p:bldP spid="42" grpId="0"/>
      <p:bldP spid="43" grpId="0" animBg="1"/>
      <p:bldP spid="45" grpId="0" animBg="1"/>
      <p:bldP spid="46" grpId="0"/>
      <p:bldP spid="47" grpId="0" animBg="1"/>
      <p:bldP spid="2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3B56A-C2C4-429F-B002-DB7671044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Principles: PM</a:t>
            </a:r>
            <a:r>
              <a:rPr lang="en-US" baseline="-25000" dirty="0"/>
              <a:t>2.5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FF0B9-818F-452A-9836-F7DF32F3C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284" y="908720"/>
            <a:ext cx="10663767" cy="5001420"/>
          </a:xfrm>
        </p:spPr>
        <p:txBody>
          <a:bodyPr/>
          <a:lstStyle/>
          <a:p>
            <a:r>
              <a:rPr lang="en-US" dirty="0"/>
              <a:t>PM</a:t>
            </a:r>
            <a:r>
              <a:rPr lang="en-US" baseline="-25000" dirty="0"/>
              <a:t>2.5</a:t>
            </a:r>
            <a:r>
              <a:rPr lang="en-US" dirty="0"/>
              <a:t> is composed of primary PM and secondary aerosols</a:t>
            </a:r>
          </a:p>
          <a:p>
            <a:pPr marL="457200" lvl="1" indent="0">
              <a:buNone/>
            </a:pPr>
            <a:r>
              <a:rPr lang="en-US" dirty="0"/>
              <a:t>	PPM 		dispersion</a:t>
            </a:r>
          </a:p>
          <a:p>
            <a:pPr marL="457200" lvl="1" indent="0">
              <a:buNone/>
            </a:pPr>
            <a:r>
              <a:rPr lang="en-US" dirty="0"/>
              <a:t>	SO</a:t>
            </a:r>
            <a:r>
              <a:rPr lang="en-US" baseline="-25000" dirty="0"/>
              <a:t>2</a:t>
            </a:r>
            <a:r>
              <a:rPr lang="en-US" dirty="0"/>
              <a:t> </a:t>
            </a:r>
          </a:p>
          <a:p>
            <a:pPr marL="457200" lvl="1" indent="0">
              <a:buNone/>
            </a:pPr>
            <a:r>
              <a:rPr lang="en-US" baseline="-25000" dirty="0"/>
              <a:t>	</a:t>
            </a:r>
            <a:r>
              <a:rPr lang="en-US" dirty="0"/>
              <a:t>NOx		SIA formation: (NH</a:t>
            </a:r>
            <a:r>
              <a:rPr lang="en-US" baseline="-25000" dirty="0"/>
              <a:t>4</a:t>
            </a:r>
            <a:r>
              <a:rPr lang="en-US" dirty="0"/>
              <a:t>)</a:t>
            </a:r>
            <a:r>
              <a:rPr lang="en-US" baseline="-25000" dirty="0"/>
              <a:t>2</a:t>
            </a:r>
            <a:r>
              <a:rPr lang="en-US" dirty="0"/>
              <a:t>SO</a:t>
            </a:r>
            <a:r>
              <a:rPr lang="en-US" baseline="-25000" dirty="0"/>
              <a:t>4 </a:t>
            </a:r>
            <a:r>
              <a:rPr lang="en-US" dirty="0"/>
              <a:t>, (NH</a:t>
            </a:r>
            <a:r>
              <a:rPr lang="en-US" baseline="-25000" dirty="0"/>
              <a:t>4</a:t>
            </a:r>
            <a:r>
              <a:rPr lang="en-US" dirty="0"/>
              <a:t>)NO</a:t>
            </a:r>
            <a:r>
              <a:rPr lang="en-US" baseline="-25000" dirty="0"/>
              <a:t>3</a:t>
            </a:r>
          </a:p>
          <a:p>
            <a:pPr marL="457200" lvl="1" indent="0">
              <a:buNone/>
            </a:pPr>
            <a:r>
              <a:rPr lang="en-US" baseline="-25000" dirty="0"/>
              <a:t>	</a:t>
            </a:r>
            <a:r>
              <a:rPr lang="en-US" dirty="0"/>
              <a:t>NH</a:t>
            </a:r>
            <a:r>
              <a:rPr lang="en-US" baseline="-25000" dirty="0"/>
              <a:t>3</a:t>
            </a:r>
            <a:endParaRPr lang="en-US" dirty="0"/>
          </a:p>
          <a:p>
            <a:pPr marL="457200" lvl="1" indent="0">
              <a:buNone/>
            </a:pPr>
            <a:r>
              <a:rPr lang="en-US" baseline="-25000" dirty="0"/>
              <a:t>	</a:t>
            </a:r>
            <a:r>
              <a:rPr lang="en-US" dirty="0"/>
              <a:t>VOC</a:t>
            </a:r>
            <a:r>
              <a:rPr lang="en-US" baseline="-25000" dirty="0"/>
              <a:t> </a:t>
            </a:r>
            <a:r>
              <a:rPr lang="en-US" dirty="0"/>
              <a:t> 		SOA formation</a:t>
            </a:r>
          </a:p>
          <a:p>
            <a:pPr marL="457200" lvl="1" indent="0">
              <a:buNone/>
            </a:pPr>
            <a:r>
              <a:rPr lang="en-US" dirty="0"/>
              <a:t>	Natural dust, sea salt</a:t>
            </a:r>
          </a:p>
          <a:p>
            <a:pPr marL="457200" lvl="1" indent="0">
              <a:buNone/>
            </a:pPr>
            <a:r>
              <a:rPr lang="en-US" dirty="0"/>
              <a:t>→ Pure dispersion models (e.g. </a:t>
            </a:r>
            <a:r>
              <a:rPr lang="en-US" dirty="0" err="1"/>
              <a:t>Aermod</a:t>
            </a:r>
            <a:r>
              <a:rPr lang="en-US" dirty="0"/>
              <a:t>) are not enough, but can be useful at local scale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State of the art atmospheric chemistry-transport models (CTMs) can describe ambient PM</a:t>
            </a:r>
            <a:r>
              <a:rPr lang="en-US" baseline="-25000" dirty="0"/>
              <a:t>2.5</a:t>
            </a:r>
            <a:r>
              <a:rPr lang="en-US" dirty="0"/>
              <a:t> concentrations well, but are time consuming:</a:t>
            </a:r>
          </a:p>
          <a:p>
            <a:pPr lvl="1"/>
            <a:r>
              <a:rPr lang="en-US" dirty="0"/>
              <a:t>Emission gridding needed every time</a:t>
            </a:r>
          </a:p>
          <a:p>
            <a:pPr lvl="1"/>
            <a:r>
              <a:rPr lang="en-US" dirty="0"/>
              <a:t>Execution time of the CTM – typically days per 1 year simulation with good resolution</a:t>
            </a:r>
          </a:p>
          <a:p>
            <a:r>
              <a:rPr lang="en-US" dirty="0"/>
              <a:t>Needed: fast approximation of the full atmospheric model with similar performance</a:t>
            </a:r>
          </a:p>
          <a:p>
            <a:r>
              <a:rPr lang="en-US" dirty="0"/>
              <a:t>GAINS approach: linearized response model (“atmospheric transfer coefficients”) derived from sensitivity simulations of a full CTM.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FFFAE7E-E3DC-4241-9CEF-CA8E0DFAC7BE}"/>
              </a:ext>
            </a:extLst>
          </p:cNvPr>
          <p:cNvCxnSpPr/>
          <p:nvPr/>
        </p:nvCxnSpPr>
        <p:spPr>
          <a:xfrm>
            <a:off x="2495600" y="1484798"/>
            <a:ext cx="10801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Right Brace 6">
            <a:extLst>
              <a:ext uri="{FF2B5EF4-FFF2-40B4-BE49-F238E27FC236}">
                <a16:creationId xmlns:a16="http://schemas.microsoft.com/office/drawing/2014/main" id="{30B09D00-4F31-4ADF-AC63-8DD339DA0730}"/>
              </a:ext>
            </a:extLst>
          </p:cNvPr>
          <p:cNvSpPr/>
          <p:nvPr/>
        </p:nvSpPr>
        <p:spPr>
          <a:xfrm>
            <a:off x="2351584" y="1705456"/>
            <a:ext cx="144016" cy="1008109"/>
          </a:xfrm>
          <a:prstGeom prst="righ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3FA16B5-C51A-48D7-879A-134080C67F48}"/>
              </a:ext>
            </a:extLst>
          </p:cNvPr>
          <p:cNvCxnSpPr/>
          <p:nvPr/>
        </p:nvCxnSpPr>
        <p:spPr>
          <a:xfrm>
            <a:off x="2495600" y="2924944"/>
            <a:ext cx="10801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89C42FB-DB1A-4509-B4DE-1129304F5E74}"/>
              </a:ext>
            </a:extLst>
          </p:cNvPr>
          <p:cNvCxnSpPr/>
          <p:nvPr/>
        </p:nvCxnSpPr>
        <p:spPr>
          <a:xfrm>
            <a:off x="2495600" y="2204832"/>
            <a:ext cx="10801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Right Brace 9">
            <a:extLst>
              <a:ext uri="{FF2B5EF4-FFF2-40B4-BE49-F238E27FC236}">
                <a16:creationId xmlns:a16="http://schemas.microsoft.com/office/drawing/2014/main" id="{0828845E-4CA1-4D3B-9745-CDF5946B6797}"/>
              </a:ext>
            </a:extLst>
          </p:cNvPr>
          <p:cNvSpPr/>
          <p:nvPr/>
        </p:nvSpPr>
        <p:spPr>
          <a:xfrm>
            <a:off x="7752184" y="1340768"/>
            <a:ext cx="432048" cy="2088203"/>
          </a:xfrm>
          <a:prstGeom prst="righ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C675BE-BB25-47CA-857C-FC7F81D39805}"/>
              </a:ext>
            </a:extLst>
          </p:cNvPr>
          <p:cNvSpPr txBox="1"/>
          <p:nvPr/>
        </p:nvSpPr>
        <p:spPr>
          <a:xfrm>
            <a:off x="8184498" y="2204864"/>
            <a:ext cx="1295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Total PM</a:t>
            </a:r>
            <a:r>
              <a:rPr lang="en-US" baseline="-25000" dirty="0">
                <a:solidFill>
                  <a:schemeClr val="accent2"/>
                </a:solidFill>
              </a:rPr>
              <a:t>2.5</a:t>
            </a:r>
          </a:p>
        </p:txBody>
      </p:sp>
    </p:spTree>
    <p:extLst>
      <p:ext uri="{BB962C8B-B14F-4D97-AF65-F5344CB8AC3E}">
        <p14:creationId xmlns:p14="http://schemas.microsoft.com/office/powerpoint/2010/main" val="252179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B6B48-0E49-4C72-B49F-AB92D20D5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14" y="136525"/>
            <a:ext cx="10831286" cy="1325563"/>
          </a:xfrm>
        </p:spPr>
        <p:txBody>
          <a:bodyPr/>
          <a:lstStyle/>
          <a:p>
            <a:r>
              <a:rPr lang="en-US" dirty="0"/>
              <a:t>Natural and anthropogenic contributions to PM</a:t>
            </a:r>
            <a:r>
              <a:rPr lang="en-US" baseline="-25000" dirty="0"/>
              <a:t>2.5</a:t>
            </a:r>
            <a:r>
              <a:rPr lang="en-US" dirty="0"/>
              <a:t> in ambient air - 2018</a:t>
            </a:r>
            <a:endParaRPr lang="LID4096" dirty="0"/>
          </a:p>
        </p:txBody>
      </p:sp>
      <p:pic>
        <p:nvPicPr>
          <p:cNvPr id="4" name="Picture 3" descr="A picture containing map&#10;&#10;Description automatically generated">
            <a:extLst>
              <a:ext uri="{FF2B5EF4-FFF2-40B4-BE49-F238E27FC236}">
                <a16:creationId xmlns:a16="http://schemas.microsoft.com/office/drawing/2014/main" id="{490EA684-A403-4AD5-AAF5-ADA18D73CED9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3" t="6855" r="1507" b="10258"/>
          <a:stretch/>
        </p:blipFill>
        <p:spPr bwMode="auto">
          <a:xfrm>
            <a:off x="4511870" y="2403995"/>
            <a:ext cx="3460742" cy="324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4AB457F-BE16-40A8-B246-586B98893B67}"/>
              </a:ext>
            </a:extLst>
          </p:cNvPr>
          <p:cNvSpPr txBox="1"/>
          <p:nvPr/>
        </p:nvSpPr>
        <p:spPr>
          <a:xfrm>
            <a:off x="10138557" y="6519446"/>
            <a:ext cx="1861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</a:rPr>
              <a:t>Source: IIASA GAINS</a:t>
            </a:r>
            <a:endParaRPr lang="LID4096" sz="1600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BD4D84-75AD-47C2-8571-F38BE3A89910}"/>
              </a:ext>
            </a:extLst>
          </p:cNvPr>
          <p:cNvSpPr txBox="1"/>
          <p:nvPr/>
        </p:nvSpPr>
        <p:spPr>
          <a:xfrm>
            <a:off x="860768" y="2034664"/>
            <a:ext cx="2967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Total PM2.5 concentrations</a:t>
            </a:r>
            <a:endParaRPr lang="LID4096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4AC9D3-2A3F-497F-8155-7638299FD5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966" y="2403994"/>
            <a:ext cx="3895342" cy="3240000"/>
          </a:xfrm>
          <a:prstGeom prst="rect">
            <a:avLst/>
          </a:prstGeom>
        </p:spPr>
      </p:pic>
      <p:pic>
        <p:nvPicPr>
          <p:cNvPr id="10" name="Picture 9" descr="Map&#10;&#10;Description automatically generated">
            <a:extLst>
              <a:ext uri="{FF2B5EF4-FFF2-40B4-BE49-F238E27FC236}">
                <a16:creationId xmlns:a16="http://schemas.microsoft.com/office/drawing/2014/main" id="{81971402-08F7-422D-B537-5D2079DE59D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4" t="6720" b="10400"/>
          <a:stretch/>
        </p:blipFill>
        <p:spPr>
          <a:xfrm>
            <a:off x="8236915" y="2405676"/>
            <a:ext cx="3803284" cy="31718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7678F1-1AF7-4B61-9BE4-422CB671ED41}"/>
              </a:ext>
            </a:extLst>
          </p:cNvPr>
          <p:cNvSpPr txBox="1"/>
          <p:nvPr/>
        </p:nvSpPr>
        <p:spPr>
          <a:xfrm>
            <a:off x="4066004" y="2034662"/>
            <a:ext cx="4352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natural sources (soil dust, sea salt)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F985A7-797E-4FF0-AF2F-A1E7B54D0193}"/>
              </a:ext>
            </a:extLst>
          </p:cNvPr>
          <p:cNvSpPr txBox="1"/>
          <p:nvPr/>
        </p:nvSpPr>
        <p:spPr>
          <a:xfrm>
            <a:off x="8389457" y="2034662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From anthropogenic sources</a:t>
            </a:r>
          </a:p>
        </p:txBody>
      </p:sp>
    </p:spTree>
    <p:extLst>
      <p:ext uri="{BB962C8B-B14F-4D97-AF65-F5344CB8AC3E}">
        <p14:creationId xmlns:p14="http://schemas.microsoft.com/office/powerpoint/2010/main" val="126692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A08F2-A811-48FA-AE0E-4EC560940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188640"/>
            <a:ext cx="11168683" cy="1143000"/>
          </a:xfrm>
        </p:spPr>
        <p:txBody>
          <a:bodyPr/>
          <a:lstStyle/>
          <a:p>
            <a:r>
              <a:rPr lang="en-US" dirty="0"/>
              <a:t>Composition of ambient PM</a:t>
            </a:r>
            <a:r>
              <a:rPr lang="en-US" baseline="-25000" dirty="0"/>
              <a:t>2.5</a:t>
            </a:r>
            <a:r>
              <a:rPr lang="en-US" dirty="0"/>
              <a:t>: Primary and secondary PM</a:t>
            </a:r>
            <a:r>
              <a:rPr lang="en-US" baseline="-25000" dirty="0"/>
              <a:t>2.5</a:t>
            </a:r>
            <a:endParaRPr lang="LID4096" baseline="-25000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39D40748-B028-47A7-A1D7-EEE52306DF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6968174"/>
              </p:ext>
            </p:extLst>
          </p:nvPr>
        </p:nvGraphicFramePr>
        <p:xfrm>
          <a:off x="983499" y="1471454"/>
          <a:ext cx="9684500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42250">
                  <a:extLst>
                    <a:ext uri="{9D8B030D-6E8A-4147-A177-3AD203B41FA5}">
                      <a16:colId xmlns:a16="http://schemas.microsoft.com/office/drawing/2014/main" val="2890485987"/>
                    </a:ext>
                  </a:extLst>
                </a:gridCol>
                <a:gridCol w="4842250">
                  <a:extLst>
                    <a:ext uri="{9D8B030D-6E8A-4147-A177-3AD203B41FA5}">
                      <a16:colId xmlns:a16="http://schemas.microsoft.com/office/drawing/2014/main" val="18934693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PM</a:t>
                      </a:r>
                      <a:r>
                        <a:rPr lang="en-US" baseline="-25000" dirty="0">
                          <a:solidFill>
                            <a:srgbClr val="002060"/>
                          </a:solidFill>
                        </a:rPr>
                        <a:t>2.5</a:t>
                      </a:r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 from primary PM emissions </a:t>
                      </a:r>
                      <a:br>
                        <a:rPr lang="en-US" dirty="0">
                          <a:solidFill>
                            <a:srgbClr val="002060"/>
                          </a:solidFill>
                        </a:rPr>
                      </a:br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from anthropogenic sources</a:t>
                      </a:r>
                      <a:endParaRPr lang="LID4096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LID4096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1528171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C7ACD5BE-9278-498D-86A6-1DA97FF07BD5}"/>
              </a:ext>
            </a:extLst>
          </p:cNvPr>
          <p:cNvSpPr txBox="1"/>
          <p:nvPr/>
        </p:nvSpPr>
        <p:spPr>
          <a:xfrm>
            <a:off x="9983415" y="6557828"/>
            <a:ext cx="1861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</a:rPr>
              <a:t>Source: IIASA GAINS</a:t>
            </a:r>
            <a:endParaRPr lang="LID4096" sz="1600" dirty="0">
              <a:solidFill>
                <a:srgbClr val="002060"/>
              </a:solidFill>
            </a:endParaRPr>
          </a:p>
        </p:txBody>
      </p:sp>
      <p:pic>
        <p:nvPicPr>
          <p:cNvPr id="4" name="Picture 3" descr="A picture containing map&#10;&#10;Description automatically generated">
            <a:extLst>
              <a:ext uri="{FF2B5EF4-FFF2-40B4-BE49-F238E27FC236}">
                <a16:creationId xmlns:a16="http://schemas.microsoft.com/office/drawing/2014/main" id="{9E6576A4-35A5-4742-BE54-BBEDB26CFA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3" t="7146" b="10613"/>
          <a:stretch/>
        </p:blipFill>
        <p:spPr>
          <a:xfrm>
            <a:off x="1053389" y="2206465"/>
            <a:ext cx="5340068" cy="4438175"/>
          </a:xfrm>
          <a:prstGeom prst="rect">
            <a:avLst/>
          </a:prstGeom>
        </p:spPr>
      </p:pic>
      <p:pic>
        <p:nvPicPr>
          <p:cNvPr id="7" name="Picture 6" descr="A picture containing map&#10;&#10;Description automatically generated">
            <a:extLst>
              <a:ext uri="{FF2B5EF4-FFF2-40B4-BE49-F238E27FC236}">
                <a16:creationId xmlns:a16="http://schemas.microsoft.com/office/drawing/2014/main" id="{6ED256B3-3434-4BB8-AC8B-F4A5592A2F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9" t="6720" r="16509" b="10186"/>
          <a:stretch/>
        </p:blipFill>
        <p:spPr>
          <a:xfrm>
            <a:off x="6569022" y="2193999"/>
            <a:ext cx="4345257" cy="44506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1AEFC9-A477-49A8-8CEA-718DC5288F58}"/>
              </a:ext>
            </a:extLst>
          </p:cNvPr>
          <p:cNvSpPr txBox="1"/>
          <p:nvPr/>
        </p:nvSpPr>
        <p:spPr>
          <a:xfrm>
            <a:off x="7104112" y="1468590"/>
            <a:ext cx="31662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Secondary PM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2.5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 formed from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SO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, NO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x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, NH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3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 and VOC emissions</a:t>
            </a:r>
            <a:endParaRPr kumimoji="0" lang="LID4096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55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0.5° transfer coefficients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7408" y="1340769"/>
                <a:ext cx="9505056" cy="515193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We use sensitivity simulations of EMEP CTM on 0.5° to derive transfer coefficients country (region)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→ grid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. Each sensitivity run changes emissions of pollutant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from region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by 15%: </a:t>
                </a: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PM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2.5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𝑏𝑎𝑠𝑒</m:t>
                              </m:r>
                            </m:sub>
                            <m:sup/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PM</m:t>
                                      </m:r>
                                    </m:e>
                                    <m:sub>
                                      <m: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2.5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𝑟𝑒𝑑</m:t>
                              </m:r>
                            </m:sub>
                            <m:sup/>
                          </m:sSub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0.15 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𝑏𝑎𝑠𝑒</m:t>
                              </m:r>
                            </m:sub>
                            <m:sup/>
                          </m:sSubSup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For each source region and 5 source pollutants: PPM</a:t>
                </a:r>
                <a:r>
                  <a:rPr lang="en-US" baseline="-25000" dirty="0"/>
                  <a:t>2.5</a:t>
                </a:r>
                <a:r>
                  <a:rPr lang="en-US" dirty="0"/>
                  <a:t>, SO</a:t>
                </a:r>
                <a:r>
                  <a:rPr lang="en-US" baseline="-25000" dirty="0"/>
                  <a:t>2</a:t>
                </a:r>
                <a:r>
                  <a:rPr lang="en-US" dirty="0"/>
                  <a:t>, NOx, NH</a:t>
                </a:r>
                <a:r>
                  <a:rPr lang="en-US" baseline="-25000" dirty="0"/>
                  <a:t>3</a:t>
                </a:r>
                <a:r>
                  <a:rPr lang="en-US" dirty="0"/>
                  <a:t>, VOC</a:t>
                </a:r>
              </a:p>
              <a:p>
                <a:r>
                  <a:rPr lang="en-US" dirty="0"/>
                  <a:t>1 additional simulation reducing low-level PPM sources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7408" y="1340769"/>
                <a:ext cx="9505056" cy="5151933"/>
              </a:xfrm>
              <a:blipFill>
                <a:blip r:embed="rId2"/>
                <a:stretch>
                  <a:fillRect l="-1539" t="-1420" r="-1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114CD66-9604-4305-B5A8-78B29733E3FB}" type="slidenum">
              <a:rPr lang="en-US" smtClean="0"/>
              <a:pPr>
                <a:defRPr/>
              </a:pPr>
              <a:t>7</a:t>
            </a:fld>
            <a:r>
              <a:rPr lang="en-US"/>
              <a:t>, date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040143" y="2530162"/>
            <a:ext cx="160813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>
                <a:latin typeface="Calibri" pitchFamily="34" charset="0"/>
                <a:cs typeface="Calibri" pitchFamily="34" charset="0"/>
              </a:rPr>
              <a:t>Source region 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69656" y="3851756"/>
            <a:ext cx="155433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>
                <a:latin typeface="Calibri" pitchFamily="34" charset="0"/>
                <a:cs typeface="Calibri" pitchFamily="34" charset="0"/>
              </a:rPr>
              <a:t>Receptor grid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i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6" name="Straight Arrow Connector 15"/>
          <p:cNvCxnSpPr>
            <a:cxnSpLocks/>
          </p:cNvCxnSpPr>
          <p:nvPr/>
        </p:nvCxnSpPr>
        <p:spPr>
          <a:xfrm>
            <a:off x="3960004" y="2924700"/>
            <a:ext cx="47764" cy="432292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/>
          </p:cNvCxnSpPr>
          <p:nvPr/>
        </p:nvCxnSpPr>
        <p:spPr>
          <a:xfrm flipV="1">
            <a:off x="2832538" y="3573016"/>
            <a:ext cx="867302" cy="278741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631504" y="3722682"/>
            <a:ext cx="120424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>
                <a:latin typeface="Calibri" pitchFamily="34" charset="0"/>
                <a:cs typeface="Calibri" pitchFamily="34" charset="0"/>
              </a:rPr>
              <a:t>Pollutant p</a:t>
            </a:r>
          </a:p>
        </p:txBody>
      </p:sp>
      <p:cxnSp>
        <p:nvCxnSpPr>
          <p:cNvPr id="11" name="Straight Arrow Connector 10"/>
          <p:cNvCxnSpPr>
            <a:cxnSpLocks/>
          </p:cNvCxnSpPr>
          <p:nvPr/>
        </p:nvCxnSpPr>
        <p:spPr>
          <a:xfrm flipH="1" flipV="1">
            <a:off x="4223792" y="3573016"/>
            <a:ext cx="398835" cy="343719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560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 coefficients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Linear approximation of the full CTM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PM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𝑐𝑜𝑛𝑠𝑡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</m:sSub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… 0.5° grid cell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… source pollutant (PPM</a:t>
                </a:r>
                <a:r>
                  <a:rPr lang="en-US" baseline="-25000" dirty="0"/>
                  <a:t>2.5</a:t>
                </a:r>
                <a:r>
                  <a:rPr lang="en-US" dirty="0"/>
                  <a:t>, NOx, SO</a:t>
                </a:r>
                <a:r>
                  <a:rPr lang="en-US" baseline="-25000" dirty="0"/>
                  <a:t>2</a:t>
                </a:r>
                <a:r>
                  <a:rPr lang="en-US" dirty="0"/>
                  <a:t>, NH</a:t>
                </a:r>
                <a:r>
                  <a:rPr lang="en-US" baseline="-25000" dirty="0"/>
                  <a:t>3</a:t>
                </a:r>
                <a:r>
                  <a:rPr lang="en-US" dirty="0"/>
                  <a:t>, VOC)</a:t>
                </a:r>
              </a:p>
              <a:p>
                <a:r>
                  <a:rPr lang="en-US" dirty="0"/>
                  <a:t>r… source region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</m:sSubSup>
                  </m:oMath>
                </a14:m>
                <a:r>
                  <a:rPr lang="en-US" dirty="0"/>
                  <a:t> … transfer coefficient from emissions of pollutant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in region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to grid cell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  <m:sup/>
                    </m:sSubSup>
                  </m:oMath>
                </a14:m>
                <a:r>
                  <a:rPr lang="en-US" dirty="0"/>
                  <a:t>… emissions of pollutant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in region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𝑐𝑜𝑛𝑠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… grid specific constant: natural sources, boundary conditions, non-linearities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29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114CD66-9604-4305-B5A8-78B29733E3F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C804FC-A8A9-4D9E-AD1D-57ABE0D06300}"/>
              </a:ext>
            </a:extLst>
          </p:cNvPr>
          <p:cNvSpPr txBox="1"/>
          <p:nvPr/>
        </p:nvSpPr>
        <p:spPr>
          <a:xfrm>
            <a:off x="652411" y="5589240"/>
            <a:ext cx="11324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(PPM is actually split into high stack and low-level to take into account the different dispersion characteristics!)</a:t>
            </a:r>
          </a:p>
        </p:txBody>
      </p:sp>
    </p:spTree>
    <p:extLst>
      <p:ext uri="{BB962C8B-B14F-4D97-AF65-F5344CB8AC3E}">
        <p14:creationId xmlns:p14="http://schemas.microsoft.com/office/powerpoint/2010/main" val="102465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56A6C-0330-4152-888F-001E4E897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544" y="-27384"/>
            <a:ext cx="10081120" cy="936104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Example: 0.5° atmospheric transfer coefficients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C8DF38-4F77-43BD-A5C0-DEC79864E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584800-6692-4F7A-844A-C16EE7CAB8D0}" type="slidenum">
              <a:rPr lang="en-US" smtClean="0"/>
              <a:pPr>
                <a:defRPr/>
              </a:pPr>
              <a:t>9</a:t>
            </a:fld>
            <a:r>
              <a:rPr lang="en-US"/>
              <a:t>, date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E193C6-5E74-43D5-A7FF-3BE0C9C928A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EC949F4-46B9-4BE3-91E9-29B3FFD59F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57" y="1046429"/>
            <a:ext cx="4127565" cy="3095674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7F7DCB4B-1DA4-41EF-AAD9-6A1024B68A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574" y="1052737"/>
            <a:ext cx="4127565" cy="3095673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A9A0C48D-1DF9-4CA8-91DA-13ADC2E18E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54" y="3854744"/>
            <a:ext cx="4127566" cy="28803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BCB386A-C2DE-4586-BA6A-D2D683282720}"/>
                  </a:ext>
                </a:extLst>
              </p:cNvPr>
              <p:cNvSpPr txBox="1"/>
              <p:nvPr/>
            </p:nvSpPr>
            <p:spPr>
              <a:xfrm>
                <a:off x="6623728" y="5283994"/>
                <a:ext cx="4584839" cy="140025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𝑖</m:t>
                          </m:r>
                        </m:sub>
                        <m:sup/>
                      </m:sSubSup>
                      <m:r>
                        <a:rPr lang="en-US" i="1">
                          <a:latin typeface="Cambria Math" panose="02040503050406030204" pitchFamily="18" charset="0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>
                  <a:latin typeface="Calibri" pitchFamily="34" charset="0"/>
                  <a:cs typeface="Calibri" pitchFamily="34" charset="0"/>
                </a:endParaRPr>
              </a:p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𝑃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  <m:t>2.5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𝑐𝑜𝑛𝑠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</m:e>
                          </m:nary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</m:sSubSup>
                        </m:e>
                      </m:nary>
                    </m:oMath>
                  </m:oMathPara>
                </a14:m>
                <a:endParaRPr lang="en-US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BCB386A-C2DE-4586-BA6A-D2D6832827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3728" y="5283994"/>
                <a:ext cx="4584839" cy="14002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62ABD05A-A3E4-4B8F-8385-3A7B24035564}"/>
              </a:ext>
            </a:extLst>
          </p:cNvPr>
          <p:cNvSpPr txBox="1"/>
          <p:nvPr/>
        </p:nvSpPr>
        <p:spPr>
          <a:xfrm>
            <a:off x="6884882" y="4213495"/>
            <a:ext cx="36004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>
                <a:latin typeface="Calibri" pitchFamily="34" charset="0"/>
                <a:cs typeface="Calibri" pitchFamily="34" charset="0"/>
              </a:rPr>
              <a:t>Transfer coefficients represent the change in ambient PM</a:t>
            </a:r>
            <a:r>
              <a:rPr lang="en-US" baseline="-25000" dirty="0">
                <a:latin typeface="Calibri" pitchFamily="34" charset="0"/>
                <a:cs typeface="Calibri" pitchFamily="34" charset="0"/>
              </a:rPr>
              <a:t>2.5</a:t>
            </a:r>
            <a:r>
              <a:rPr lang="en-US" dirty="0">
                <a:latin typeface="Calibri" pitchFamily="34" charset="0"/>
                <a:cs typeface="Calibri" pitchFamily="34" charset="0"/>
              </a:rPr>
              <a:t> if 1 kiloton more is emitted!</a:t>
            </a:r>
          </a:p>
        </p:txBody>
      </p:sp>
    </p:spTree>
    <p:extLst>
      <p:ext uri="{BB962C8B-B14F-4D97-AF65-F5344CB8AC3E}">
        <p14:creationId xmlns:p14="http://schemas.microsoft.com/office/powerpoint/2010/main" val="133498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iiasa-pptx-template-dark-&amp;-light">
  <a:themeElements>
    <a:clrScheme name="iiasa-version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iasa-version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iasa-version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iasa-light-version">
  <a:themeElements>
    <a:clrScheme name="iiasa-version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iasa-version4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iasa-version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IASA-ligh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1160</Words>
  <Application>Microsoft Office PowerPoint</Application>
  <PresentationFormat>Widescreen</PresentationFormat>
  <Paragraphs>168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Arial Narrow</vt:lpstr>
      <vt:lpstr>Calibri</vt:lpstr>
      <vt:lpstr>Cambria Math</vt:lpstr>
      <vt:lpstr>iiasa-pptx-template-dark-&amp;-light</vt:lpstr>
      <vt:lpstr>iiasa-light-version</vt:lpstr>
      <vt:lpstr>IIASA-light</vt:lpstr>
      <vt:lpstr>Calculating ambient PM2.5 and health impacts in GAINS</vt:lpstr>
      <vt:lpstr>Overview</vt:lpstr>
      <vt:lpstr>The GAINS model</vt:lpstr>
      <vt:lpstr>Principles: PM2.5</vt:lpstr>
      <vt:lpstr>Natural and anthropogenic contributions to PM2.5 in ambient air - 2018</vt:lpstr>
      <vt:lpstr>Composition of ambient PM2.5: Primary and secondary PM2.5</vt:lpstr>
      <vt:lpstr>0.5° transfer coefficients</vt:lpstr>
      <vt:lpstr>Transfer coefficients</vt:lpstr>
      <vt:lpstr>Example: 0.5° atmospheric transfer coefficients</vt:lpstr>
      <vt:lpstr>Downscaling for urban areas</vt:lpstr>
      <vt:lpstr>Comparison of monitoring data with model estimates </vt:lpstr>
      <vt:lpstr>PM2.5 and human health</vt:lpstr>
      <vt:lpstr>Health impact calculations in GAINS</vt:lpstr>
      <vt:lpstr>Population attributable fraction</vt:lpstr>
      <vt:lpstr>Integrated exposure-response functions</vt:lpstr>
      <vt:lpstr>What GAINS currently calculates</vt:lpstr>
      <vt:lpstr>Contributions to state-wise PM2.5 in India</vt:lpstr>
      <vt:lpstr>Contributions to state-wise PM2.5 in India: sectors</vt:lpstr>
      <vt:lpstr>Validation of model results against observations – 2018 Only stations with more than 75% data coverage are considered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Calculating ambient PM2.5 and health impacts in GAINS</dc:title>
  <dc:creator>KIESEWETTER Gregor</dc:creator>
  <cp:lastModifiedBy>KIESEWETTER Gregor</cp:lastModifiedBy>
  <cp:revision>16</cp:revision>
  <dcterms:created xsi:type="dcterms:W3CDTF">2020-10-22T07:51:56Z</dcterms:created>
  <dcterms:modified xsi:type="dcterms:W3CDTF">2021-04-21T13:35:29Z</dcterms:modified>
</cp:coreProperties>
</file>