
<file path=[Content_Types].xml><?xml version="1.0" encoding="utf-8"?>
<Types xmlns="http://schemas.openxmlformats.org/package/2006/content-types">
  <Default Extension="(null)" ContentType="image/x-emf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</p:sldMasterIdLst>
  <p:notesMasterIdLst>
    <p:notesMasterId r:id="rId52"/>
  </p:notesMasterIdLst>
  <p:handoutMasterIdLst>
    <p:handoutMasterId r:id="rId53"/>
  </p:handoutMasterIdLst>
  <p:sldIdLst>
    <p:sldId id="256" r:id="rId6"/>
    <p:sldId id="689" r:id="rId7"/>
    <p:sldId id="257" r:id="rId8"/>
    <p:sldId id="690" r:id="rId9"/>
    <p:sldId id="688" r:id="rId10"/>
    <p:sldId id="756" r:id="rId11"/>
    <p:sldId id="385" r:id="rId12"/>
    <p:sldId id="744" r:id="rId13"/>
    <p:sldId id="672" r:id="rId14"/>
    <p:sldId id="686" r:id="rId15"/>
    <p:sldId id="670" r:id="rId16"/>
    <p:sldId id="673" r:id="rId17"/>
    <p:sldId id="676" r:id="rId18"/>
    <p:sldId id="677" r:id="rId19"/>
    <p:sldId id="684" r:id="rId20"/>
    <p:sldId id="685" r:id="rId21"/>
    <p:sldId id="749" r:id="rId22"/>
    <p:sldId id="750" r:id="rId23"/>
    <p:sldId id="734" r:id="rId24"/>
    <p:sldId id="268" r:id="rId25"/>
    <p:sldId id="747" r:id="rId26"/>
    <p:sldId id="267" r:id="rId27"/>
    <p:sldId id="735" r:id="rId28"/>
    <p:sldId id="739" r:id="rId29"/>
    <p:sldId id="742" r:id="rId30"/>
    <p:sldId id="752" r:id="rId31"/>
    <p:sldId id="258" r:id="rId32"/>
    <p:sldId id="362" r:id="rId33"/>
    <p:sldId id="293" r:id="rId34"/>
    <p:sldId id="363" r:id="rId35"/>
    <p:sldId id="364" r:id="rId36"/>
    <p:sldId id="365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753" r:id="rId47"/>
    <p:sldId id="745" r:id="rId48"/>
    <p:sldId id="746" r:id="rId49"/>
    <p:sldId id="754" r:id="rId50"/>
    <p:sldId id="755" r:id="rId5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00589E"/>
    <a:srgbClr val="2455A3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87779" autoAdjust="0"/>
  </p:normalViewPr>
  <p:slideViewPr>
    <p:cSldViewPr snapToGrid="0" snapToObjects="1">
      <p:cViewPr varScale="1">
        <p:scale>
          <a:sx n="79" d="100"/>
          <a:sy n="79" d="100"/>
        </p:scale>
        <p:origin x="5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>
            <a:extLst>
              <a:ext uri="{FF2B5EF4-FFF2-40B4-BE49-F238E27FC236}">
                <a16:creationId xmlns:a16="http://schemas.microsoft.com/office/drawing/2014/main" id="{6266A89B-C67E-4CD8-B10B-B018E04D8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>
            <a:extLst>
              <a:ext uri="{FF2B5EF4-FFF2-40B4-BE49-F238E27FC236}">
                <a16:creationId xmlns:a16="http://schemas.microsoft.com/office/drawing/2014/main" id="{C59597BF-B2F6-4B8A-8140-255333FAE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en-US" dirty="0"/>
              <a:t>Need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ability</a:t>
            </a:r>
            <a:r>
              <a:rPr lang="de-DE" altLang="en-US" dirty="0"/>
              <a:t> </a:t>
            </a:r>
            <a:r>
              <a:rPr lang="de-DE" altLang="en-US" dirty="0" err="1"/>
              <a:t>to</a:t>
            </a:r>
            <a:r>
              <a:rPr lang="de-DE" altLang="en-US" dirty="0"/>
              <a:t> </a:t>
            </a:r>
            <a:r>
              <a:rPr lang="de-DE" altLang="en-US" dirty="0" err="1"/>
              <a:t>analyze</a:t>
            </a:r>
            <a:r>
              <a:rPr lang="de-DE" altLang="en-US" dirty="0"/>
              <a:t> alternative </a:t>
            </a:r>
            <a:r>
              <a:rPr lang="de-DE" altLang="en-US" dirty="0" err="1"/>
              <a:t>futures</a:t>
            </a:r>
            <a:r>
              <a:rPr lang="de-DE" altLang="en-US" dirty="0"/>
              <a:t> (</a:t>
            </a:r>
            <a:r>
              <a:rPr lang="de-DE" altLang="en-US" dirty="0" err="1"/>
              <a:t>scenarios</a:t>
            </a:r>
            <a:r>
              <a:rPr lang="de-DE" altLang="en-US" dirty="0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E0AFF1-4CB5-4EA4-9086-DC93BA29C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fld id="{2A7A136B-CDEB-FF49-B525-3774068812F4}" type="slidenum">
              <a:rPr lang="en-GB" altLang="en-AT" sz="1200" b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hangingPunct="1"/>
              <a:t>7</a:t>
            </a:fld>
            <a:endParaRPr lang="en-GB" altLang="en-AT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768D080-3248-184A-953D-9E24E5FD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1675"/>
            <a:ext cx="4592637" cy="3444875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54B2E2F-E986-8D40-A9E5-E2B2E93EB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357688"/>
            <a:ext cx="5030788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16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E0AFF1-4CB5-4EA4-9086-DC93BA29C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fld id="{2A7A136B-CDEB-FF49-B525-3774068812F4}" type="slidenum">
              <a:rPr lang="en-GB" altLang="en-AT" sz="1200" b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hangingPunct="1"/>
              <a:t>26</a:t>
            </a:fld>
            <a:endParaRPr lang="en-GB" altLang="en-AT" sz="12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768D080-3248-184A-953D-9E24E5FD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01675"/>
            <a:ext cx="4592637" cy="3444875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54B2E2F-E986-8D40-A9E5-E2B2E93EB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357688"/>
            <a:ext cx="5030788" cy="407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82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9584" y="987426"/>
            <a:ext cx="5614415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824103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23777"/>
            <a:ext cx="1971675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034" y="2255548"/>
            <a:ext cx="7244334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2034" y="3712464"/>
            <a:ext cx="6147054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57" y="293885"/>
            <a:ext cx="1619708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96523"/>
            <a:ext cx="9144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20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27B9-02E9-4539-AE5D-7EA4883A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7EDD-86AA-4FE2-AD65-89083FB7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6121-D661-4DCA-BABA-869667C0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6452-976E-44BF-A58B-69B16C7D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FE3F-BFF8-453F-AE6B-1643697C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671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5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C3668F-C8E5-A844-97A5-C3EEC9A6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April 2021</a:t>
            </a: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5D8BAF-E984-C746-9BF8-825D02D0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GAINS cost-effectiveness analysis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3E8C6A-2A48-6441-8BF8-56D73E36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2799A-6A81-6B4B-BA4C-610BA1F68230}" type="slidenum">
              <a:rPr lang="en-GB" altLang="en-AT"/>
              <a:pPr/>
              <a:t>‹#›</a:t>
            </a:fld>
            <a:endParaRPr lang="en-GB" altLang="en-AT"/>
          </a:p>
        </p:txBody>
      </p:sp>
    </p:spTree>
    <p:extLst>
      <p:ext uri="{BB962C8B-B14F-4D97-AF65-F5344CB8AC3E}">
        <p14:creationId xmlns:p14="http://schemas.microsoft.com/office/powerpoint/2010/main" val="272661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E5FE-1F09-4E8B-9EF5-AD663474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1F0E318-C76A-490A-95F6-12AFD04E59C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1E9E-1EF3-40F1-B927-2F30F2E9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12CF-0415-4058-B032-7D45536A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2F0BA-983A-47DA-A26A-D743A7D2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CD5F13-3C82-4C92-9483-313283584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94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F1F6-DB09-44B0-8E20-A040E575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65B1C-7081-45AB-8099-8FF46479BA8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8E84A-C677-42C3-93EE-331EF84DCE1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241251-01CF-4A8D-A8E3-38CDDE75CA6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B95C5E-2C9D-4671-B382-22557CC4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0190FD-FCFD-4B9A-8482-A2B1D9A3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BEFBCB-64CA-4693-996C-29D4D8EB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88ADEA-EBB5-44D0-8FE1-6554DAB0A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84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658179"/>
            <a:ext cx="7207758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919985"/>
            <a:ext cx="7207758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3675064"/>
            <a:ext cx="6896862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5553656" y="-1"/>
            <a:ext cx="3590344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0" y="5977289"/>
            <a:ext cx="2521819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1137A3-E642-184A-A0A5-B98BBFFFC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4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0" y="5948413"/>
            <a:ext cx="2521819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761617"/>
            <a:ext cx="4181094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5587D-514C-B240-8FC0-370C1E762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3" y="1594884"/>
            <a:ext cx="7943389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761617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784319"/>
            <a:ext cx="2756917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94061" y="6352805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B87A4B-A566-7949-A402-54BC6560D1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3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0" y="5919537"/>
            <a:ext cx="2521819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681163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681163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660903"/>
            <a:ext cx="4181094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45C72-ABFD-A348-8F12-3AB3FD9C3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987" y="234864"/>
            <a:ext cx="308260" cy="4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8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4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690872" y="1594884"/>
            <a:ext cx="4181094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2033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93541" y="1573619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115049" y="1596321"/>
            <a:ext cx="2756917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34" y="1482692"/>
            <a:ext cx="42261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82" y="1482692"/>
            <a:ext cx="421538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72034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90872" y="2462432"/>
            <a:ext cx="4181094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4" y="2532254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024" y="987426"/>
            <a:ext cx="521207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178" y="2194560"/>
            <a:ext cx="2949178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(null)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3.(null)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677041"/>
            <a:ext cx="7994142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294169"/>
            <a:ext cx="6813221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771708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20639" y="3463"/>
            <a:ext cx="342336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99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5"/>
            <a:ext cx="7994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8498557" y="229877"/>
            <a:ext cx="371295" cy="45235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061" y="63528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50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GAINS cost-effectiveness analysis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Fabian Wagner</a:t>
            </a:r>
          </a:p>
          <a:p>
            <a:r>
              <a:rPr lang="en-US" dirty="0"/>
              <a:t>fabian@iiasa.ac.at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743E1C-9017-0043-87AB-9D5D2F09F393}"/>
              </a:ext>
            </a:extLst>
          </p:cNvPr>
          <p:cNvSpPr txBox="1">
            <a:spLocks/>
          </p:cNvSpPr>
          <p:nvPr/>
        </p:nvSpPr>
        <p:spPr>
          <a:xfrm>
            <a:off x="4571999" y="5396524"/>
            <a:ext cx="4384725" cy="11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SPIPA GAINS Training, 12-16 April 2021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8B3660C-96CF-4393-97F1-71BF9E9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146" y="3712464"/>
            <a:ext cx="1059301" cy="13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>
            <a:extLst>
              <a:ext uri="{FF2B5EF4-FFF2-40B4-BE49-F238E27FC236}">
                <a16:creationId xmlns:a16="http://schemas.microsoft.com/office/drawing/2014/main" id="{54A5F1CF-A7EA-43C4-836F-BB5EA093B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46682"/>
            <a:ext cx="8229600" cy="827088"/>
          </a:xfrm>
        </p:spPr>
        <p:txBody>
          <a:bodyPr/>
          <a:lstStyle/>
          <a:p>
            <a:r>
              <a:rPr lang="en-US" altLang="en-US" sz="2000" dirty="0"/>
              <a:t>Cost information in the literature</a:t>
            </a:r>
            <a:br>
              <a:rPr lang="en-US" altLang="en-US" sz="2000" dirty="0"/>
            </a:br>
            <a:r>
              <a:rPr lang="en-US" altLang="en-US" sz="2000" dirty="0"/>
              <a:t> Example: Flue gas desulphurization (FGD)</a:t>
            </a:r>
          </a:p>
        </p:txBody>
      </p:sp>
      <p:graphicFrame>
        <p:nvGraphicFramePr>
          <p:cNvPr id="936267" name="Group 331">
            <a:extLst>
              <a:ext uri="{FF2B5EF4-FFF2-40B4-BE49-F238E27FC236}">
                <a16:creationId xmlns:a16="http://schemas.microsoft.com/office/drawing/2014/main" id="{D15ECEC9-81B5-4164-9A84-861A23E93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76547"/>
              </p:ext>
            </p:extLst>
          </p:nvPr>
        </p:nvGraphicFramePr>
        <p:xfrm>
          <a:off x="634301" y="2653855"/>
          <a:ext cx="7680325" cy="2557463"/>
        </p:xfrm>
        <a:graphic>
          <a:graphicData uri="http://schemas.openxmlformats.org/drawingml/2006/table">
            <a:tbl>
              <a:tblPr/>
              <a:tblGrid>
                <a:gridCol w="1265238">
                  <a:extLst>
                    <a:ext uri="{9D8B030D-6E8A-4147-A177-3AD203B41FA5}">
                      <a16:colId xmlns:a16="http://schemas.microsoft.com/office/drawing/2014/main" val="3488283452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val="3702216699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13150388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707982675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301174192"/>
                    </a:ext>
                  </a:extLst>
                </a:gridCol>
              </a:tblGrid>
              <a:tr h="779463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Scrubber 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type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Unit size</a:t>
                      </a:r>
                      <a:b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MW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Capital Cost</a:t>
                      </a:r>
                      <a:b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$/kW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O&amp;M cost - fix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$/kW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O&amp;M cost - var</a:t>
                      </a: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$/MWh</a:t>
                      </a:r>
                      <a:endParaRPr kumimoji="0" lang="en-US" alt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728052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Wet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&gt;400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100-250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2-8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0.5-2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670994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Wet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&lt;400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250-1500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8-20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0.5-2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72079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Spray dry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&gt;400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40-150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4-10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0.5-2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83213"/>
                  </a:ext>
                </a:extLst>
              </a:tr>
              <a:tr h="4445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Spray dry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&lt;400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150-1500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10-300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0.5-2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107062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BEE3DEB-91F0-424D-8ADA-B06E4422BED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6258"/>
            <a:ext cx="8229600" cy="89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57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/>
              <a:t>Cost components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>
            <a:extLst>
              <a:ext uri="{FF2B5EF4-FFF2-40B4-BE49-F238E27FC236}">
                <a16:creationId xmlns:a16="http://schemas.microsoft.com/office/drawing/2014/main" id="{F6D6EB42-9227-4E5C-A499-06BBC44E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Annualizing investment costs</a:t>
            </a:r>
          </a:p>
        </p:txBody>
      </p:sp>
      <p:sp>
        <p:nvSpPr>
          <p:cNvPr id="910341" name="Rectangle 5">
            <a:extLst>
              <a:ext uri="{FF2B5EF4-FFF2-40B4-BE49-F238E27FC236}">
                <a16:creationId xmlns:a16="http://schemas.microsoft.com/office/drawing/2014/main" id="{C056753A-47F9-4D6D-A5EB-23B069A3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0343" name="Rectangle 7">
            <a:extLst>
              <a:ext uri="{FF2B5EF4-FFF2-40B4-BE49-F238E27FC236}">
                <a16:creationId xmlns:a16="http://schemas.microsoft.com/office/drawing/2014/main" id="{CE201A31-A187-4867-B91E-3B33491B9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0342" name="Object 6">
            <a:extLst>
              <a:ext uri="{FF2B5EF4-FFF2-40B4-BE49-F238E27FC236}">
                <a16:creationId xmlns:a16="http://schemas.microsoft.com/office/drawing/2014/main" id="{985B29B8-3C3C-4240-B442-0D7B92A96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8" y="1903413"/>
          <a:ext cx="7661275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19100" progId="Equation.3">
                  <p:embed/>
                </p:oleObj>
              </mc:Choice>
              <mc:Fallback>
                <p:oleObj name="Equation" r:id="rId2" imgW="2260600" imgH="419100" progId="Equation.3">
                  <p:embed/>
                  <p:pic>
                    <p:nvPicPr>
                      <p:cNvPr id="910342" name="Object 6">
                        <a:extLst>
                          <a:ext uri="{FF2B5EF4-FFF2-40B4-BE49-F238E27FC236}">
                            <a16:creationId xmlns:a16="http://schemas.microsoft.com/office/drawing/2014/main" id="{985B29B8-3C3C-4240-B442-0D7B92A96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903413"/>
                        <a:ext cx="7661275" cy="1417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4" name="Rectangle 8">
            <a:extLst>
              <a:ext uri="{FF2B5EF4-FFF2-40B4-BE49-F238E27FC236}">
                <a16:creationId xmlns:a16="http://schemas.microsoft.com/office/drawing/2014/main" id="{0E4FFF33-1445-4D19-BCCC-0F65BB4DD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1849438"/>
            <a:ext cx="1136650" cy="1695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5" name="Rectangle 9">
            <a:extLst>
              <a:ext uri="{FF2B5EF4-FFF2-40B4-BE49-F238E27FC236}">
                <a16:creationId xmlns:a16="http://schemas.microsoft.com/office/drawing/2014/main" id="{108C4E16-25F2-4623-98E2-D100E52B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1876425"/>
            <a:ext cx="3209925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6" name="Rectangle 10">
            <a:extLst>
              <a:ext uri="{FF2B5EF4-FFF2-40B4-BE49-F238E27FC236}">
                <a16:creationId xmlns:a16="http://schemas.microsoft.com/office/drawing/2014/main" id="{A0D23BCD-1750-4A6D-A114-4FBB8C59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1936750"/>
            <a:ext cx="3209925" cy="162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8" name="Rectangle 12">
            <a:extLst>
              <a:ext uri="{FF2B5EF4-FFF2-40B4-BE49-F238E27FC236}">
                <a16:creationId xmlns:a16="http://schemas.microsoft.com/office/drawing/2014/main" id="{2D7E7C87-7DE7-4FF7-A689-BDF63DD12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0347" name="Object 11">
            <a:extLst>
              <a:ext uri="{FF2B5EF4-FFF2-40B4-BE49-F238E27FC236}">
                <a16:creationId xmlns:a16="http://schemas.microsoft.com/office/drawing/2014/main" id="{642D51DF-DB16-4BA4-9B30-79EE95CAD5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0513" y="3940175"/>
          <a:ext cx="5224462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469900" progId="Equation.3">
                  <p:embed/>
                </p:oleObj>
              </mc:Choice>
              <mc:Fallback>
                <p:oleObj name="Equation" r:id="rId4" imgW="1574800" imgH="469900" progId="Equation.3">
                  <p:embed/>
                  <p:pic>
                    <p:nvPicPr>
                      <p:cNvPr id="910347" name="Object 11">
                        <a:extLst>
                          <a:ext uri="{FF2B5EF4-FFF2-40B4-BE49-F238E27FC236}">
                            <a16:creationId xmlns:a16="http://schemas.microsoft.com/office/drawing/2014/main" id="{642D51DF-DB16-4BA4-9B30-79EE95CAD5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940175"/>
                        <a:ext cx="5224462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0349" name="Text Box 13">
            <a:extLst>
              <a:ext uri="{FF2B5EF4-FFF2-40B4-BE49-F238E27FC236}">
                <a16:creationId xmlns:a16="http://schemas.microsoft.com/office/drawing/2014/main" id="{45E3A28B-9C73-405B-9D48-3B6401FD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6086475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B433F"/>
                </a:solidFill>
                <a:latin typeface="Trebuchet MS" panose="020B0603020202020204" pitchFamily="34" charset="0"/>
              </a:rPr>
              <a:t>q = discount (interest) rate ,          n = lifetime of installation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1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1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1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>
            <a:extLst>
              <a:ext uri="{FF2B5EF4-FFF2-40B4-BE49-F238E27FC236}">
                <a16:creationId xmlns:a16="http://schemas.microsoft.com/office/drawing/2014/main" id="{F2048E2C-48C2-4914-BF06-4631F946C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2950"/>
            <a:ext cx="8229600" cy="674688"/>
          </a:xfrm>
        </p:spPr>
        <p:txBody>
          <a:bodyPr/>
          <a:lstStyle/>
          <a:p>
            <a:r>
              <a:rPr lang="en-US" altLang="en-US" sz="3600"/>
              <a:t>Units used</a:t>
            </a:r>
          </a:p>
        </p:txBody>
      </p:sp>
      <p:sp>
        <p:nvSpPr>
          <p:cNvPr id="9134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8C5C437-C18E-4314-8C42-AF44ABE7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Costs per unit of activity</a:t>
            </a:r>
          </a:p>
          <a:p>
            <a:pPr lvl="1"/>
            <a:r>
              <a:rPr lang="en-US" altLang="en-US"/>
              <a:t>E.g. MEuro per PJ</a:t>
            </a:r>
          </a:p>
          <a:p>
            <a:r>
              <a:rPr lang="en-US" altLang="en-US"/>
              <a:t>Costs per ton of pollutant removed</a:t>
            </a:r>
          </a:p>
          <a:p>
            <a:pPr lvl="1"/>
            <a:r>
              <a:rPr lang="en-US" altLang="en-US"/>
              <a:t>E.g. Euro per ton of SO2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“per year” is always implicit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>
            <a:extLst>
              <a:ext uri="{FF2B5EF4-FFF2-40B4-BE49-F238E27FC236}">
                <a16:creationId xmlns:a16="http://schemas.microsoft.com/office/drawing/2014/main" id="{A8E33BFC-1C50-444B-B1D8-E6692824A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/>
              <a:t>Costs are country- and technology-specific</a:t>
            </a:r>
          </a:p>
        </p:txBody>
      </p:sp>
      <p:sp>
        <p:nvSpPr>
          <p:cNvPr id="91648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D671849-71C4-474A-A525-2A18179F3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06513"/>
            <a:ext cx="7772400" cy="4713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400"/>
              <a:t>Technology-specific factors</a:t>
            </a:r>
            <a:r>
              <a:rPr lang="en-GB" altLang="en-US" sz="2800"/>
              <a:t>:</a:t>
            </a:r>
          </a:p>
          <a:p>
            <a:r>
              <a:rPr lang="en-GB" altLang="en-US" sz="2400"/>
              <a:t>Investments, fixed O+M</a:t>
            </a:r>
          </a:p>
          <a:p>
            <a:r>
              <a:rPr lang="en-GB" altLang="en-US" sz="2400"/>
              <a:t>Demand for labour, energy, by-products</a:t>
            </a:r>
          </a:p>
          <a:p>
            <a:r>
              <a:rPr lang="en-GB" altLang="en-US" sz="2400"/>
              <a:t>Lifetime of equipment</a:t>
            </a:r>
          </a:p>
          <a:p>
            <a:r>
              <a:rPr lang="en-GB" altLang="en-US" sz="2400"/>
              <a:t>Removal efficiency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400"/>
              <a:t>Country-specific factors:</a:t>
            </a:r>
          </a:p>
          <a:p>
            <a:r>
              <a:rPr lang="en-GB" altLang="en-US" sz="2400"/>
              <a:t>Installation size, plant factors</a:t>
            </a:r>
          </a:p>
          <a:p>
            <a:r>
              <a:rPr lang="en-GB" altLang="en-US" sz="2400"/>
              <a:t>Prices for labour, energy, by-products, etc.</a:t>
            </a:r>
          </a:p>
          <a:p>
            <a:r>
              <a:rPr lang="en-GB" altLang="en-US" sz="2400"/>
              <a:t>Applicability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>
            <a:extLst>
              <a:ext uri="{FF2B5EF4-FFF2-40B4-BE49-F238E27FC236}">
                <a16:creationId xmlns:a16="http://schemas.microsoft.com/office/drawing/2014/main" id="{F5F234DC-10B5-4264-AF7A-AD38AF06A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Cost calculation methodology</a:t>
            </a:r>
          </a:p>
        </p:txBody>
      </p:sp>
      <p:sp>
        <p:nvSpPr>
          <p:cNvPr id="91750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0E85A43-8E1E-45CC-8930-F7BEE6A497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000"/>
              <a:t>Costs per activity unit:</a:t>
            </a:r>
          </a:p>
        </p:txBody>
      </p:sp>
      <p:graphicFrame>
        <p:nvGraphicFramePr>
          <p:cNvPr id="917547" name="Group 43">
            <a:extLst>
              <a:ext uri="{FF2B5EF4-FFF2-40B4-BE49-F238E27FC236}">
                <a16:creationId xmlns:a16="http://schemas.microsoft.com/office/drawing/2014/main" id="{E84255A1-D051-4294-AE17-A6A4A9C6EF3E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838200" y="2890838"/>
          <a:ext cx="7772400" cy="1825626"/>
        </p:xfrm>
        <a:graphic>
          <a:graphicData uri="http://schemas.openxmlformats.org/drawingml/2006/table">
            <a:tbl>
              <a:tblPr/>
              <a:tblGrid>
                <a:gridCol w="1082675">
                  <a:extLst>
                    <a:ext uri="{9D8B030D-6E8A-4147-A177-3AD203B41FA5}">
                      <a16:colId xmlns:a16="http://schemas.microsoft.com/office/drawing/2014/main" val="1241777693"/>
                    </a:ext>
                  </a:extLst>
                </a:gridCol>
                <a:gridCol w="6689725">
                  <a:extLst>
                    <a:ext uri="{9D8B030D-6E8A-4147-A177-3AD203B41FA5}">
                      <a16:colId xmlns:a16="http://schemas.microsoft.com/office/drawing/2014/main" val="256864660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GB" altLang="en-US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Annualised investments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610806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OM</a:t>
                      </a:r>
                      <a:r>
                        <a:rPr kumimoji="0" lang="en-GB" altLang="en-US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fix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Fixed operating &amp; maintenance costs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10458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OM</a:t>
                      </a:r>
                      <a:r>
                        <a:rPr kumimoji="0" lang="en-GB" altLang="en-US" sz="18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Variable operating &amp; maintenance costs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902580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pf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Capacity utilisation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445698"/>
                  </a:ext>
                </a:extLst>
              </a:tr>
            </a:tbl>
          </a:graphicData>
        </a:graphic>
      </p:graphicFrame>
      <p:sp>
        <p:nvSpPr>
          <p:cNvPr id="917529" name="Rectangle 25">
            <a:extLst>
              <a:ext uri="{FF2B5EF4-FFF2-40B4-BE49-F238E27FC236}">
                <a16:creationId xmlns:a16="http://schemas.microsoft.com/office/drawing/2014/main" id="{A8746DD6-A371-4392-B428-3C78CC32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7531" name="Rectangle 27">
            <a:extLst>
              <a:ext uri="{FF2B5EF4-FFF2-40B4-BE49-F238E27FC236}">
                <a16:creationId xmlns:a16="http://schemas.microsoft.com/office/drawing/2014/main" id="{F78CAA34-2E8E-489A-A60C-9FBFFA26D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17532" name="Object 28">
            <a:extLst>
              <a:ext uri="{FF2B5EF4-FFF2-40B4-BE49-F238E27FC236}">
                <a16:creationId xmlns:a16="http://schemas.microsoft.com/office/drawing/2014/main" id="{5B731866-55E8-4142-BA0A-F0FBFB784A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4325" y="5213350"/>
          <a:ext cx="2609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41300" progId="Equation.3">
                  <p:embed/>
                </p:oleObj>
              </mc:Choice>
              <mc:Fallback>
                <p:oleObj name="Equation" r:id="rId2" imgW="1435100" imgH="241300" progId="Equation.3">
                  <p:embed/>
                  <p:pic>
                    <p:nvPicPr>
                      <p:cNvPr id="917532" name="Object 28">
                        <a:extLst>
                          <a:ext uri="{FF2B5EF4-FFF2-40B4-BE49-F238E27FC236}">
                            <a16:creationId xmlns:a16="http://schemas.microsoft.com/office/drawing/2014/main" id="{5B731866-55E8-4142-BA0A-F0FBFB784A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5213350"/>
                        <a:ext cx="26098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7533" name="Rectangle 29">
            <a:extLst>
              <a:ext uri="{FF2B5EF4-FFF2-40B4-BE49-F238E27FC236}">
                <a16:creationId xmlns:a16="http://schemas.microsoft.com/office/drawing/2014/main" id="{F7ED9CE0-AE8B-42F1-B19F-AB680AB0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4857750"/>
            <a:ext cx="3738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2000">
                <a:solidFill>
                  <a:srgbClr val="0000FF"/>
                </a:solidFill>
                <a:latin typeface="Arial" panose="020B0604020202020204" pitchFamily="34" charset="0"/>
              </a:rPr>
              <a:t>Costs per emission removed:</a:t>
            </a:r>
          </a:p>
        </p:txBody>
      </p:sp>
      <p:graphicFrame>
        <p:nvGraphicFramePr>
          <p:cNvPr id="917549" name="Group 45">
            <a:extLst>
              <a:ext uri="{FF2B5EF4-FFF2-40B4-BE49-F238E27FC236}">
                <a16:creationId xmlns:a16="http://schemas.microsoft.com/office/drawing/2014/main" id="{4A42F3A6-A852-4413-8587-156202D3851F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828675" y="5811838"/>
          <a:ext cx="7772400" cy="1046163"/>
        </p:xfrm>
        <a:graphic>
          <a:graphicData uri="http://schemas.openxmlformats.org/drawingml/2006/table">
            <a:tbl>
              <a:tblPr/>
              <a:tblGrid>
                <a:gridCol w="1057275">
                  <a:extLst>
                    <a:ext uri="{9D8B030D-6E8A-4147-A177-3AD203B41FA5}">
                      <a16:colId xmlns:a16="http://schemas.microsoft.com/office/drawing/2014/main" val="103076378"/>
                    </a:ext>
                  </a:extLst>
                </a:gridCol>
                <a:gridCol w="6715125">
                  <a:extLst>
                    <a:ext uri="{9D8B030D-6E8A-4147-A177-3AD203B41FA5}">
                      <a16:colId xmlns:a16="http://schemas.microsoft.com/office/drawing/2014/main" val="423939069"/>
                    </a:ext>
                  </a:extLst>
                </a:gridCol>
              </a:tblGrid>
              <a:tr h="588963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ef</a:t>
                      </a:r>
                      <a:endParaRPr kumimoji="0" lang="en-GB" altLang="en-US" sz="18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Uncontrolled emission factor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702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l-GR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endParaRPr kumimoji="0" lang="el-GR" altLang="en-US" sz="1800" b="0" i="1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Removal efficiency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461439"/>
                  </a:ext>
                </a:extLst>
              </a:tr>
            </a:tbl>
          </a:graphicData>
        </a:graphic>
      </p:graphicFrame>
      <p:sp>
        <p:nvSpPr>
          <p:cNvPr id="917550" name="Rectangle 46">
            <a:extLst>
              <a:ext uri="{FF2B5EF4-FFF2-40B4-BE49-F238E27FC236}">
                <a16:creationId xmlns:a16="http://schemas.microsoft.com/office/drawing/2014/main" id="{9153FD34-D86F-47FA-9E6A-4DB6B2A1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4867275"/>
            <a:ext cx="7407275" cy="199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7557" name="Object 53">
            <a:extLst>
              <a:ext uri="{FF2B5EF4-FFF2-40B4-BE49-F238E27FC236}">
                <a16:creationId xmlns:a16="http://schemas.microsoft.com/office/drawing/2014/main" id="{06138573-C31D-4AE7-B604-049DF3FBD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0825" y="2144713"/>
          <a:ext cx="26876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31640" progId="Equation.3">
                  <p:embed/>
                </p:oleObj>
              </mc:Choice>
              <mc:Fallback>
                <p:oleObj name="Equation" r:id="rId4" imgW="1600200" imgH="431640" progId="Equation.3">
                  <p:embed/>
                  <p:pic>
                    <p:nvPicPr>
                      <p:cNvPr id="917557" name="Object 53">
                        <a:extLst>
                          <a:ext uri="{FF2B5EF4-FFF2-40B4-BE49-F238E27FC236}">
                            <a16:creationId xmlns:a16="http://schemas.microsoft.com/office/drawing/2014/main" id="{06138573-C31D-4AE7-B604-049DF3FBD8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2144713"/>
                        <a:ext cx="26876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17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>
            <a:extLst>
              <a:ext uri="{FF2B5EF4-FFF2-40B4-BE49-F238E27FC236}">
                <a16:creationId xmlns:a16="http://schemas.microsoft.com/office/drawing/2014/main" id="{75B705EF-823C-4B02-8971-2C525C768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Unit costs: per fuel vs per tSO2 reduced</a:t>
            </a:r>
          </a:p>
        </p:txBody>
      </p:sp>
      <p:graphicFrame>
        <p:nvGraphicFramePr>
          <p:cNvPr id="933891" name="Group 3">
            <a:extLst>
              <a:ext uri="{FF2B5EF4-FFF2-40B4-BE49-F238E27FC236}">
                <a16:creationId xmlns:a16="http://schemas.microsoft.com/office/drawing/2014/main" id="{8C0C9EEE-03AC-491A-B372-27A30C50BE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8088" y="2073275"/>
          <a:ext cx="4025900" cy="2560320"/>
        </p:xfrm>
        <a:graphic>
          <a:graphicData uri="http://schemas.openxmlformats.org/drawingml/2006/table">
            <a:tbl>
              <a:tblPr/>
              <a:tblGrid>
                <a:gridCol w="1266825">
                  <a:extLst>
                    <a:ext uri="{9D8B030D-6E8A-4147-A177-3AD203B41FA5}">
                      <a16:colId xmlns:a16="http://schemas.microsoft.com/office/drawing/2014/main" val="2333153307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1217907962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30378447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952121737"/>
                    </a:ext>
                  </a:extLst>
                </a:gridCol>
              </a:tblGrid>
              <a:tr h="552450"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Emission factor </a:t>
                      </a:r>
                      <a:b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ktSO2 </a:t>
                      </a:r>
                      <a:b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/PJ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Unit cost/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PJ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unit cost/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tSO2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216756"/>
                  </a:ext>
                </a:extLst>
              </a:tr>
              <a:tr h="292100"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 Control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2.000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75970"/>
                  </a:ext>
                </a:extLst>
              </a:tr>
              <a:tr h="336550"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LINJ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0.750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0.6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0.48 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673221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PWFGD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0.100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0.4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0.21 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36303"/>
                  </a:ext>
                </a:extLst>
              </a:tr>
              <a:tr h="338138"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RFGD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0.050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0.7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ct val="0"/>
                        </a:spcAft>
                        <a:buClr>
                          <a:srgbClr val="660066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6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Aft>
                          <a:spcPct val="0"/>
                        </a:spcAft>
                        <a:buClr>
                          <a:srgbClr val="660066"/>
                        </a:buClr>
                        <a:buSzPct val="95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 0.36 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3961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915" name="Object 3">
            <a:extLst>
              <a:ext uri="{FF2B5EF4-FFF2-40B4-BE49-F238E27FC236}">
                <a16:creationId xmlns:a16="http://schemas.microsoft.com/office/drawing/2014/main" id="{339CD64D-3B3D-42CC-AF54-6E61D14175CF}"/>
              </a:ext>
            </a:extLst>
          </p:cNvPr>
          <p:cNvGraphicFramePr>
            <a:graphicFrameLocks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3277384"/>
              </p:ext>
            </p:extLst>
          </p:nvPr>
        </p:nvGraphicFramePr>
        <p:xfrm>
          <a:off x="715963" y="3617913"/>
          <a:ext cx="414655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37517" imgH="2499312" progId="Excel.Chart.8">
                  <p:embed/>
                </p:oleObj>
              </mc:Choice>
              <mc:Fallback>
                <p:oleObj name="Chart" r:id="rId2" imgW="4137517" imgH="2499312" progId="Excel.Chart.8">
                  <p:embed/>
                  <p:pic>
                    <p:nvPicPr>
                      <p:cNvPr id="934915" name="Object 3">
                        <a:extLst>
                          <a:ext uri="{FF2B5EF4-FFF2-40B4-BE49-F238E27FC236}">
                            <a16:creationId xmlns:a16="http://schemas.microsoft.com/office/drawing/2014/main" id="{339CD64D-3B3D-42CC-AF54-6E61D14175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617913"/>
                        <a:ext cx="414655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16" name="Rectangle 4">
            <a:extLst>
              <a:ext uri="{FF2B5EF4-FFF2-40B4-BE49-F238E27FC236}">
                <a16:creationId xmlns:a16="http://schemas.microsoft.com/office/drawing/2014/main" id="{D279A861-5B58-4544-B5E5-82ABD7291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17538"/>
          </a:xfrm>
        </p:spPr>
        <p:txBody>
          <a:bodyPr/>
          <a:lstStyle/>
          <a:p>
            <a:r>
              <a:rPr lang="en-US" altLang="en-US" sz="3200"/>
              <a:t>Unit costs vs marginal costs graphically</a:t>
            </a:r>
          </a:p>
        </p:txBody>
      </p:sp>
      <p:sp>
        <p:nvSpPr>
          <p:cNvPr id="934917" name="Line 5">
            <a:extLst>
              <a:ext uri="{FF2B5EF4-FFF2-40B4-BE49-F238E27FC236}">
                <a16:creationId xmlns:a16="http://schemas.microsoft.com/office/drawing/2014/main" id="{CE153359-5CCD-4314-AFDF-B79C909AD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0126" y="4559301"/>
            <a:ext cx="2565400" cy="892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18" name="Line 6">
            <a:extLst>
              <a:ext uri="{FF2B5EF4-FFF2-40B4-BE49-F238E27FC236}">
                <a16:creationId xmlns:a16="http://schemas.microsoft.com/office/drawing/2014/main" id="{6EF36D33-7829-4DB3-9578-A3635D06B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1" y="4003676"/>
            <a:ext cx="2609850" cy="14938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19" name="Line 7">
            <a:extLst>
              <a:ext uri="{FF2B5EF4-FFF2-40B4-BE49-F238E27FC236}">
                <a16:creationId xmlns:a16="http://schemas.microsoft.com/office/drawing/2014/main" id="{3098A438-9623-40B4-9B86-40948BC8FD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351" y="4581526"/>
            <a:ext cx="2498725" cy="8810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20" name="Line 8">
            <a:extLst>
              <a:ext uri="{FF2B5EF4-FFF2-40B4-BE49-F238E27FC236}">
                <a16:creationId xmlns:a16="http://schemas.microsoft.com/office/drawing/2014/main" id="{E20C6554-2DF2-48E1-BF75-2B0B647CA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9851" y="4654551"/>
            <a:ext cx="2476500" cy="8667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21" name="Line 9">
            <a:extLst>
              <a:ext uri="{FF2B5EF4-FFF2-40B4-BE49-F238E27FC236}">
                <a16:creationId xmlns:a16="http://schemas.microsoft.com/office/drawing/2014/main" id="{DCA088E3-A58D-4A1B-B509-C591475A7D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1751" y="4006851"/>
            <a:ext cx="71437" cy="604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4922" name="Group 10">
            <a:extLst>
              <a:ext uri="{FF2B5EF4-FFF2-40B4-BE49-F238E27FC236}">
                <a16:creationId xmlns:a16="http://schemas.microsoft.com/office/drawing/2014/main" id="{38FF2210-6245-46F7-98D5-F7ED1A59FF26}"/>
              </a:ext>
            </a:extLst>
          </p:cNvPr>
          <p:cNvGrpSpPr>
            <a:grpSpLocks/>
          </p:cNvGrpSpPr>
          <p:nvPr/>
        </p:nvGrpSpPr>
        <p:grpSpPr bwMode="auto">
          <a:xfrm>
            <a:off x="6734176" y="3954463"/>
            <a:ext cx="1370012" cy="647700"/>
            <a:chOff x="4293" y="2008"/>
            <a:chExt cx="863" cy="408"/>
          </a:xfrm>
        </p:grpSpPr>
        <p:sp>
          <p:nvSpPr>
            <p:cNvPr id="934923" name="Line 11">
              <a:extLst>
                <a:ext uri="{FF2B5EF4-FFF2-40B4-BE49-F238E27FC236}">
                  <a16:creationId xmlns:a16="http://schemas.microsoft.com/office/drawing/2014/main" id="{3D075D7C-28A8-4295-AB88-EB23608F9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6" y="2009"/>
              <a:ext cx="860" cy="4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4" name="Line 12">
              <a:extLst>
                <a:ext uri="{FF2B5EF4-FFF2-40B4-BE49-F238E27FC236}">
                  <a16:creationId xmlns:a16="http://schemas.microsoft.com/office/drawing/2014/main" id="{26CC1032-975D-4E22-A1CC-ECBF9BA4C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3" y="2411"/>
              <a:ext cx="862" cy="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5" name="Line 13">
              <a:extLst>
                <a:ext uri="{FF2B5EF4-FFF2-40B4-BE49-F238E27FC236}">
                  <a16:creationId xmlns:a16="http://schemas.microsoft.com/office/drawing/2014/main" id="{7767CA1D-B220-4D79-A68C-27CD8DD2B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45" y="2008"/>
              <a:ext cx="2" cy="38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C6E485-1E5F-40DC-99ED-1EBC3B062AC6}"/>
              </a:ext>
            </a:extLst>
          </p:cNvPr>
          <p:cNvSpPr txBox="1"/>
          <p:nvPr/>
        </p:nvSpPr>
        <p:spPr>
          <a:xfrm>
            <a:off x="671513" y="5546726"/>
            <a:ext cx="111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83D7F6-0CF0-4B46-B8DA-0B9ED5AFA594}"/>
              </a:ext>
            </a:extLst>
          </p:cNvPr>
          <p:cNvSpPr txBox="1"/>
          <p:nvPr/>
        </p:nvSpPr>
        <p:spPr>
          <a:xfrm>
            <a:off x="3737769" y="4674645"/>
            <a:ext cx="11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PWFGD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2CCDB-4411-436A-BDE2-E5D9193B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64" y="1463601"/>
            <a:ext cx="3063308" cy="229748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8C6325C-33B3-407A-8B8F-74A04A583DDE}"/>
              </a:ext>
            </a:extLst>
          </p:cNvPr>
          <p:cNvGrpSpPr/>
          <p:nvPr/>
        </p:nvGrpSpPr>
        <p:grpSpPr>
          <a:xfrm>
            <a:off x="4719638" y="3544888"/>
            <a:ext cx="4279709" cy="2533650"/>
            <a:chOff x="4719638" y="3544888"/>
            <a:chExt cx="4279709" cy="2533650"/>
          </a:xfrm>
        </p:grpSpPr>
        <p:graphicFrame>
          <p:nvGraphicFramePr>
            <p:cNvPr id="934914" name="Object 2">
              <a:extLst>
                <a:ext uri="{FF2B5EF4-FFF2-40B4-BE49-F238E27FC236}">
                  <a16:creationId xmlns:a16="http://schemas.microsoft.com/office/drawing/2014/main" id="{F4B9D8D7-3C91-422C-A08F-F4263B57A3FE}"/>
                </a:ext>
              </a:extLst>
            </p:cNvPr>
            <p:cNvGraphicFramePr>
              <a:graphicFrameLocks noChangeAspect="1"/>
            </p:cNvGraphicFramePr>
            <p:nvPr>
              <p:ph sz="half" idx="2"/>
              <p:extLst>
                <p:ext uri="{D42A27DB-BD31-4B8C-83A1-F6EECF244321}">
                  <p14:modId xmlns:p14="http://schemas.microsoft.com/office/powerpoint/2010/main" val="2308938526"/>
                </p:ext>
              </p:extLst>
            </p:nvPr>
          </p:nvGraphicFramePr>
          <p:xfrm>
            <a:off x="4719638" y="3544888"/>
            <a:ext cx="4191000" cy="253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5" imgW="4145185" imgH="2506980" progId="Excel.Chart.8">
                    <p:embed/>
                  </p:oleObj>
                </mc:Choice>
                <mc:Fallback>
                  <p:oleObj name="Chart" r:id="rId5" imgW="4145185" imgH="2506980" progId="Excel.Chart.8">
                    <p:embed/>
                    <p:pic>
                      <p:nvPicPr>
                        <p:cNvPr id="934914" name="Object 2">
                          <a:extLst>
                            <a:ext uri="{FF2B5EF4-FFF2-40B4-BE49-F238E27FC236}">
                              <a16:creationId xmlns:a16="http://schemas.microsoft.com/office/drawing/2014/main" id="{F4B9D8D7-3C91-422C-A08F-F4263B57A3F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638" y="3544888"/>
                          <a:ext cx="4191000" cy="2533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1D245-CD2F-47C3-8E23-38BE31D1F85A}"/>
                </a:ext>
              </a:extLst>
            </p:cNvPr>
            <p:cNvSpPr txBox="1"/>
            <p:nvPr/>
          </p:nvSpPr>
          <p:spPr>
            <a:xfrm>
              <a:off x="7880160" y="3559731"/>
              <a:ext cx="111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RFGD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C64CF5-C626-4127-BCDC-D9941E280AEE}"/>
                </a:ext>
              </a:extLst>
            </p:cNvPr>
            <p:cNvSpPr txBox="1"/>
            <p:nvPr/>
          </p:nvSpPr>
          <p:spPr>
            <a:xfrm>
              <a:off x="6044208" y="4717619"/>
              <a:ext cx="111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PWFGD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2B0DD4D-00CE-42F9-B02B-A7678345131C}"/>
              </a:ext>
            </a:extLst>
          </p:cNvPr>
          <p:cNvSpPr txBox="1"/>
          <p:nvPr/>
        </p:nvSpPr>
        <p:spPr>
          <a:xfrm>
            <a:off x="3855245" y="3770313"/>
            <a:ext cx="111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RFGD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>
            <a:extLst>
              <a:ext uri="{FF2B5EF4-FFF2-40B4-BE49-F238E27FC236}">
                <a16:creationId xmlns:a16="http://schemas.microsoft.com/office/drawing/2014/main" id="{31B438C0-8E4D-4610-B830-866421B3F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Unit costs vs marginal costs</a:t>
            </a:r>
          </a:p>
        </p:txBody>
      </p:sp>
      <p:sp>
        <p:nvSpPr>
          <p:cNvPr id="1011748" name="Text Box 36">
            <a:extLst>
              <a:ext uri="{FF2B5EF4-FFF2-40B4-BE49-F238E27FC236}">
                <a16:creationId xmlns:a16="http://schemas.microsoft.com/office/drawing/2014/main" id="{A230DCEF-589B-4A38-9642-F7180D7A1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620963"/>
            <a:ext cx="608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/>
              <a:t>MC</a:t>
            </a:r>
            <a:r>
              <a:rPr lang="en-US" altLang="en-US" sz="2800" b="0" baseline="-25000" dirty="0"/>
              <a:t>12</a:t>
            </a:r>
            <a:r>
              <a:rPr lang="en-US" altLang="en-US" sz="2800" b="0" dirty="0"/>
              <a:t>= -(UC</a:t>
            </a:r>
            <a:r>
              <a:rPr lang="en-US" altLang="en-US" sz="2800" b="0" baseline="-25000" dirty="0"/>
              <a:t>2</a:t>
            </a:r>
            <a:r>
              <a:rPr lang="en-US" altLang="en-US" sz="2800" b="0" dirty="0"/>
              <a:t> – UC</a:t>
            </a:r>
            <a:r>
              <a:rPr lang="en-US" altLang="en-US" sz="2800" b="0" baseline="-25000" dirty="0"/>
              <a:t>1</a:t>
            </a:r>
            <a:r>
              <a:rPr lang="en-US" altLang="en-US" sz="2800" b="0" dirty="0"/>
              <a:t>)/(∆E</a:t>
            </a:r>
            <a:r>
              <a:rPr lang="en-US" altLang="en-US" sz="2800" b="0" baseline="-25000" dirty="0"/>
              <a:t>2</a:t>
            </a:r>
            <a:r>
              <a:rPr lang="en-US" altLang="en-US" sz="2800" b="0" dirty="0"/>
              <a:t> - ∆E</a:t>
            </a:r>
            <a:r>
              <a:rPr lang="en-US" altLang="en-US" sz="2800" b="0" baseline="-25000" dirty="0"/>
              <a:t>1</a:t>
            </a:r>
            <a:r>
              <a:rPr lang="en-US" altLang="en-US" sz="2800" b="0" dirty="0"/>
              <a:t>) </a:t>
            </a:r>
          </a:p>
        </p:txBody>
      </p:sp>
      <p:sp>
        <p:nvSpPr>
          <p:cNvPr id="1011749" name="Text Box 37">
            <a:extLst>
              <a:ext uri="{FF2B5EF4-FFF2-40B4-BE49-F238E27FC236}">
                <a16:creationId xmlns:a16="http://schemas.microsoft.com/office/drawing/2014/main" id="{7D9B3262-9C08-46E9-BE3D-5C476F54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064000"/>
            <a:ext cx="783272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dirty="0" err="1">
                <a:latin typeface="Tahoma" panose="020B0604030504040204" pitchFamily="34" charset="0"/>
              </a:rPr>
              <a:t>UC</a:t>
            </a:r>
            <a:r>
              <a:rPr lang="en-US" altLang="en-US" sz="2400" b="0" baseline="-25000" dirty="0" err="1">
                <a:latin typeface="Tahoma" panose="020B0604030504040204" pitchFamily="34" charset="0"/>
              </a:rPr>
              <a:t>i</a:t>
            </a:r>
            <a:r>
              <a:rPr lang="en-US" altLang="en-US" sz="2400" b="0" dirty="0">
                <a:latin typeface="Tahoma" panose="020B0604030504040204" pitchFamily="34" charset="0"/>
              </a:rPr>
              <a:t> : unit cost technology </a:t>
            </a:r>
            <a:r>
              <a:rPr lang="en-US" altLang="en-US" sz="2400" b="0" i="1" dirty="0" err="1">
                <a:latin typeface="Tahoma" panose="020B0604030504040204" pitchFamily="34" charset="0"/>
              </a:rPr>
              <a:t>i</a:t>
            </a:r>
            <a:r>
              <a:rPr lang="en-US" altLang="en-US" sz="2400" b="0" dirty="0">
                <a:latin typeface="Tahoma" panose="020B0604030504040204" pitchFamily="34" charset="0"/>
              </a:rPr>
              <a:t> [EUR/PJ]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latin typeface="Tahoma" panose="020B0604030504040204" pitchFamily="34" charset="0"/>
              </a:rPr>
              <a:t>∆</a:t>
            </a:r>
            <a:r>
              <a:rPr lang="en-US" altLang="en-US" sz="2400" b="0" dirty="0" err="1">
                <a:latin typeface="Tahoma" panose="020B0604030504040204" pitchFamily="34" charset="0"/>
              </a:rPr>
              <a:t>E</a:t>
            </a:r>
            <a:r>
              <a:rPr lang="en-US" altLang="en-US" sz="2400" b="0" baseline="-25000" dirty="0" err="1">
                <a:latin typeface="Tahoma" panose="020B0604030504040204" pitchFamily="34" charset="0"/>
              </a:rPr>
              <a:t>i</a:t>
            </a:r>
            <a:r>
              <a:rPr lang="en-US" altLang="en-US" sz="2400" b="0" dirty="0">
                <a:latin typeface="Tahoma" panose="020B0604030504040204" pitchFamily="34" charset="0"/>
              </a:rPr>
              <a:t>: emissions reduced relative to no-control, e.g. [t/PJ]</a:t>
            </a:r>
          </a:p>
          <a:p>
            <a:pPr>
              <a:spcBef>
                <a:spcPct val="50000"/>
              </a:spcBef>
            </a:pPr>
            <a:r>
              <a:rPr lang="en-US" altLang="en-US" sz="2400" b="0" baseline="-25000" dirty="0">
                <a:latin typeface="Tahoma" panose="020B0604030504040204" pitchFamily="34" charset="0"/>
              </a:rPr>
              <a:t>Example:</a:t>
            </a:r>
          </a:p>
        </p:txBody>
      </p:sp>
      <p:sp>
        <p:nvSpPr>
          <p:cNvPr id="1011750" name="Text Box 38">
            <a:extLst>
              <a:ext uri="{FF2B5EF4-FFF2-40B4-BE49-F238E27FC236}">
                <a16:creationId xmlns:a16="http://schemas.microsoft.com/office/drawing/2014/main" id="{5DDE0059-3A35-4069-96DD-940B6B09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2073275"/>
            <a:ext cx="6634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0">
                <a:latin typeface="Tahoma" panose="020B0604030504040204" pitchFamily="34" charset="0"/>
              </a:rPr>
              <a:t>Marginal cost for using technology 2 when technology 1 is in place: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F5578-3991-4D4E-B600-CB989D032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A911D-7C57-4133-A3F2-DB74C8C2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Cost-effectiveness analysis:</a:t>
            </a:r>
            <a:br>
              <a:rPr lang="en-US" dirty="0"/>
            </a:br>
            <a:r>
              <a:rPr lang="en-US" sz="2700" dirty="0"/>
              <a:t>How do we reduce pollution in the most cost-effective way?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F507-5859-43A2-9CB8-247D7A8A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66D2C0-5C41-4FBC-BFD0-0186EDA8A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31DEBF1-CC1B-4789-96BD-9C015C14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8" y="1683130"/>
            <a:ext cx="7691950" cy="4619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FA698-59CF-418B-878F-12C39AF7B07A}"/>
              </a:ext>
            </a:extLst>
          </p:cNvPr>
          <p:cNvSpPr txBox="1"/>
          <p:nvPr/>
        </p:nvSpPr>
        <p:spPr>
          <a:xfrm>
            <a:off x="1944336" y="6229552"/>
            <a:ext cx="463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abatement cost curves are part of the answer, but not all of it!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97662-0E05-40A7-BF55-B33FF197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20" y="1196162"/>
            <a:ext cx="1963480" cy="14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5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0FC1B47-37C6-487F-935F-E7E870E3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GAINS optimization is formulated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as a linear programming (LP) problem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7411" name="Group 3">
            <a:extLst>
              <a:ext uri="{FF2B5EF4-FFF2-40B4-BE49-F238E27FC236}">
                <a16:creationId xmlns:a16="http://schemas.microsoft.com/office/drawing/2014/main" id="{F273778F-E011-AE49-A0C1-508DDFBA96DA}"/>
              </a:ext>
            </a:extLst>
          </p:cNvPr>
          <p:cNvGrpSpPr>
            <a:grpSpLocks/>
          </p:cNvGrpSpPr>
          <p:nvPr/>
        </p:nvGrpSpPr>
        <p:grpSpPr bwMode="auto">
          <a:xfrm>
            <a:off x="120650" y="2236788"/>
            <a:ext cx="8686800" cy="1852612"/>
            <a:chOff x="121023" y="2237255"/>
            <a:chExt cx="8686800" cy="1852314"/>
          </a:xfrm>
        </p:grpSpPr>
        <p:pic>
          <p:nvPicPr>
            <p:cNvPr id="17412" name="Picture 1">
              <a:extLst>
                <a:ext uri="{FF2B5EF4-FFF2-40B4-BE49-F238E27FC236}">
                  <a16:creationId xmlns:a16="http://schemas.microsoft.com/office/drawing/2014/main" id="{7A28FAD1-A5D4-6E46-9819-C2AA84678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23" y="2237255"/>
              <a:ext cx="8686800" cy="185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F7B3A-19B5-4AAB-B57C-333FB6819CB0}"/>
                </a:ext>
              </a:extLst>
            </p:cNvPr>
            <p:cNvSpPr/>
            <p:nvPr/>
          </p:nvSpPr>
          <p:spPr>
            <a:xfrm>
              <a:off x="7355261" y="3670536"/>
              <a:ext cx="1331912" cy="390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28E00-B52C-49E3-96E6-B0DA45FA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April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A4FEF6-777C-4C40-910D-1169ECD6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GAINS cost-effectiveness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D5401-563C-4B34-996C-6AD31B0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799A-6A81-6B4B-BA4C-610BA1F68230}" type="slidenum">
              <a:rPr lang="en-GB" altLang="en-AT" smtClean="0"/>
              <a:pPr/>
              <a:t>19</a:t>
            </a:fld>
            <a:endParaRPr lang="en-GB" altLang="en-A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20403-F251-41C4-B61D-01A15B3F35BA}"/>
              </a:ext>
            </a:extLst>
          </p:cNvPr>
          <p:cNvSpPr txBox="1"/>
          <p:nvPr/>
        </p:nvSpPr>
        <p:spPr>
          <a:xfrm>
            <a:off x="-65010" y="4994032"/>
            <a:ext cx="901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are the decision variables? </a:t>
            </a:r>
            <a:br>
              <a:rPr lang="en-US" dirty="0"/>
            </a:br>
            <a:r>
              <a:rPr lang="en-US" dirty="0"/>
              <a:t>What choices does the GAINS have in the optimization?</a:t>
            </a:r>
          </a:p>
        </p:txBody>
      </p:sp>
    </p:spTree>
    <p:extLst>
      <p:ext uri="{BB962C8B-B14F-4D97-AF65-F5344CB8AC3E}">
        <p14:creationId xmlns:p14="http://schemas.microsoft.com/office/powerpoint/2010/main" val="153049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63C72C-07E5-467D-877F-BCE4D61CB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2B3CB-CC2D-4388-9871-C6800B8F3D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Activity-based emissions inventory (AP/GHG)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Simulation of future scenarios/incl. What if policies were implemented? (AP/GHG)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Comparison of alternative scenarios (AP/GHG)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Co-benefit analysis (GHG+AP)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Cost-effectiveness analysis (AP/GHG)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Incl. cost curves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43A5B-FAAD-4716-BA1C-9472EE8F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the GAINS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9B4C-E5F8-41C1-8022-9D88620D0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C47D33-554A-43C3-8855-57A22C399D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6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5A8E8BFB-FA48-4091-9D91-DF094F09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1" y="2666860"/>
            <a:ext cx="2322903" cy="348435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5E785-7F76-40D6-AC46-98FA74101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FF5E-542C-43F4-818D-90FABE67AF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E.g. power plants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F4AA9B-16DE-4370-8236-19B9ECB5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emissions calculation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4E69-5E9D-4475-9B57-E9EA41D6D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753A9E-AFDC-458C-BBB8-4AEBF3720F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57AE2-06AB-4ED4-98DA-E2E65958B9BB}"/>
              </a:ext>
            </a:extLst>
          </p:cNvPr>
          <p:cNvSpPr txBox="1"/>
          <p:nvPr/>
        </p:nvSpPr>
        <p:spPr>
          <a:xfrm>
            <a:off x="1165389" y="2023419"/>
            <a:ext cx="68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Emissions = (activity data) x (emission factor)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7544B3-E4DB-4652-A054-300AB863C9FF}"/>
              </a:ext>
            </a:extLst>
          </p:cNvPr>
          <p:cNvGrpSpPr/>
          <p:nvPr/>
        </p:nvGrpSpPr>
        <p:grpSpPr>
          <a:xfrm>
            <a:off x="3992468" y="2950502"/>
            <a:ext cx="4443470" cy="1837429"/>
            <a:chOff x="2518117" y="3735929"/>
            <a:chExt cx="4443470" cy="1837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784F9DD-E3D1-41DE-A06B-D8BCF716087E}"/>
                    </a:ext>
                  </a:extLst>
                </p:cNvPr>
                <p:cNvSpPr txBox="1"/>
                <p:nvPr/>
              </p:nvSpPr>
              <p:spPr>
                <a:xfrm>
                  <a:off x="2518117" y="4393839"/>
                  <a:ext cx="1021242" cy="764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/>
                          <m:e/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784F9DD-E3D1-41DE-A06B-D8BCF7160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117" y="4393839"/>
                  <a:ext cx="1021242" cy="7645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975FCC-343B-4B66-9A84-DF121014C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261" y="3870343"/>
              <a:ext cx="1733233" cy="17030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B0D916A-C8B2-4F3C-B8BE-5B01EC12556F}"/>
                    </a:ext>
                  </a:extLst>
                </p:cNvPr>
                <p:cNvSpPr txBox="1"/>
                <p:nvPr/>
              </p:nvSpPr>
              <p:spPr>
                <a:xfrm>
                  <a:off x="5102713" y="4545043"/>
                  <a:ext cx="7299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B0D916A-C8B2-4F3C-B8BE-5B01EC125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713" y="4545043"/>
                  <a:ext cx="72991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13" descr="Chart, bar chart&#10;&#10;Description automatically generated">
              <a:extLst>
                <a:ext uri="{FF2B5EF4-FFF2-40B4-BE49-F238E27FC236}">
                  <a16:creationId xmlns:a16="http://schemas.microsoft.com/office/drawing/2014/main" id="{4B738E4E-2E72-4BDF-B136-116F8EAD0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6634" y="3735929"/>
              <a:ext cx="1224953" cy="183742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35DC3D-28E2-4027-902D-F9449EF0EFE5}"/>
              </a:ext>
            </a:extLst>
          </p:cNvPr>
          <p:cNvGrpSpPr/>
          <p:nvPr/>
        </p:nvGrpSpPr>
        <p:grpSpPr>
          <a:xfrm>
            <a:off x="1444959" y="3759616"/>
            <a:ext cx="2572837" cy="891937"/>
            <a:chOff x="1444959" y="3759616"/>
            <a:chExt cx="2572837" cy="8919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871639-D235-4CA9-8F95-2AD09B3F9207}"/>
                </a:ext>
              </a:extLst>
            </p:cNvPr>
            <p:cNvSpPr txBox="1"/>
            <p:nvPr/>
          </p:nvSpPr>
          <p:spPr>
            <a:xfrm>
              <a:off x="2137753" y="3759616"/>
              <a:ext cx="188004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Coal (HC3) use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C04A31C-84DF-4928-9F3C-D5EA4D28BDC6}"/>
                </a:ext>
              </a:extLst>
            </p:cNvPr>
            <p:cNvCxnSpPr/>
            <p:nvPr/>
          </p:nvCxnSpPr>
          <p:spPr>
            <a:xfrm flipV="1">
              <a:off x="1444959" y="4094280"/>
              <a:ext cx="681789" cy="557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652C6D0-4D14-430D-8903-24B190695545}"/>
              </a:ext>
            </a:extLst>
          </p:cNvPr>
          <p:cNvSpPr txBox="1"/>
          <p:nvPr/>
        </p:nvSpPr>
        <p:spPr>
          <a:xfrm>
            <a:off x="1483894" y="5983705"/>
            <a:ext cx="658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do this for every sector-activity-pollutant combination!</a:t>
            </a:r>
          </a:p>
        </p:txBody>
      </p:sp>
    </p:spTree>
    <p:extLst>
      <p:ext uri="{BB962C8B-B14F-4D97-AF65-F5344CB8AC3E}">
        <p14:creationId xmlns:p14="http://schemas.microsoft.com/office/powerpoint/2010/main" val="20108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5E785-7F76-40D6-AC46-98FA74101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F4AA9B-16DE-4370-8236-19B9ECB5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specific activity data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B4E69-5E9D-4475-9B57-E9EA41D6D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753A9E-AFDC-458C-BBB8-4AEBF3720F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57AE2-06AB-4ED4-98DA-E2E65958B9BB}"/>
              </a:ext>
            </a:extLst>
          </p:cNvPr>
          <p:cNvSpPr txBox="1"/>
          <p:nvPr/>
        </p:nvSpPr>
        <p:spPr>
          <a:xfrm>
            <a:off x="1165389" y="1374180"/>
            <a:ext cx="68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Emissions = (activity data) x (emission factor)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D3773-B625-4AFD-BE17-38C6D9E12593}"/>
                  </a:ext>
                </a:extLst>
              </p:cNvPr>
              <p:cNvSpPr txBox="1"/>
              <p:nvPr/>
            </p:nvSpPr>
            <p:spPr>
              <a:xfrm>
                <a:off x="381513" y="2849840"/>
                <a:ext cx="6681216" cy="2468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𝑝𝑜𝑙𝑙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𝑠h𝑎𝑟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𝑝𝑜𝑙𝑙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𝑠h𝑎𝑟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𝑝𝑜𝑙𝑙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𝑡𝑒𝑐h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𝑠𝑝𝑒𝑐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𝑝𝑜𝑙𝑙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D3773-B625-4AFD-BE17-38C6D9E12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3" y="2849840"/>
                <a:ext cx="6681216" cy="2468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A231A04-2D06-4AA2-B7F7-A16CDFFF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87" y="1997281"/>
            <a:ext cx="2111445" cy="15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7331B-3ED6-4219-BA0C-22EB2884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Technology-specific activity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63DB9-9AF7-4ACB-AF2C-43479605E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89E4-4E8F-43AF-BF86-5A5BEB14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5EFFE8-48C6-4BD1-8045-2AEFB1C315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3E5F1-EF07-6C4A-A665-A72D984B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84098"/>
            <a:ext cx="7642427" cy="3357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AFB40-1717-4D4F-8005-10E5478ACD9B}"/>
              </a:ext>
            </a:extLst>
          </p:cNvPr>
          <p:cNvSpPr txBox="1"/>
          <p:nvPr/>
        </p:nvSpPr>
        <p:spPr>
          <a:xfrm>
            <a:off x="872924" y="4778469"/>
            <a:ext cx="693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Variables in the optimization</a:t>
            </a:r>
            <a:r>
              <a:rPr lang="en-AT" dirty="0"/>
              <a:t> = (activity data) x (control strategy)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545F8D-E76C-0447-89E0-910F2350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53" y="5273902"/>
            <a:ext cx="5689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3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0FC1B47-37C6-487F-935F-E7E870E3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9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GAINS optimization is formulated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as a linear programming (LP) problem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435" name="Picture 23">
            <a:extLst>
              <a:ext uri="{FF2B5EF4-FFF2-40B4-BE49-F238E27FC236}">
                <a16:creationId xmlns:a16="http://schemas.microsoft.com/office/drawing/2014/main" id="{402A0F23-E4F8-F447-8906-357DE094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458913"/>
            <a:ext cx="21383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5">
            <a:extLst>
              <a:ext uri="{FF2B5EF4-FFF2-40B4-BE49-F238E27FC236}">
                <a16:creationId xmlns:a16="http://schemas.microsoft.com/office/drawing/2014/main" id="{C5248B60-E830-B54E-820F-A7F202E9D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184400"/>
            <a:ext cx="8229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>
            <a:extLst>
              <a:ext uri="{FF2B5EF4-FFF2-40B4-BE49-F238E27FC236}">
                <a16:creationId xmlns:a16="http://schemas.microsoft.com/office/drawing/2014/main" id="{5B443864-F41B-1947-A1E7-C3985D3E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5943600"/>
            <a:ext cx="4733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Bookman" pitchFamily="18" charset="0"/>
              </a:rPr>
              <a:t>i emission region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Bookman" pitchFamily="18" charset="0"/>
              </a:rPr>
              <a:t>s GAINS sector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Bookman" pitchFamily="18" charset="0"/>
              </a:rPr>
              <a:t>f GAINS fuel/activity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Bookman" pitchFamily="18" charset="0"/>
              </a:rPr>
              <a:t>t GAINS technology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Book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E19E3-5CFE-4C22-904A-EA0C1218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April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51F0B-ED13-4E75-A922-D1FE4743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GAINS cost-effectiveness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7EBB-5EF9-4883-B32A-63404562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799A-6A81-6B4B-BA4C-610BA1F68230}" type="slidenum">
              <a:rPr lang="en-GB" altLang="en-AT" smtClean="0"/>
              <a:pPr/>
              <a:t>23</a:t>
            </a:fld>
            <a:endParaRPr lang="en-GB" altLang="en-AT"/>
          </a:p>
        </p:txBody>
      </p:sp>
    </p:spTree>
    <p:extLst>
      <p:ext uri="{BB962C8B-B14F-4D97-AF65-F5344CB8AC3E}">
        <p14:creationId xmlns:p14="http://schemas.microsoft.com/office/powerpoint/2010/main" val="261881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60FC1B47-37C6-487F-935F-E7E870E3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Types of constraints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A7B17E-1819-4F3C-917E-F3B593B3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en-US" dirty="0"/>
              <a:t>Environmental/Impact targets</a:t>
            </a:r>
          </a:p>
          <a:p>
            <a:pPr marL="457200" indent="-457200" eaLnBrk="1" hangingPunct="1">
              <a:defRPr/>
            </a:pPr>
            <a:r>
              <a:rPr lang="en-US" dirty="0"/>
              <a:t>Generic technology constraints</a:t>
            </a:r>
          </a:p>
          <a:p>
            <a:pPr lvl="1" eaLnBrk="1" hangingPunct="1">
              <a:defRPr/>
            </a:pPr>
            <a:r>
              <a:rPr lang="en-US" dirty="0"/>
              <a:t>Maximum application rates/shares not suitable for controls</a:t>
            </a:r>
          </a:p>
          <a:p>
            <a:pPr lvl="1" eaLnBrk="1" hangingPunct="1">
              <a:defRPr/>
            </a:pPr>
            <a:r>
              <a:rPr lang="en-US" dirty="0"/>
              <a:t>Vintage structure</a:t>
            </a:r>
          </a:p>
          <a:p>
            <a:pPr lvl="1" eaLnBrk="1" hangingPunct="1">
              <a:defRPr/>
            </a:pPr>
            <a:r>
              <a:rPr lang="en-US" dirty="0"/>
              <a:t>Fixed application rates</a:t>
            </a:r>
          </a:p>
          <a:p>
            <a:pPr eaLnBrk="1" hangingPunct="1">
              <a:defRPr/>
            </a:pPr>
            <a:r>
              <a:rPr lang="en-US" dirty="0"/>
              <a:t>Average emission factors (per sector/activity) can only decrease, not increase. [Emission standards can only become stricter]</a:t>
            </a: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2AC83-7321-4965-80B3-CD727EC8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AD132-8036-4BB9-8D39-C50C35C2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9DFE0-4E62-4593-A7F4-D3E2F7EE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9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>
            <a:extLst>
              <a:ext uri="{FF2B5EF4-FFF2-40B4-BE49-F238E27FC236}">
                <a16:creationId xmlns:a16="http://schemas.microsoft.com/office/drawing/2014/main" id="{BC723E74-E8C9-5C4F-8733-0404C7EC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285875"/>
            <a:ext cx="190341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D6F96-1FC2-4713-93E4-B629756B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985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Setting targets</a:t>
            </a:r>
            <a:endParaRPr lang="en-US" dirty="0"/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D9427500-A44A-EE49-9489-F1393E9A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811213"/>
            <a:ext cx="38925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F42B2C79-77AA-6B44-B2DC-9CEBD075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879475"/>
            <a:ext cx="284162" cy="5476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CE053CC6-60BA-D541-814E-6B88DB99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020762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Bookman" pitchFamily="18" charset="0"/>
              </a:rPr>
              <a:t>impact indicator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9FFAA-9498-41DF-8E38-86E7E2B90942}"/>
              </a:ext>
            </a:extLst>
          </p:cNvPr>
          <p:cNvSpPr txBox="1"/>
          <p:nvPr/>
        </p:nvSpPr>
        <p:spPr>
          <a:xfrm>
            <a:off x="247650" y="1651000"/>
            <a:ext cx="43243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Option 1:</a:t>
            </a:r>
            <a:r>
              <a:rPr lang="en-US" sz="1600" dirty="0"/>
              <a:t> Air quality target in every grid cell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Impact indicator: concentration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k: each grid cell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(approx. 6,500 inequalities)</a:t>
            </a:r>
            <a:endParaRPr lang="en-US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05D1A4-E3C5-4945-94BF-E5C2815708E2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2894013"/>
            <a:ext cx="8439472" cy="1683511"/>
            <a:chOff x="247337" y="3429000"/>
            <a:chExt cx="8439782" cy="16841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68DE63-ECAB-48B9-9349-2E5C33EE962E}"/>
                </a:ext>
              </a:extLst>
            </p:cNvPr>
            <p:cNvSpPr txBox="1"/>
            <p:nvPr/>
          </p:nvSpPr>
          <p:spPr>
            <a:xfrm>
              <a:off x="247337" y="3429000"/>
              <a:ext cx="6195581" cy="1016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Option 2</a:t>
              </a:r>
              <a:r>
                <a:rPr lang="en-US" sz="1800" dirty="0"/>
                <a:t>: Gap closure on concentration in every grid cell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Impact indicator: concentration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k: each grid cell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(approx. 6,500 inequalities)</a:t>
              </a:r>
            </a:p>
          </p:txBody>
        </p:sp>
        <p:pic>
          <p:nvPicPr>
            <p:cNvPr id="22541" name="Picture 10">
              <a:extLst>
                <a:ext uri="{FF2B5EF4-FFF2-40B4-BE49-F238E27FC236}">
                  <a16:creationId xmlns:a16="http://schemas.microsoft.com/office/drawing/2014/main" id="{5EABA6A4-A252-374A-B644-6D1B92260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33" y="4565329"/>
              <a:ext cx="7944786" cy="54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3A5CAD-53AC-BF41-AC04-65BA77370ED6}"/>
              </a:ext>
            </a:extLst>
          </p:cNvPr>
          <p:cNvGrpSpPr>
            <a:grpSpLocks/>
          </p:cNvGrpSpPr>
          <p:nvPr/>
        </p:nvGrpSpPr>
        <p:grpSpPr bwMode="auto">
          <a:xfrm>
            <a:off x="247649" y="4732338"/>
            <a:ext cx="8296276" cy="1924050"/>
            <a:chOff x="247335" y="5235208"/>
            <a:chExt cx="8297055" cy="15448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C5C498-3BDA-45B7-9606-F028FE34D77D}"/>
                </a:ext>
              </a:extLst>
            </p:cNvPr>
            <p:cNvSpPr txBox="1"/>
            <p:nvPr/>
          </p:nvSpPr>
          <p:spPr>
            <a:xfrm>
              <a:off x="247335" y="5235208"/>
              <a:ext cx="5480566" cy="889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Option 3</a:t>
              </a:r>
              <a:r>
                <a:rPr lang="en-US" sz="1800" dirty="0"/>
                <a:t>: Gap closure on total mortality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Impact indicator: mortality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k: only one EU aggregate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sz="1600" dirty="0"/>
                <a:t>(1 inequality)</a:t>
              </a:r>
            </a:p>
          </p:txBody>
        </p:sp>
        <p:pic>
          <p:nvPicPr>
            <p:cNvPr id="22539" name="Picture 12">
              <a:extLst>
                <a:ext uri="{FF2B5EF4-FFF2-40B4-BE49-F238E27FC236}">
                  <a16:creationId xmlns:a16="http://schemas.microsoft.com/office/drawing/2014/main" id="{8CCE16FD-48A1-5A44-A6E7-AF8D06E19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4" y="6232246"/>
              <a:ext cx="7944786" cy="54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B8F17-3394-4C93-88B1-170FF6A3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ED32B-0235-4571-9CA6-9A15DB34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428F-4485-4141-A3FA-B2DDD0D2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270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E3F3C0-A3B8-3A4C-BA5C-700DEF395341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5589588"/>
            <a:ext cx="4529137" cy="587375"/>
            <a:chOff x="4183063" y="5589589"/>
            <a:chExt cx="4529397" cy="587214"/>
          </a:xfrm>
        </p:grpSpPr>
        <p:sp>
          <p:nvSpPr>
            <p:cNvPr id="125964" name="AutoShape 12">
              <a:extLst>
                <a:ext uri="{FF2B5EF4-FFF2-40B4-BE49-F238E27FC236}">
                  <a16:creationId xmlns:a16="http://schemas.microsoft.com/office/drawing/2014/main" id="{F07D0100-FFCA-4950-AACD-FDB62B1A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635" y="5589589"/>
              <a:ext cx="347682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5962" name="Text Box 10">
              <a:extLst>
                <a:ext uri="{FF2B5EF4-FFF2-40B4-BE49-F238E27FC236}">
                  <a16:creationId xmlns:a16="http://schemas.microsoft.com/office/drawing/2014/main" id="{13A30657-835D-4333-9988-1CD0B4173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209" y="5713380"/>
              <a:ext cx="1693959" cy="33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prstClr val="black"/>
                  </a:solidFill>
                  <a:latin typeface="Calibri"/>
                  <a:ea typeface="+mn-ea"/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>
              <a:extLst>
                <a:ext uri="{FF2B5EF4-FFF2-40B4-BE49-F238E27FC236}">
                  <a16:creationId xmlns:a16="http://schemas.microsoft.com/office/drawing/2014/main" id="{BC34A13C-B9E9-4BBA-A6C2-DC4BB304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5764166"/>
              <a:ext cx="1360565" cy="249169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25974" name="AutoShape 22">
            <a:extLst>
              <a:ext uri="{FF2B5EF4-FFF2-40B4-BE49-F238E27FC236}">
                <a16:creationId xmlns:a16="http://schemas.microsoft.com/office/drawing/2014/main" id="{5E376CE0-8B7D-428D-AFD3-AA7DB28BC7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03700" y="3073338"/>
            <a:ext cx="3009106" cy="247650"/>
          </a:xfrm>
          <a:prstGeom prst="rightArrow">
            <a:avLst>
              <a:gd name="adj1" fmla="val 50000"/>
              <a:gd name="adj2" fmla="val 12241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25975" name="Rectangle 23">
            <a:extLst>
              <a:ext uri="{FF2B5EF4-FFF2-40B4-BE49-F238E27FC236}">
                <a16:creationId xmlns:a16="http://schemas.microsoft.com/office/drawing/2014/main" id="{801D1BE4-B6BD-48B1-B1C6-35236DF4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69" y="3184525"/>
            <a:ext cx="157488" cy="5409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0000"/>
              </a:solidFill>
              <a:latin typeface="Calibri"/>
              <a:ea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C88747-547F-314A-B552-0822422F9AFF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1319213"/>
            <a:ext cx="3600450" cy="4860925"/>
            <a:chOff x="696052" y="1319603"/>
            <a:chExt cx="3600400" cy="4860916"/>
          </a:xfrm>
        </p:grpSpPr>
        <p:sp>
          <p:nvSpPr>
            <p:cNvPr id="125965" name="AutoShape 13">
              <a:extLst>
                <a:ext uri="{FF2B5EF4-FFF2-40B4-BE49-F238E27FC236}">
                  <a16:creationId xmlns:a16="http://schemas.microsoft.com/office/drawing/2014/main" id="{260C8713-84AF-4E76-AFC1-1B71FBDCF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52" y="1319603"/>
              <a:ext cx="3600400" cy="660399"/>
            </a:xfrm>
            <a:prstGeom prst="flowChartInputOutp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55" name="Text Box 3">
              <a:extLst>
                <a:ext uri="{FF2B5EF4-FFF2-40B4-BE49-F238E27FC236}">
                  <a16:creationId xmlns:a16="http://schemas.microsoft.com/office/drawing/2014/main" id="{D024AAC0-ED85-4C64-8CDD-E3CE3C6F4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057" y="1343415"/>
              <a:ext cx="2231994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Social development</a:t>
              </a:r>
              <a:b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</a:b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and economic activities</a:t>
              </a:r>
              <a:endParaRPr lang="en-GB" sz="2000" b="0" dirty="0">
                <a:solidFill>
                  <a:srgbClr val="00206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25956" name="Text Box 4">
              <a:extLst>
                <a:ext uri="{FF2B5EF4-FFF2-40B4-BE49-F238E27FC236}">
                  <a16:creationId xmlns:a16="http://schemas.microsoft.com/office/drawing/2014/main" id="{DB4AE8A1-0B26-45CA-90EB-3F6D22DBF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3907223"/>
              <a:ext cx="1585890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>
              <a:extLst>
                <a:ext uri="{FF2B5EF4-FFF2-40B4-BE49-F238E27FC236}">
                  <a16:creationId xmlns:a16="http://schemas.microsoft.com/office/drawing/2014/main" id="{1EFF1E4B-F3C7-4CF8-AD13-DE1952DA3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2461013"/>
              <a:ext cx="3187656" cy="10191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Emission control options: ~2000 measures, </a:t>
              </a:r>
              <a:b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</a:b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>
              <a:extLst>
                <a:ext uri="{FF2B5EF4-FFF2-40B4-BE49-F238E27FC236}">
                  <a16:creationId xmlns:a16="http://schemas.microsoft.com/office/drawing/2014/main" id="{2701C9E1-DD24-44A0-AC43-51A80EF60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4724784"/>
              <a:ext cx="3151143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>
              <a:extLst>
                <a:ext uri="{FF2B5EF4-FFF2-40B4-BE49-F238E27FC236}">
                  <a16:creationId xmlns:a16="http://schemas.microsoft.com/office/drawing/2014/main" id="{8BA0D942-36AF-4370-B477-2004A4786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087" y="3916748"/>
              <a:ext cx="1463655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>
              <a:extLst>
                <a:ext uri="{FF2B5EF4-FFF2-40B4-BE49-F238E27FC236}">
                  <a16:creationId xmlns:a16="http://schemas.microsoft.com/office/drawing/2014/main" id="{6A0792F5-5511-4398-9A33-140DF9DC6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367" y="1980002"/>
              <a:ext cx="452431" cy="481011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5966" name="AutoShape 14">
              <a:extLst>
                <a:ext uri="{FF2B5EF4-FFF2-40B4-BE49-F238E27FC236}">
                  <a16:creationId xmlns:a16="http://schemas.microsoft.com/office/drawing/2014/main" id="{C040CB79-8BC3-485A-A88D-3AF5188E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364" y="5070858"/>
              <a:ext cx="452432" cy="496887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67" name="AutoShape 15">
              <a:extLst>
                <a:ext uri="{FF2B5EF4-FFF2-40B4-BE49-F238E27FC236}">
                  <a16:creationId xmlns:a16="http://schemas.microsoft.com/office/drawing/2014/main" id="{EB834BD7-DCAA-466D-95EA-583FFD72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252" y="4275523"/>
              <a:ext cx="452431" cy="454024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68" name="AutoShape 16">
              <a:extLst>
                <a:ext uri="{FF2B5EF4-FFF2-40B4-BE49-F238E27FC236}">
                  <a16:creationId xmlns:a16="http://schemas.microsoft.com/office/drawing/2014/main" id="{DF6DFD59-A2F0-47C9-91F6-C1FCA6CB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252" y="3480186"/>
              <a:ext cx="452431" cy="42386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77" name="AutoShape 25">
              <a:extLst>
                <a:ext uri="{FF2B5EF4-FFF2-40B4-BE49-F238E27FC236}">
                  <a16:creationId xmlns:a16="http://schemas.microsoft.com/office/drawing/2014/main" id="{1DB8563E-0A45-4BA0-9B53-2452C2D3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905" y="3481774"/>
              <a:ext cx="452431" cy="4381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80" name="Text Box 28">
              <a:extLst>
                <a:ext uri="{FF2B5EF4-FFF2-40B4-BE49-F238E27FC236}">
                  <a16:creationId xmlns:a16="http://schemas.microsoft.com/office/drawing/2014/main" id="{D74E6157-50AB-4BEC-A2AB-9013D5DBF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5589970"/>
              <a:ext cx="3163843" cy="590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Health, ecosystems and climate impact indicators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37E05DA-A3E7-4FF6-9E82-FB3B192E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88913"/>
            <a:ext cx="8858250" cy="93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Greenhouse gas–Air pollution Interactions and Synergies: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GAINS tool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5971" name="AutoShape 19">
            <a:extLst>
              <a:ext uri="{FF2B5EF4-FFF2-40B4-BE49-F238E27FC236}">
                <a16:creationId xmlns:a16="http://schemas.microsoft.com/office/drawing/2014/main" id="{2ADF3AFC-62CB-4F2B-AC83-6C07E578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882" y="5209828"/>
            <a:ext cx="366713" cy="379760"/>
          </a:xfrm>
          <a:prstGeom prst="upArrow">
            <a:avLst>
              <a:gd name="adj1" fmla="val 50000"/>
              <a:gd name="adj2" fmla="val 6536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25972" name="AutoShape 20">
            <a:extLst>
              <a:ext uri="{FF2B5EF4-FFF2-40B4-BE49-F238E27FC236}">
                <a16:creationId xmlns:a16="http://schemas.microsoft.com/office/drawing/2014/main" id="{F0FFE54F-65C3-4E5E-BFE8-98564B311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3969060"/>
            <a:ext cx="2276512" cy="257175"/>
          </a:xfrm>
          <a:prstGeom prst="rightArrow">
            <a:avLst>
              <a:gd name="adj1" fmla="val 50000"/>
              <a:gd name="adj2" fmla="val 10491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25973" name="AutoShape 21">
            <a:extLst>
              <a:ext uri="{FF2B5EF4-FFF2-40B4-BE49-F238E27FC236}">
                <a16:creationId xmlns:a16="http://schemas.microsoft.com/office/drawing/2014/main" id="{1B57DAA7-081F-4B81-B451-995999B9E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1" y="4765819"/>
            <a:ext cx="2308262" cy="259591"/>
          </a:xfrm>
          <a:prstGeom prst="rightArrow">
            <a:avLst>
              <a:gd name="adj1" fmla="val 50000"/>
              <a:gd name="adj2" fmla="val 12218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0000"/>
              </a:solidFill>
              <a:latin typeface="Calibri"/>
              <a:ea typeface="+mn-ea"/>
            </a:endParaRPr>
          </a:p>
        </p:txBody>
      </p:sp>
      <p:pic>
        <p:nvPicPr>
          <p:cNvPr id="2050" name="Picture 2" descr="C:\Users\amann\AppData\Local\Microsoft\Windows\Temporary Internet Files\Content.IE5\4DH18125\qubodup-Cog-cogwheel-gear-Zahnrad-6[1].png">
            <a:extLst>
              <a:ext uri="{FF2B5EF4-FFF2-40B4-BE49-F238E27FC236}">
                <a16:creationId xmlns:a16="http://schemas.microsoft.com/office/drawing/2014/main" id="{62BED927-6629-4722-9387-C772A553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002" y="3725452"/>
            <a:ext cx="1467744" cy="1467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5970" name="Text Box 18">
            <a:extLst>
              <a:ext uri="{FF2B5EF4-FFF2-40B4-BE49-F238E27FC236}">
                <a16:creationId xmlns:a16="http://schemas.microsoft.com/office/drawing/2014/main" id="{18C24C66-A167-495F-91E4-5CBF00E61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280855"/>
            <a:ext cx="1958212" cy="3447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Optimization</a:t>
            </a:r>
          </a:p>
        </p:txBody>
      </p:sp>
      <p:sp>
        <p:nvSpPr>
          <p:cNvPr id="4" name="AutoShape 2" descr="http://www.euroesprit.org/content/delta2/EU_Flag.jpg">
            <a:extLst>
              <a:ext uri="{FF2B5EF4-FFF2-40B4-BE49-F238E27FC236}">
                <a16:creationId xmlns:a16="http://schemas.microsoft.com/office/drawing/2014/main" id="{7CA89A5C-60A7-4120-82F6-3F9D0190A7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5514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D57B9-B7B6-4926-A309-68A5719345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16B6A-D3D0-4B6B-AC6E-AC99AB374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6F7CD9-DD31-4AC1-B00E-3A5EEDAFE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A37D8-186C-4F90-A162-70B02AD12932}"/>
              </a:ext>
            </a:extLst>
          </p:cNvPr>
          <p:cNvSpPr/>
          <p:nvPr/>
        </p:nvSpPr>
        <p:spPr>
          <a:xfrm>
            <a:off x="4708999" y="5283061"/>
            <a:ext cx="4269810" cy="1306512"/>
          </a:xfrm>
          <a:prstGeom prst="rect">
            <a:avLst/>
          </a:prstGeom>
          <a:noFill/>
          <a:ln w="57150">
            <a:solidFill>
              <a:srgbClr val="FF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2545-6238-402F-8ACC-49097CD5D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445198"/>
            <a:ext cx="7886700" cy="676275"/>
          </a:xfrm>
        </p:spPr>
        <p:txBody>
          <a:bodyPr>
            <a:normAutofit fontScale="90000"/>
          </a:bodyPr>
          <a:lstStyle/>
          <a:p>
            <a:r>
              <a:rPr lang="en-US" dirty="0"/>
              <a:t>Narrative: AQ outlook to 2030 – airshed management will be important</a:t>
            </a:r>
            <a:endParaRPr lang="LID4096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461AC4-677D-4AB3-9F1B-FE31FBBC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903"/>
            <a:ext cx="8116933" cy="4182717"/>
          </a:xfrm>
        </p:spPr>
        <p:txBody>
          <a:bodyPr>
            <a:noAutofit/>
          </a:bodyPr>
          <a:lstStyle/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1350" dirty="0"/>
              <a:t>Potential impacts of </a:t>
            </a:r>
            <a:r>
              <a:rPr lang="en-US" sz="1350" b="1" dirty="0"/>
              <a:t>recent policies </a:t>
            </a:r>
            <a:r>
              <a:rPr lang="en-US" sz="1350" dirty="0"/>
              <a:t>in 2030 </a:t>
            </a:r>
          </a:p>
          <a:p>
            <a:pPr lvl="1">
              <a:lnSpc>
                <a:spcPct val="100000"/>
              </a:lnSpc>
            </a:pPr>
            <a:r>
              <a:rPr lang="en-US" sz="1350" dirty="0"/>
              <a:t>for different assumptions on the implementation effectiveness</a:t>
            </a:r>
          </a:p>
          <a:p>
            <a:pPr marL="385763" indent="-385763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350" b="1" dirty="0"/>
              <a:t>Scope for further measures</a:t>
            </a:r>
            <a:r>
              <a:rPr lang="en-US" sz="1350" dirty="0"/>
              <a:t>: with all additional measures in GAINS </a:t>
            </a:r>
          </a:p>
          <a:p>
            <a:pPr lvl="1">
              <a:lnSpc>
                <a:spcPct val="100000"/>
              </a:lnSpc>
            </a:pPr>
            <a:r>
              <a:rPr lang="en-US" sz="1350" dirty="0"/>
              <a:t>showing potentials for improvements from domestic measures and for spillovers from other regions</a:t>
            </a:r>
          </a:p>
          <a:p>
            <a:pPr marL="38576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1350" b="1" dirty="0"/>
              <a:t>Four options for next steps</a:t>
            </a:r>
            <a:r>
              <a:rPr lang="en-US" sz="1350" dirty="0"/>
              <a:t>:</a:t>
            </a:r>
          </a:p>
          <a:p>
            <a:pPr lvl="1" indent="-342900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350" b="1" dirty="0"/>
              <a:t>Popular additional measures </a:t>
            </a:r>
          </a:p>
          <a:p>
            <a:pPr lvl="2">
              <a:lnSpc>
                <a:spcPct val="100000"/>
              </a:lnSpc>
            </a:pPr>
            <a:r>
              <a:rPr lang="en-US" sz="1350" dirty="0"/>
              <a:t>Region-wide application of a common set of popular measures</a:t>
            </a:r>
          </a:p>
          <a:p>
            <a:pPr lvl="1" indent="-342900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350" b="1" dirty="0"/>
              <a:t>Most effective low-cost measures in each region </a:t>
            </a:r>
          </a:p>
          <a:p>
            <a:pPr lvl="2">
              <a:lnSpc>
                <a:spcPct val="100000"/>
              </a:lnSpc>
            </a:pPr>
            <a:r>
              <a:rPr lang="en-US" sz="1350" dirty="0"/>
              <a:t>A uniform limit on marginal costs for improvement of the domestic exposures in all regions</a:t>
            </a:r>
          </a:p>
          <a:p>
            <a:pPr lvl="2">
              <a:lnSpc>
                <a:spcPct val="100000"/>
              </a:lnSpc>
            </a:pPr>
            <a:r>
              <a:rPr lang="en-US" sz="1350" dirty="0"/>
              <a:t>Ignoring spillover benefits to other regions, thus not really cost-effective</a:t>
            </a:r>
          </a:p>
          <a:p>
            <a:pPr lvl="1" indent="-342900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350" dirty="0"/>
              <a:t>Bring </a:t>
            </a:r>
            <a:r>
              <a:rPr lang="en-US" sz="1350" b="1" dirty="0"/>
              <a:t>pop-weighted exposure below WHO IT1 </a:t>
            </a:r>
            <a:r>
              <a:rPr lang="en-US" sz="1350" dirty="0"/>
              <a:t>(35µg.m</a:t>
            </a:r>
            <a:r>
              <a:rPr lang="en-US" sz="1350" baseline="30000" dirty="0"/>
              <a:t>-</a:t>
            </a:r>
            <a:r>
              <a:rPr lang="en-US" sz="1350" dirty="0"/>
              <a:t>³) </a:t>
            </a:r>
          </a:p>
          <a:p>
            <a:pPr lvl="2">
              <a:lnSpc>
                <a:spcPct val="100000"/>
              </a:lnSpc>
            </a:pPr>
            <a:r>
              <a:rPr lang="en-US" sz="1350" dirty="0"/>
              <a:t>Cost-effectiveness optimization, explore distributional issues</a:t>
            </a:r>
          </a:p>
          <a:p>
            <a:pPr lvl="2">
              <a:lnSpc>
                <a:spcPct val="100000"/>
              </a:lnSpc>
            </a:pPr>
            <a:r>
              <a:rPr lang="en-US" sz="1350" dirty="0"/>
              <a:t>Demonstrate the need for an airshed approach across IGP</a:t>
            </a:r>
          </a:p>
          <a:p>
            <a:pPr lvl="1" indent="-342900">
              <a:lnSpc>
                <a:spcPct val="10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350" b="1" dirty="0"/>
              <a:t>90% towards WHO IT1 in all regions </a:t>
            </a:r>
          </a:p>
          <a:p>
            <a:pPr marL="257175" indent="-257175">
              <a:lnSpc>
                <a:spcPct val="100000"/>
              </a:lnSpc>
              <a:buFont typeface="+mj-lt"/>
              <a:buAutoNum type="arabicPeriod"/>
            </a:pPr>
            <a:r>
              <a:rPr lang="en-US" sz="1350" dirty="0"/>
              <a:t>Explore distributional issues; implications for airshed strategies</a:t>
            </a:r>
          </a:p>
          <a:p>
            <a:pPr lvl="1" indent="-342900">
              <a:buFont typeface="+mj-lt"/>
              <a:buAutoNum type="arabicPeriod"/>
            </a:pP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50EC-29E4-42DF-8586-F837C6FE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3CA2D-C334-4C88-8874-D08AD21B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D2A05-C25B-4B24-9ADE-4BC9297A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27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37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7A27C-0E40-4C9B-829D-AEDE42FE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9" y="1096805"/>
            <a:ext cx="7886700" cy="561975"/>
          </a:xfrm>
        </p:spPr>
        <p:txBody>
          <a:bodyPr>
            <a:normAutofit fontScale="90000"/>
          </a:bodyPr>
          <a:lstStyle/>
          <a:p>
            <a:r>
              <a:rPr lang="en-US" dirty="0"/>
              <a:t>India: Impact of recent policies in 2030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69757-2CB3-45C4-BE06-2A5D3CFD7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" y="1869316"/>
            <a:ext cx="7157752" cy="3699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759FB-0265-4063-801C-43178283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00" b="12896"/>
          <a:stretch/>
        </p:blipFill>
        <p:spPr>
          <a:xfrm>
            <a:off x="734949" y="5684043"/>
            <a:ext cx="7672959" cy="2143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218A75-42BB-45C6-B6D7-2A1B7DE384A4}"/>
              </a:ext>
            </a:extLst>
          </p:cNvPr>
          <p:cNvSpPr/>
          <p:nvPr/>
        </p:nvSpPr>
        <p:spPr>
          <a:xfrm>
            <a:off x="2110876" y="5740002"/>
            <a:ext cx="214313" cy="1023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FF194-1A50-48DA-AC69-9AC9EC5C5ED2}"/>
              </a:ext>
            </a:extLst>
          </p:cNvPr>
          <p:cNvSpPr txBox="1"/>
          <p:nvPr/>
        </p:nvSpPr>
        <p:spPr>
          <a:xfrm>
            <a:off x="2325189" y="5684043"/>
            <a:ext cx="208903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" dirty="0"/>
              <a:t>Contributions from natural sources</a:t>
            </a:r>
            <a:endParaRPr lang="LID4096" sz="975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640AD-52DE-42E8-ABE7-1BB84133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605D5-0E9C-42D1-B3A6-68A3F812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8ACB5-F487-47FD-82D0-5FD1D62F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28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798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F5578-3991-4D4E-B600-CB989D0324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CA911D-7C57-4133-A3F2-DB74C8C2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Cost-effectiveness analysis:</a:t>
            </a:r>
            <a:br>
              <a:rPr lang="en-US" dirty="0"/>
            </a:br>
            <a:r>
              <a:rPr lang="en-US" sz="2700" dirty="0"/>
              <a:t>How do we reduce pollution in the most cost-effective way?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F507-5859-43A2-9CB8-247D7A8A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66D2C0-5C41-4FBC-BFD0-0186EDA8A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731DEBF1-CC1B-4789-96BD-9C015C143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8" y="1683130"/>
            <a:ext cx="7691950" cy="4619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FA698-59CF-418B-878F-12C39AF7B07A}"/>
              </a:ext>
            </a:extLst>
          </p:cNvPr>
          <p:cNvSpPr txBox="1"/>
          <p:nvPr/>
        </p:nvSpPr>
        <p:spPr>
          <a:xfrm>
            <a:off x="1944336" y="6229552"/>
            <a:ext cx="463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abatement cost curves are part of the answer, but not all of it!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597662-0E05-40A7-BF55-B33FF197C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20" y="1196162"/>
            <a:ext cx="1963480" cy="147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5100F-A867-1645-B9D3-8E6CFF5DD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4061" y="6352805"/>
            <a:ext cx="20574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8842D-E41E-7D4D-903C-9CBFC3E4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262270"/>
            <a:ext cx="8243316" cy="1102884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33F17-FF42-3342-990D-3FB14C8E2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4E4AFD-026E-0B41-92A7-A51A72B23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73279"/>
            <a:ext cx="6813221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16 April 2021</a:t>
            </a:r>
            <a:endParaRPr lang="en-GB" sz="5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34E6F7-919F-45C9-8976-5F50E073F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034" y="1594884"/>
            <a:ext cx="7943389" cy="45180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cost-effectiveness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Optimization/GAINS cost concept/marginal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setting: recent examples from South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cycle of policy support and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59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898A1B-A07A-421B-89E2-1FA4B3A33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00" b="7962"/>
          <a:stretch/>
        </p:blipFill>
        <p:spPr>
          <a:xfrm>
            <a:off x="913543" y="5541237"/>
            <a:ext cx="7672959" cy="4240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CFF64D-528C-4104-95F9-D98BE7C6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626269"/>
          </a:xfrm>
        </p:spPr>
        <p:txBody>
          <a:bodyPr>
            <a:normAutofit fontScale="90000"/>
          </a:bodyPr>
          <a:lstStyle/>
          <a:p>
            <a:r>
              <a:rPr lang="en-US" dirty="0"/>
              <a:t>Scope for additional measures in 2030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F6AB3-98BA-40D6-9D88-D8A3C273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85913"/>
            <a:ext cx="7671816" cy="3965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1C4145-ABDC-4FCD-B433-CB9133D1D833}"/>
              </a:ext>
            </a:extLst>
          </p:cNvPr>
          <p:cNvSpPr txBox="1"/>
          <p:nvPr/>
        </p:nvSpPr>
        <p:spPr>
          <a:xfrm>
            <a:off x="2225176" y="5503207"/>
            <a:ext cx="208903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75" dirty="0"/>
              <a:t>Contributions from natural sources</a:t>
            </a:r>
            <a:endParaRPr lang="LID4096" sz="97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A54FA7-477B-41F1-916A-F19283144169}"/>
              </a:ext>
            </a:extLst>
          </p:cNvPr>
          <p:cNvSpPr/>
          <p:nvPr/>
        </p:nvSpPr>
        <p:spPr>
          <a:xfrm>
            <a:off x="2010863" y="5569994"/>
            <a:ext cx="214313" cy="1023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E6BA6-9BA6-426A-9AF2-EF77E997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2EDF1-D4D8-4408-A1B9-7D555CBCC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328FE-5F1D-4668-BC01-03F05364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2543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6985-C9C5-4754-A4AC-A05C34EA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2" y="495300"/>
            <a:ext cx="7886700" cy="726281"/>
          </a:xfrm>
        </p:spPr>
        <p:txBody>
          <a:bodyPr>
            <a:noAutofit/>
          </a:bodyPr>
          <a:lstStyle/>
          <a:p>
            <a:r>
              <a:rPr lang="en-US" sz="2400" b="1" dirty="0"/>
              <a:t>Option 1: ‘Popular additional measures’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2BB8-FD81-4653-9E2E-C129AED7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9" y="2807494"/>
            <a:ext cx="3730466" cy="20395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A common set of popular measures</a:t>
            </a:r>
            <a:br>
              <a:rPr lang="en-US" sz="1400" b="1" dirty="0"/>
            </a:br>
            <a:r>
              <a:rPr lang="en-US" sz="1400" b="1" dirty="0"/>
              <a:t>applied throughout SAR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/>
          </a:p>
          <a:p>
            <a:pPr>
              <a:lnSpc>
                <a:spcPct val="100000"/>
              </a:lnSpc>
            </a:pPr>
            <a:r>
              <a:rPr lang="en-US" sz="1400" b="1" dirty="0"/>
              <a:t>Based on government announcements</a:t>
            </a:r>
          </a:p>
          <a:p>
            <a:pPr>
              <a:lnSpc>
                <a:spcPct val="100000"/>
              </a:lnSpc>
            </a:pPr>
            <a:r>
              <a:rPr lang="en-US" sz="1400" b="1" dirty="0"/>
              <a:t>Considering gradual phase-in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2DF423-B0D4-4911-B16D-E32C3391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67" y="1200245"/>
            <a:ext cx="4935941" cy="5206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0834-A97F-48FF-99DA-C913871E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0745E-260C-4B06-9548-C3F69C32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4D347-F610-4974-A964-B1F965E7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509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BDC7CB-9698-4CE5-926B-824C7EB4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90" y="1548293"/>
            <a:ext cx="7383820" cy="3817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FEEA1D-2465-47C8-913E-7C50F894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71554"/>
          </a:xfrm>
        </p:spPr>
        <p:txBody>
          <a:bodyPr/>
          <a:lstStyle/>
          <a:p>
            <a:r>
              <a:rPr lang="en-US" sz="2100" b="1" dirty="0"/>
              <a:t>Option 1: Popular additional measures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37AF7E-5852-4A1D-8FC3-7B40E01A7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20" b="3530"/>
          <a:stretch/>
        </p:blipFill>
        <p:spPr>
          <a:xfrm>
            <a:off x="734949" y="5375624"/>
            <a:ext cx="7672959" cy="5929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E4B94-89B2-4A90-B008-386AE2F6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B76D3-B71B-4921-B34E-B20592A5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AF6CA-00F9-4F89-B034-1577D075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459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6985-C9C5-4754-A4AC-A05C34EA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726281"/>
          </a:xfrm>
        </p:spPr>
        <p:txBody>
          <a:bodyPr>
            <a:normAutofit/>
          </a:bodyPr>
          <a:lstStyle/>
          <a:p>
            <a:r>
              <a:rPr lang="en-US" sz="1800" b="1" dirty="0"/>
              <a:t>Option 2: Most effective low-cost measures in each region</a:t>
            </a:r>
            <a:endParaRPr lang="LID4096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2BB8-FD81-4653-9E2E-C129AED7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6437"/>
            <a:ext cx="7886700" cy="3263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350" dirty="0"/>
              <a:t>Based on region-specific cost curves for </a:t>
            </a:r>
            <a:r>
              <a:rPr lang="en-US" sz="1350" u="sng" dirty="0"/>
              <a:t>exposure reductions </a:t>
            </a:r>
            <a:r>
              <a:rPr lang="en-US" sz="1350" dirty="0"/>
              <a:t>to PM2.5</a:t>
            </a:r>
          </a:p>
          <a:p>
            <a:pPr>
              <a:lnSpc>
                <a:spcPct val="100000"/>
              </a:lnSpc>
            </a:pPr>
            <a:r>
              <a:rPr lang="en-US" sz="1350" dirty="0"/>
              <a:t>In each region, all measures with marginal costs below 80 million Euro/µg.m-3 are selected</a:t>
            </a:r>
          </a:p>
          <a:p>
            <a:pPr>
              <a:lnSpc>
                <a:spcPct val="100000"/>
              </a:lnSpc>
            </a:pPr>
            <a:r>
              <a:rPr lang="en-US" sz="1350" dirty="0"/>
              <a:t>However, these cost curves consider only exposure reductions within the same region, and do not include spill-overs to other regions. Total exposure reductions (incl. impacts on other regions) could be twice as high.</a:t>
            </a:r>
          </a:p>
          <a:p>
            <a:pPr>
              <a:lnSpc>
                <a:spcPct val="100000"/>
              </a:lnSpc>
            </a:pPr>
            <a:endParaRPr lang="en-US" sz="1350" dirty="0"/>
          </a:p>
          <a:p>
            <a:pPr>
              <a:lnSpc>
                <a:spcPct val="100000"/>
              </a:lnSpc>
            </a:pPr>
            <a:endParaRPr lang="en-US" sz="1350" dirty="0"/>
          </a:p>
          <a:p>
            <a:pPr lvl="2">
              <a:lnSpc>
                <a:spcPct val="100000"/>
              </a:lnSpc>
            </a:pPr>
            <a:endParaRPr lang="en-US" sz="1350" dirty="0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93CD19C-28CB-40B7-BD5E-0E7EF95B1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>
          <a:xfrm>
            <a:off x="529144" y="3764757"/>
            <a:ext cx="4123665" cy="2060152"/>
          </a:xfrm>
          <a:prstGeom prst="rect">
            <a:avLst/>
          </a:prstGeom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5E2506B-BB47-4F91-9759-31F5184F0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/>
          <a:stretch/>
        </p:blipFill>
        <p:spPr>
          <a:xfrm>
            <a:off x="4768018" y="3764756"/>
            <a:ext cx="4131258" cy="20601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B0770B-C005-47E6-B98D-89781169659D}"/>
              </a:ext>
            </a:extLst>
          </p:cNvPr>
          <p:cNvCxnSpPr>
            <a:cxnSpLocks/>
          </p:cNvCxnSpPr>
          <p:nvPr/>
        </p:nvCxnSpPr>
        <p:spPr>
          <a:xfrm>
            <a:off x="932157" y="4507706"/>
            <a:ext cx="343981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286AC0-66D5-4373-B45A-18A660ED5AEA}"/>
              </a:ext>
            </a:extLst>
          </p:cNvPr>
          <p:cNvCxnSpPr>
            <a:cxnSpLocks/>
          </p:cNvCxnSpPr>
          <p:nvPr/>
        </p:nvCxnSpPr>
        <p:spPr>
          <a:xfrm>
            <a:off x="5113738" y="4529138"/>
            <a:ext cx="3494481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754518-CF2D-4F38-A4CA-E1AE11ECD370}"/>
              </a:ext>
            </a:extLst>
          </p:cNvPr>
          <p:cNvSpPr txBox="1"/>
          <p:nvPr/>
        </p:nvSpPr>
        <p:spPr>
          <a:xfrm>
            <a:off x="1406124" y="3792170"/>
            <a:ext cx="5715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Bihar                                                                                          Delhi NCT</a:t>
            </a:r>
            <a:endParaRPr lang="LID4096" sz="135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3C695-97DD-4B30-9254-18A4A7E9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69062D-E77E-43E2-8D94-84EBB7FF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C2E9B0-198F-4741-B630-2C4E046E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39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A1D-2465-47C8-913E-7C50F894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51" y="459682"/>
            <a:ext cx="7886700" cy="671554"/>
          </a:xfrm>
        </p:spPr>
        <p:txBody>
          <a:bodyPr>
            <a:normAutofit/>
          </a:bodyPr>
          <a:lstStyle/>
          <a:p>
            <a:r>
              <a:rPr lang="en-US" sz="1800" b="1" dirty="0"/>
              <a:t>Option 2: Most effective low-cost measures in each region</a:t>
            </a:r>
            <a:endParaRPr lang="LID4096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2E93D-F53D-4605-81A7-50A99A62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49" y="1428655"/>
            <a:ext cx="7674102" cy="396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1A3F1-DC6B-4D6A-B5F7-B665D8CC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520" b="3530"/>
          <a:stretch/>
        </p:blipFill>
        <p:spPr>
          <a:xfrm>
            <a:off x="734949" y="5375624"/>
            <a:ext cx="7672959" cy="59293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A8771-965B-4572-ABF2-C7FA608E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1684C-0AE6-4729-A9A6-F73CD65F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45485-69F7-47EF-AFF7-FC62C82C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1429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0F50-63B7-43B3-A02B-067CEA6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Option 3: Bring pop-weighted exposure in all regions below WHO IT1 (35µg.m</a:t>
            </a:r>
            <a:r>
              <a:rPr lang="en-US" sz="1800" baseline="30000" dirty="0"/>
              <a:t>-</a:t>
            </a:r>
            <a:r>
              <a:rPr lang="en-US" sz="1800" dirty="0"/>
              <a:t>³)  </a:t>
            </a:r>
            <a:endParaRPr lang="LID4096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8BA0-7C2C-473A-B55E-B3137169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825625"/>
            <a:ext cx="8296656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This does not address hot-spots where local measures will be most effective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Allowing measures that are required/cost-effective for achieving the targets in other regions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This target requires action mainly in the IGP, Bangladesh and Pakistan, while in other areas it will be </a:t>
            </a:r>
            <a:br>
              <a:rPr lang="en-US" sz="1800" dirty="0"/>
            </a:br>
            <a:r>
              <a:rPr lang="en-US" sz="1800" dirty="0"/>
              <a:t>attained already by full application of current policies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Distribution of costs – largest efforts with excessive costs in regions with highest concentrations, even if a large share originates from natural sources</a:t>
            </a:r>
            <a:endParaRPr lang="LID4096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66D94-111C-4BC7-9EAE-84255537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65F55-6194-4691-B48E-0EDBFCE7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04933-738E-496B-A36A-EBB10F0E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5956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A1D-2465-47C8-913E-7C50F894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71554"/>
          </a:xfrm>
        </p:spPr>
        <p:txBody>
          <a:bodyPr>
            <a:normAutofit/>
          </a:bodyPr>
          <a:lstStyle/>
          <a:p>
            <a:r>
              <a:rPr lang="en-US" sz="1800" dirty="0"/>
              <a:t>Option 3: Bring pop-weighted exposure in all regions below WHO IT1</a:t>
            </a:r>
            <a:endParaRPr lang="LID4096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1A3F1-DC6B-4D6A-B5F7-B665D8CC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20" b="3530"/>
          <a:stretch/>
        </p:blipFill>
        <p:spPr>
          <a:xfrm>
            <a:off x="734949" y="5375624"/>
            <a:ext cx="7672959" cy="59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F98C3B-69C5-443D-973A-5B8E85E9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1445895"/>
            <a:ext cx="7674925" cy="3969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F14CE-B13C-48F0-A8DD-724A8531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6057-9090-4226-AB1A-43B3B9F6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9254F-3FD1-4DDB-AD2F-8F5B2840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6837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0F50-63B7-43B3-A02B-067CEA6D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Option 4: </a:t>
            </a:r>
            <a:r>
              <a:rPr lang="en-US" sz="1800" b="1" dirty="0"/>
              <a:t>90% towards WHO IT1 in all regions </a:t>
            </a:r>
            <a:endParaRPr lang="LID4096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B8BA0-7C2C-473A-B55E-B3137169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86025"/>
            <a:ext cx="7886700" cy="300394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Target: Reduce current (here: 2030 baseline) exceedance of WHO IT1 by 90% in all regions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cooperative approach, all regions take the cost-effective measures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enable a 90% reduction of WHO IT1 excess throughout SAR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IGP States overachieve the 90% reduction due to the need to achieve target in Delhi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6EE40-E338-41E1-82B6-8600E9A6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802F-1915-465C-AD77-3CD5C9EE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A6AB1-F93E-488C-A84C-790D49D1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9157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A1D-2465-47C8-913E-7C50F894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71554"/>
          </a:xfrm>
        </p:spPr>
        <p:txBody>
          <a:bodyPr>
            <a:normAutofit fontScale="90000"/>
          </a:bodyPr>
          <a:lstStyle/>
          <a:p>
            <a:r>
              <a:rPr lang="en-US" sz="2100" dirty="0"/>
              <a:t>Option 4: Reduce 2</a:t>
            </a:r>
            <a:r>
              <a:rPr lang="en-US" dirty="0"/>
              <a:t>030 </a:t>
            </a:r>
            <a:r>
              <a:rPr lang="en-US" sz="2100" dirty="0"/>
              <a:t>exceedance of WHO IT1 by 90% in all regions 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1A3F1-DC6B-4D6A-B5F7-B665D8CC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20" b="3530"/>
          <a:stretch/>
        </p:blipFill>
        <p:spPr>
          <a:xfrm>
            <a:off x="734949" y="5375624"/>
            <a:ext cx="7672959" cy="59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3F1BE-B7AC-47D7-9341-BD532849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1445895"/>
            <a:ext cx="7669530" cy="396621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80053-F59F-4132-AB80-067716BA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68AFE-9796-4BF4-BA4D-D68E7811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3D2AA-D839-4FC2-A503-B7CF84A2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436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73F3-E060-4DFB-8CB7-86EEA3EB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reductions vs costs </a:t>
            </a:r>
            <a:endParaRPr lang="LID4096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E3D8B-8ECE-425C-AF60-ED216DFF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22" y="1768697"/>
            <a:ext cx="7191756" cy="412965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F320-9CDE-445A-B415-3D7DE71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4DC0D-E8C1-4BD8-8F9D-2E2A3487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D6A96-B718-4AD1-9648-CBE769D5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290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1AF5-9E82-4FE4-B763-48931B2B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cost-effectiveness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4A2E5-CC35-460A-9057-579329D31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4121C-AE55-4917-B85E-52264048D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C084-6A6F-4D33-BA33-23F0A15C5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FD20F-BE03-445F-AE22-244D96454B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83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57F6-7F9E-4F4D-BBCB-3908DF46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569119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of costs in 2030 (% of GDP)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13F90-BB6D-4880-9E14-09A7D542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61922"/>
            <a:ext cx="8093830" cy="465353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942E5-E238-4244-8C20-2C23D08A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2B6DC-31CB-487B-A453-0C853AF3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051C5-DF0E-471A-A0F5-82AA05E8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40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911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1CAF-B412-4FAA-B938-38A501FC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4" y="452041"/>
            <a:ext cx="7886700" cy="626269"/>
          </a:xfrm>
        </p:spPr>
        <p:txBody>
          <a:bodyPr>
            <a:normAutofit/>
          </a:bodyPr>
          <a:lstStyle/>
          <a:p>
            <a:r>
              <a:rPr lang="en-US" sz="2100" dirty="0"/>
              <a:t>Emission reductions: 90% to WHO-IT1 vs Low-cost scenario</a:t>
            </a:r>
            <a:endParaRPr lang="LID4096" sz="2100" dirty="0"/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452E8161-9618-47FC-AA3B-421C70D1A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75" y="3888405"/>
            <a:ext cx="2647799" cy="1891285"/>
          </a:xfrm>
        </p:spPr>
      </p:pic>
      <p:pic>
        <p:nvPicPr>
          <p:cNvPr id="7" name="Picture 6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27296560-8304-4D1C-981A-ECA2D8342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86" y="1844768"/>
            <a:ext cx="2647799" cy="1891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872146-3C01-4E0C-BC14-4060B465D5F3}"/>
              </a:ext>
            </a:extLst>
          </p:cNvPr>
          <p:cNvSpPr txBox="1"/>
          <p:nvPr/>
        </p:nvSpPr>
        <p:spPr>
          <a:xfrm>
            <a:off x="1703312" y="1647301"/>
            <a:ext cx="6324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Effective low-cost measures                                                90% towards </a:t>
            </a:r>
            <a:r>
              <a:rPr lang="en-US" sz="1350" dirty="0">
                <a:solidFill>
                  <a:srgbClr val="000000"/>
                </a:solidFill>
                <a:latin typeface="Calibri" panose="020F0502020204030204" pitchFamily="34" charset="0"/>
              </a:rPr>
              <a:t>WHO IT1</a:t>
            </a:r>
            <a:endParaRPr lang="LID4096" sz="1350" dirty="0"/>
          </a:p>
        </p:txBody>
      </p:sp>
      <p:pic>
        <p:nvPicPr>
          <p:cNvPr id="9" name="Picture 8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662A2DE5-4341-4073-86A5-A0CA614C0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44" y="1924300"/>
            <a:ext cx="2565071" cy="1832193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61EAE270-8A34-415F-A579-E91EB88F8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44" y="3874498"/>
            <a:ext cx="2647799" cy="18912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D2AE9-B6AC-4570-9290-58EB12E8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CC7D2-B31E-4043-8322-2075603F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C6358-7B1E-44F2-8C26-C815AF0E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9754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0ABE-C03C-4CCB-98AA-5D661D65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EA1EE-0244-41B1-9136-46EAC8A4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0B87-5A88-42CE-B1EE-615DB738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58B0-2784-4383-AE50-E0080227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42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E48EB-9B79-4767-B90E-D8679B0C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3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02DAEC5-BC25-CF4A-B6A5-0344100C3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8" y="1682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AT" sz="2800"/>
              <a:t>The iterative process: </a:t>
            </a:r>
            <a:br>
              <a:rPr lang="en-US" altLang="en-AT" sz="2800"/>
            </a:br>
            <a:r>
              <a:rPr lang="en-US" altLang="en-AT" sz="2800"/>
              <a:t>11 GAINS reports supporting the  </a:t>
            </a:r>
            <a:br>
              <a:rPr lang="en-US" altLang="en-AT" sz="2800"/>
            </a:br>
            <a:r>
              <a:rPr lang="en-US" altLang="en-AT" sz="2800"/>
              <a:t>EU Thematic strategy on Air Pollution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D7DCCD-DB56-4E1D-83DB-32B168829256}"/>
              </a:ext>
            </a:extLst>
          </p:cNvPr>
          <p:cNvSpPr/>
          <p:nvPr/>
        </p:nvSpPr>
        <p:spPr>
          <a:xfrm>
            <a:off x="1136650" y="2408238"/>
            <a:ext cx="442913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560492C-BA9B-471E-827B-C2DF5E417914}"/>
              </a:ext>
            </a:extLst>
          </p:cNvPr>
          <p:cNvSpPr/>
          <p:nvPr/>
        </p:nvSpPr>
        <p:spPr>
          <a:xfrm>
            <a:off x="2012950" y="1624013"/>
            <a:ext cx="442913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58BDF1-BC4E-4C11-ADF9-26C2660695BE}"/>
              </a:ext>
            </a:extLst>
          </p:cNvPr>
          <p:cNvSpPr/>
          <p:nvPr/>
        </p:nvSpPr>
        <p:spPr>
          <a:xfrm>
            <a:off x="2012950" y="3398838"/>
            <a:ext cx="442913" cy="469900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1E562-6283-4487-BD16-47D5510023A3}"/>
              </a:ext>
            </a:extLst>
          </p:cNvPr>
          <p:cNvSpPr/>
          <p:nvPr/>
        </p:nvSpPr>
        <p:spPr>
          <a:xfrm>
            <a:off x="2012950" y="4425950"/>
            <a:ext cx="442913" cy="471488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2072AD-B089-4F08-94C1-27BC6C18B79C}"/>
              </a:ext>
            </a:extLst>
          </p:cNvPr>
          <p:cNvSpPr/>
          <p:nvPr/>
        </p:nvSpPr>
        <p:spPr>
          <a:xfrm>
            <a:off x="3805238" y="2408238"/>
            <a:ext cx="444500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F8CAE0-8164-4687-8811-F69E36311B39}"/>
              </a:ext>
            </a:extLst>
          </p:cNvPr>
          <p:cNvSpPr/>
          <p:nvPr/>
        </p:nvSpPr>
        <p:spPr>
          <a:xfrm>
            <a:off x="2012950" y="5400675"/>
            <a:ext cx="442913" cy="463550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E5A183-F916-4272-82F0-44C6DC190270}"/>
              </a:ext>
            </a:extLst>
          </p:cNvPr>
          <p:cNvSpPr/>
          <p:nvPr/>
        </p:nvSpPr>
        <p:spPr>
          <a:xfrm>
            <a:off x="2878138" y="2408238"/>
            <a:ext cx="442912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DFBB36-BD25-4871-B1C2-94159BE43EAE}"/>
              </a:ext>
            </a:extLst>
          </p:cNvPr>
          <p:cNvSpPr/>
          <p:nvPr/>
        </p:nvSpPr>
        <p:spPr>
          <a:xfrm>
            <a:off x="4692650" y="2428875"/>
            <a:ext cx="444500" cy="471488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F08E2D-6DAC-4D55-B93A-EA1B6661A907}"/>
              </a:ext>
            </a:extLst>
          </p:cNvPr>
          <p:cNvSpPr/>
          <p:nvPr/>
        </p:nvSpPr>
        <p:spPr>
          <a:xfrm>
            <a:off x="5621338" y="2416175"/>
            <a:ext cx="442912" cy="469900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263926-C332-409C-B8D0-D68055124C65}"/>
              </a:ext>
            </a:extLst>
          </p:cNvPr>
          <p:cNvSpPr/>
          <p:nvPr/>
        </p:nvSpPr>
        <p:spPr>
          <a:xfrm>
            <a:off x="6548438" y="2408238"/>
            <a:ext cx="444500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10</a:t>
            </a:r>
            <a:endParaRPr lang="en-US" sz="700" dirty="0">
              <a:solidFill>
                <a:srgbClr val="C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CF526C-B949-414A-BB55-1335C5DB9566}"/>
              </a:ext>
            </a:extLst>
          </p:cNvPr>
          <p:cNvSpPr/>
          <p:nvPr/>
        </p:nvSpPr>
        <p:spPr>
          <a:xfrm>
            <a:off x="7496175" y="2435225"/>
            <a:ext cx="444500" cy="471488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11</a:t>
            </a:r>
            <a:endParaRPr lang="en-US" sz="700" dirty="0">
              <a:solidFill>
                <a:srgbClr val="C00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C74188-5DFD-8F4F-A0EC-4BD9D8E5B787}"/>
              </a:ext>
            </a:extLst>
          </p:cNvPr>
          <p:cNvGrpSpPr>
            <a:grpSpLocks/>
          </p:cNvGrpSpPr>
          <p:nvPr/>
        </p:nvGrpSpPr>
        <p:grpSpPr bwMode="auto">
          <a:xfrm>
            <a:off x="87313" y="2809875"/>
            <a:ext cx="1122362" cy="1576388"/>
            <a:chOff x="87405" y="2810531"/>
            <a:chExt cx="1122829" cy="15752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01A3FF-1A02-4982-95E5-F78ECC9A82FD}"/>
                </a:ext>
              </a:extLst>
            </p:cNvPr>
            <p:cNvSpPr/>
            <p:nvPr/>
          </p:nvSpPr>
          <p:spPr>
            <a:xfrm>
              <a:off x="87405" y="3242023"/>
              <a:ext cx="1122829" cy="1143772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Current Legislation Emissions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92E8BF-85AE-4498-BFAA-C6AC1B372334}"/>
                </a:ext>
              </a:extLst>
            </p:cNvPr>
            <p:cNvCxnSpPr>
              <a:cxnSpLocks/>
              <a:stCxn id="15" idx="0"/>
              <a:endCxn id="3" idx="3"/>
            </p:cNvCxnSpPr>
            <p:nvPr/>
          </p:nvCxnSpPr>
          <p:spPr>
            <a:xfrm flipV="1">
              <a:off x="649614" y="2810531"/>
              <a:ext cx="551091" cy="431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8AC544-598B-D247-AAFE-D425B15C6694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1562100"/>
            <a:ext cx="3033712" cy="552450"/>
            <a:chOff x="2456326" y="1562687"/>
            <a:chExt cx="3033432" cy="5523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1721A2-64FF-40EC-AB3E-A22380F1381A}"/>
                </a:ext>
              </a:extLst>
            </p:cNvPr>
            <p:cNvSpPr/>
            <p:nvPr/>
          </p:nvSpPr>
          <p:spPr>
            <a:xfrm>
              <a:off x="2876974" y="1562687"/>
              <a:ext cx="2612784" cy="55230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causes for recent emission reductions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5B69251-0DC7-4D2C-B381-2E8FD0F79E66}"/>
                </a:ext>
              </a:extLst>
            </p:cNvPr>
            <p:cNvCxnSpPr>
              <a:cxnSpLocks/>
              <a:stCxn id="19" idx="1"/>
              <a:endCxn id="4" idx="6"/>
            </p:cNvCxnSpPr>
            <p:nvPr/>
          </p:nvCxnSpPr>
          <p:spPr>
            <a:xfrm flipH="1">
              <a:off x="2456326" y="1838841"/>
              <a:ext cx="420648" cy="20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E66457-EF1E-B54C-ADF7-E7E788C497AF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3357563"/>
            <a:ext cx="3033712" cy="552450"/>
            <a:chOff x="2456323" y="3357400"/>
            <a:chExt cx="3033436" cy="55230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1166BB-C9BD-4E45-B31E-0905A918F4C6}"/>
                </a:ext>
              </a:extLst>
            </p:cNvPr>
            <p:cNvSpPr/>
            <p:nvPr/>
          </p:nvSpPr>
          <p:spPr>
            <a:xfrm>
              <a:off x="2876972" y="3357400"/>
              <a:ext cx="2612787" cy="55230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Agriculture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780B587-D4BF-4DB0-B7B0-25C7876B6B4E}"/>
                </a:ext>
              </a:extLst>
            </p:cNvPr>
            <p:cNvCxnSpPr>
              <a:cxnSpLocks/>
              <a:stCxn id="23" idx="1"/>
              <a:endCxn id="5" idx="6"/>
            </p:cNvCxnSpPr>
            <p:nvPr/>
          </p:nvCxnSpPr>
          <p:spPr>
            <a:xfrm flipH="1">
              <a:off x="2456323" y="3633554"/>
              <a:ext cx="420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040D2D-C93C-1940-88D6-228B9063E357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4386263"/>
            <a:ext cx="3033712" cy="552450"/>
            <a:chOff x="2456324" y="4385795"/>
            <a:chExt cx="3033435" cy="5523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B0A86B-0516-4220-9432-277ECEC5ABC3}"/>
                </a:ext>
              </a:extLst>
            </p:cNvPr>
            <p:cNvSpPr/>
            <p:nvPr/>
          </p:nvSpPr>
          <p:spPr>
            <a:xfrm>
              <a:off x="2876973" y="4385795"/>
              <a:ext cx="2612786" cy="55230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Mobile Source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9DC0B0F-3933-4939-91CE-8FD038C4EBAB}"/>
                </a:ext>
              </a:extLst>
            </p:cNvPr>
            <p:cNvCxnSpPr>
              <a:cxnSpLocks/>
              <a:stCxn id="24" idx="1"/>
              <a:endCxn id="6" idx="6"/>
            </p:cNvCxnSpPr>
            <p:nvPr/>
          </p:nvCxnSpPr>
          <p:spPr>
            <a:xfrm flipH="1">
              <a:off x="2456324" y="4661949"/>
              <a:ext cx="420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7E1C725-AB89-2048-999C-6011B3A06BA8}"/>
              </a:ext>
            </a:extLst>
          </p:cNvPr>
          <p:cNvGrpSpPr>
            <a:grpSpLocks/>
          </p:cNvGrpSpPr>
          <p:nvPr/>
        </p:nvGrpSpPr>
        <p:grpSpPr bwMode="auto">
          <a:xfrm>
            <a:off x="2455863" y="5356225"/>
            <a:ext cx="3033712" cy="552450"/>
            <a:chOff x="2456325" y="5356246"/>
            <a:chExt cx="3033433" cy="5523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9E4E387-E012-45DB-AFFA-352233071A8A}"/>
                </a:ext>
              </a:extLst>
            </p:cNvPr>
            <p:cNvSpPr/>
            <p:nvPr/>
          </p:nvSpPr>
          <p:spPr>
            <a:xfrm>
              <a:off x="2876973" y="5356246"/>
              <a:ext cx="2612785" cy="55230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Households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ECF30A1-112B-412E-8865-969C4B261519}"/>
                </a:ext>
              </a:extLst>
            </p:cNvPr>
            <p:cNvCxnSpPr>
              <a:cxnSpLocks/>
              <a:stCxn id="25" idx="1"/>
              <a:endCxn id="9" idx="6"/>
            </p:cNvCxnSpPr>
            <p:nvPr/>
          </p:nvCxnSpPr>
          <p:spPr>
            <a:xfrm flipH="1">
              <a:off x="2456325" y="5632400"/>
              <a:ext cx="4206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629912-E449-4F1B-BC47-CB1F2F51BCB0}"/>
              </a:ext>
            </a:extLst>
          </p:cNvPr>
          <p:cNvCxnSpPr/>
          <p:nvPr/>
        </p:nvCxnSpPr>
        <p:spPr>
          <a:xfrm>
            <a:off x="1209675" y="6257862"/>
            <a:ext cx="6731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0" name="TextBox 44">
            <a:extLst>
              <a:ext uri="{FF2B5EF4-FFF2-40B4-BE49-F238E27FC236}">
                <a16:creationId xmlns:a16="http://schemas.microsoft.com/office/drawing/2014/main" id="{3545D9C4-FDF3-3245-AE6A-400B002C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1" y="6208555"/>
            <a:ext cx="127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AT" sz="1800" dirty="0"/>
              <a:t>June 2012</a:t>
            </a:r>
          </a:p>
        </p:txBody>
      </p:sp>
      <p:sp>
        <p:nvSpPr>
          <p:cNvPr id="15381" name="TextBox 45">
            <a:extLst>
              <a:ext uri="{FF2B5EF4-FFF2-40B4-BE49-F238E27FC236}">
                <a16:creationId xmlns:a16="http://schemas.microsoft.com/office/drawing/2014/main" id="{43070CEC-0DFC-6F4F-9233-50871BFA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249" y="6240463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AT" sz="1800"/>
              <a:t>February  2014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D26A55E-F35B-124A-BDED-B1B2973EB725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2879725"/>
            <a:ext cx="1943100" cy="3276600"/>
            <a:chOff x="2724005" y="2879455"/>
            <a:chExt cx="1943096" cy="327647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1662604-F183-4537-8DE8-4A923B98D197}"/>
                </a:ext>
              </a:extLst>
            </p:cNvPr>
            <p:cNvSpPr/>
            <p:nvPr/>
          </p:nvSpPr>
          <p:spPr>
            <a:xfrm>
              <a:off x="2724005" y="5365383"/>
              <a:ext cx="1943096" cy="790544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Health end Environmental Impacts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222EDB6-25D9-4529-8F00-444285E16268}"/>
                </a:ext>
              </a:extLst>
            </p:cNvPr>
            <p:cNvCxnSpPr>
              <a:cxnSpLocks/>
              <a:stCxn id="52" idx="0"/>
              <a:endCxn id="10" idx="4"/>
            </p:cNvCxnSpPr>
            <p:nvPr/>
          </p:nvCxnSpPr>
          <p:spPr>
            <a:xfrm flipH="1" flipV="1">
              <a:off x="3100242" y="2879455"/>
              <a:ext cx="595311" cy="2485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1A874D7-4553-4A4C-8A22-C82B2BD7456C}"/>
              </a:ext>
            </a:extLst>
          </p:cNvPr>
          <p:cNvGrpSpPr>
            <a:grpSpLocks/>
          </p:cNvGrpSpPr>
          <p:nvPr/>
        </p:nvGrpSpPr>
        <p:grpSpPr bwMode="auto">
          <a:xfrm>
            <a:off x="3795713" y="2879725"/>
            <a:ext cx="1943100" cy="2354263"/>
            <a:chOff x="3795432" y="2879455"/>
            <a:chExt cx="1943096" cy="235460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D735C3D-C909-4367-942A-31A8EDF77C5E}"/>
                </a:ext>
              </a:extLst>
            </p:cNvPr>
            <p:cNvSpPr/>
            <p:nvPr/>
          </p:nvSpPr>
          <p:spPr>
            <a:xfrm>
              <a:off x="3795432" y="4443370"/>
              <a:ext cx="1943096" cy="790690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Scenarios for cost-effective controls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DE640E6-3890-41B1-ADE3-EE725F7C5298}"/>
                </a:ext>
              </a:extLst>
            </p:cNvPr>
            <p:cNvCxnSpPr>
              <a:cxnSpLocks/>
              <a:stCxn id="59" idx="0"/>
              <a:endCxn id="8" idx="4"/>
            </p:cNvCxnSpPr>
            <p:nvPr/>
          </p:nvCxnSpPr>
          <p:spPr>
            <a:xfrm flipH="1" flipV="1">
              <a:off x="4027207" y="2879455"/>
              <a:ext cx="739773" cy="15639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B19C09-80FB-2045-B9F3-F397CF589EF4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2900363"/>
            <a:ext cx="1943100" cy="1336675"/>
            <a:chOff x="4820542" y="2899623"/>
            <a:chExt cx="1943096" cy="133730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3259A1E-A30B-4671-A04B-5C705AA11B7C}"/>
                </a:ext>
              </a:extLst>
            </p:cNvPr>
            <p:cNvSpPr/>
            <p:nvPr/>
          </p:nvSpPr>
          <p:spPr>
            <a:xfrm>
              <a:off x="4820542" y="3445982"/>
              <a:ext cx="1943096" cy="790950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Compliance with EU Air quality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82F1BF6-1170-4D74-B533-1E3A51423FC9}"/>
                </a:ext>
              </a:extLst>
            </p:cNvPr>
            <p:cNvCxnSpPr>
              <a:cxnSpLocks/>
              <a:stCxn id="64" idx="0"/>
              <a:endCxn id="11" idx="4"/>
            </p:cNvCxnSpPr>
            <p:nvPr/>
          </p:nvCxnSpPr>
          <p:spPr>
            <a:xfrm flipH="1" flipV="1">
              <a:off x="4914204" y="2899623"/>
              <a:ext cx="877886" cy="546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E319F93-7853-4F43-814E-5E7637B02426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2886075"/>
            <a:ext cx="1943100" cy="1209675"/>
            <a:chOff x="4820542" y="2886176"/>
            <a:chExt cx="1943096" cy="120941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A510671-ECF9-4AF2-97E5-942B35C1E0B6}"/>
                </a:ext>
              </a:extLst>
            </p:cNvPr>
            <p:cNvSpPr/>
            <p:nvPr/>
          </p:nvSpPr>
          <p:spPr>
            <a:xfrm>
              <a:off x="4820542" y="3303600"/>
              <a:ext cx="1943096" cy="791994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modeling compliance in GAINS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7D09A2A-2B4D-4F05-89A8-B10B55921FEA}"/>
                </a:ext>
              </a:extLst>
            </p:cNvPr>
            <p:cNvCxnSpPr>
              <a:cxnSpLocks/>
              <a:stCxn id="69" idx="0"/>
              <a:endCxn id="12" idx="4"/>
            </p:cNvCxnSpPr>
            <p:nvPr/>
          </p:nvCxnSpPr>
          <p:spPr>
            <a:xfrm flipV="1">
              <a:off x="5792090" y="2886176"/>
              <a:ext cx="50800" cy="417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80BFB89-2D1D-1146-9572-71AAF49C0C01}"/>
              </a:ext>
            </a:extLst>
          </p:cNvPr>
          <p:cNvGrpSpPr>
            <a:grpSpLocks/>
          </p:cNvGrpSpPr>
          <p:nvPr/>
        </p:nvGrpSpPr>
        <p:grpSpPr bwMode="auto">
          <a:xfrm>
            <a:off x="5937250" y="2879725"/>
            <a:ext cx="1666875" cy="2201863"/>
            <a:chOff x="5936883" y="2879454"/>
            <a:chExt cx="1667435" cy="220158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D364A9-B7F0-44C0-8E08-B1E9116E2A12}"/>
                </a:ext>
              </a:extLst>
            </p:cNvPr>
            <p:cNvSpPr/>
            <p:nvPr/>
          </p:nvSpPr>
          <p:spPr>
            <a:xfrm>
              <a:off x="5936883" y="4288977"/>
              <a:ext cx="1667435" cy="792063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policy scenarios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2B6538E-BE80-404D-849B-0B629E02EE5F}"/>
                </a:ext>
              </a:extLst>
            </p:cNvPr>
            <p:cNvCxnSpPr>
              <a:cxnSpLocks/>
              <a:stCxn id="75" idx="0"/>
              <a:endCxn id="13" idx="4"/>
            </p:cNvCxnSpPr>
            <p:nvPr/>
          </p:nvCxnSpPr>
          <p:spPr>
            <a:xfrm flipV="1">
              <a:off x="6770601" y="2879454"/>
              <a:ext cx="0" cy="1409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477A3E3-A829-FE47-9737-DA3A4CDE9EFB}"/>
              </a:ext>
            </a:extLst>
          </p:cNvPr>
          <p:cNvGrpSpPr>
            <a:grpSpLocks/>
          </p:cNvGrpSpPr>
          <p:nvPr/>
        </p:nvGrpSpPr>
        <p:grpSpPr bwMode="auto">
          <a:xfrm>
            <a:off x="6884988" y="2906713"/>
            <a:ext cx="1666875" cy="3149600"/>
            <a:chOff x="6884895" y="2906343"/>
            <a:chExt cx="1667435" cy="314928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874456E-49C5-4101-9606-604F170492B0}"/>
                </a:ext>
              </a:extLst>
            </p:cNvPr>
            <p:cNvSpPr/>
            <p:nvPr/>
          </p:nvSpPr>
          <p:spPr>
            <a:xfrm>
              <a:off x="6884895" y="5265128"/>
              <a:ext cx="1667435" cy="790495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final policy scenarios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F68ECBB-FA81-49F5-9E7A-CB5F02ABE8A2}"/>
                </a:ext>
              </a:extLst>
            </p:cNvPr>
            <p:cNvCxnSpPr>
              <a:cxnSpLocks/>
              <a:stCxn id="81" idx="0"/>
              <a:endCxn id="14" idx="4"/>
            </p:cNvCxnSpPr>
            <p:nvPr/>
          </p:nvCxnSpPr>
          <p:spPr>
            <a:xfrm flipV="1">
              <a:off x="7718612" y="2906343"/>
              <a:ext cx="0" cy="2358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5E4D8-1509-485A-9439-852E5025E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7753" y="6360616"/>
            <a:ext cx="6813221" cy="143061"/>
          </a:xfrm>
        </p:spPr>
        <p:txBody>
          <a:bodyPr/>
          <a:lstStyle/>
          <a:p>
            <a:r>
              <a:rPr lang="en-US" dirty="0"/>
              <a:t>16 April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6C1778-FFA6-4652-B211-EC0E53E5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4363" y="6514241"/>
            <a:ext cx="6972281" cy="246221"/>
          </a:xfrm>
        </p:spPr>
        <p:txBody>
          <a:bodyPr/>
          <a:lstStyle/>
          <a:p>
            <a:r>
              <a:rPr lang="en-US" dirty="0"/>
              <a:t>GAINS cost-effectiveness analysis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17350B6-F787-49A7-8583-63678266C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8204" y="6301946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1DFF37D-8EF6-3446-B431-B4CC6B809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288" y="1682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AT" sz="2800"/>
              <a:t>The iterative process: </a:t>
            </a:r>
            <a:br>
              <a:rPr lang="en-US" altLang="en-AT" sz="2800"/>
            </a:br>
            <a:r>
              <a:rPr lang="en-US" altLang="en-AT" sz="2800"/>
              <a:t>5 additional GAINS reports supporting the  </a:t>
            </a:r>
            <a:br>
              <a:rPr lang="en-US" altLang="en-AT" sz="2800"/>
            </a:br>
            <a:r>
              <a:rPr lang="en-US" altLang="en-AT" sz="2800"/>
              <a:t>EU Thematic strategy on Air Pollution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D7DCCD-DB56-4E1D-83DB-32B168829256}"/>
              </a:ext>
            </a:extLst>
          </p:cNvPr>
          <p:cNvSpPr/>
          <p:nvPr/>
        </p:nvSpPr>
        <p:spPr>
          <a:xfrm>
            <a:off x="1098805" y="1934719"/>
            <a:ext cx="442913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11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E15C0C-79B1-C34F-B959-EC65FEFA91D8}"/>
              </a:ext>
            </a:extLst>
          </p:cNvPr>
          <p:cNvGrpSpPr>
            <a:grpSpLocks/>
          </p:cNvGrpSpPr>
          <p:nvPr/>
        </p:nvGrpSpPr>
        <p:grpSpPr bwMode="auto">
          <a:xfrm>
            <a:off x="49468" y="1863639"/>
            <a:ext cx="1122362" cy="2049105"/>
            <a:chOff x="87405" y="2338151"/>
            <a:chExt cx="1122829" cy="20476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01A3FF-1A02-4982-95E5-F78ECC9A82FD}"/>
                </a:ext>
              </a:extLst>
            </p:cNvPr>
            <p:cNvSpPr/>
            <p:nvPr/>
          </p:nvSpPr>
          <p:spPr>
            <a:xfrm>
              <a:off x="87405" y="3242023"/>
              <a:ext cx="1122829" cy="1143772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final policy scenarios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92E8BF-85AE-4498-BFAA-C6AC1B372334}"/>
                </a:ext>
              </a:extLst>
            </p:cNvPr>
            <p:cNvCxnSpPr>
              <a:cxnSpLocks/>
              <a:stCxn id="15" idx="0"/>
              <a:endCxn id="3" idx="3"/>
            </p:cNvCxnSpPr>
            <p:nvPr/>
          </p:nvCxnSpPr>
          <p:spPr>
            <a:xfrm flipV="1">
              <a:off x="648820" y="2338151"/>
              <a:ext cx="515388" cy="903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7629912-E449-4F1B-BC47-CB1F2F51BCB0}"/>
              </a:ext>
            </a:extLst>
          </p:cNvPr>
          <p:cNvCxnSpPr/>
          <p:nvPr/>
        </p:nvCxnSpPr>
        <p:spPr>
          <a:xfrm>
            <a:off x="1171830" y="5981256"/>
            <a:ext cx="67310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44">
            <a:extLst>
              <a:ext uri="{FF2B5EF4-FFF2-40B4-BE49-F238E27FC236}">
                <a16:creationId xmlns:a16="http://schemas.microsoft.com/office/drawing/2014/main" id="{526BBF55-7BBD-C242-A8F0-257958FAB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68" y="5974906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AT" sz="1800"/>
              <a:t>February 2014</a:t>
            </a:r>
          </a:p>
        </p:txBody>
      </p:sp>
      <p:sp>
        <p:nvSpPr>
          <p:cNvPr id="16391" name="TextBox 45">
            <a:extLst>
              <a:ext uri="{FF2B5EF4-FFF2-40B4-BE49-F238E27FC236}">
                <a16:creationId xmlns:a16="http://schemas.microsoft.com/office/drawing/2014/main" id="{E1D3A17A-444E-C244-8D61-F33219E8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518" y="6032056"/>
            <a:ext cx="173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Bookman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AT" sz="1800"/>
              <a:t>January  2015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C96EFB4-0DA4-4A46-A586-2820B01FDCDF}"/>
              </a:ext>
            </a:extLst>
          </p:cNvPr>
          <p:cNvSpPr/>
          <p:nvPr/>
        </p:nvSpPr>
        <p:spPr>
          <a:xfrm>
            <a:off x="2198943" y="1934719"/>
            <a:ext cx="444500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7DDDF8-5B24-4247-A91D-C814329CEF3D}"/>
              </a:ext>
            </a:extLst>
          </p:cNvPr>
          <p:cNvSpPr/>
          <p:nvPr/>
        </p:nvSpPr>
        <p:spPr>
          <a:xfrm>
            <a:off x="3664205" y="1934719"/>
            <a:ext cx="444500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13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60F4D-6597-0A4B-9119-3F6F97AFB186}"/>
              </a:ext>
            </a:extLst>
          </p:cNvPr>
          <p:cNvGrpSpPr/>
          <p:nvPr/>
        </p:nvGrpSpPr>
        <p:grpSpPr>
          <a:xfrm>
            <a:off x="1578230" y="1932687"/>
            <a:ext cx="1649413" cy="1537144"/>
            <a:chOff x="1616075" y="2406206"/>
            <a:chExt cx="1649413" cy="15371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7A1E62-FA8B-4A5F-BFE3-A675D688BB87}"/>
                </a:ext>
              </a:extLst>
            </p:cNvPr>
            <p:cNvSpPr/>
            <p:nvPr/>
          </p:nvSpPr>
          <p:spPr>
            <a:xfrm>
              <a:off x="1616075" y="3243263"/>
              <a:ext cx="1649413" cy="700087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resulting urban air quality 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5062523-74BC-4A18-9C20-B7A427340108}"/>
                </a:ext>
              </a:extLst>
            </p:cNvPr>
            <p:cNvCxnSpPr>
              <a:cxnSpLocks/>
              <a:stCxn id="7" idx="0"/>
              <a:endCxn id="53" idx="4"/>
            </p:cNvCxnSpPr>
            <p:nvPr/>
          </p:nvCxnSpPr>
          <p:spPr>
            <a:xfrm flipH="1" flipV="1">
              <a:off x="2421193" y="2406206"/>
              <a:ext cx="19589" cy="837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ADBD00-8EE5-0745-B7DE-D290A13BC387}"/>
              </a:ext>
            </a:extLst>
          </p:cNvPr>
          <p:cNvGrpSpPr/>
          <p:nvPr/>
        </p:nvGrpSpPr>
        <p:grpSpPr>
          <a:xfrm>
            <a:off x="3076830" y="1932687"/>
            <a:ext cx="1651000" cy="2429319"/>
            <a:chOff x="3114675" y="2406206"/>
            <a:chExt cx="1651000" cy="242931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E5DA247-8709-45B9-874A-AF808468F4AD}"/>
                </a:ext>
              </a:extLst>
            </p:cNvPr>
            <p:cNvSpPr/>
            <p:nvPr/>
          </p:nvSpPr>
          <p:spPr>
            <a:xfrm>
              <a:off x="3114675" y="4135438"/>
              <a:ext cx="1651000" cy="700087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bilateral consultations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9F82E3F-4078-411C-9B3D-C5E5F0F72394}"/>
                </a:ext>
              </a:extLst>
            </p:cNvPr>
            <p:cNvCxnSpPr>
              <a:cxnSpLocks/>
              <a:stCxn id="55" idx="0"/>
              <a:endCxn id="54" idx="4"/>
            </p:cNvCxnSpPr>
            <p:nvPr/>
          </p:nvCxnSpPr>
          <p:spPr>
            <a:xfrm flipH="1" flipV="1">
              <a:off x="3886455" y="2406206"/>
              <a:ext cx="53720" cy="17292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6D729EF7-0633-49E4-9E65-A9680B7B6D2A}"/>
              </a:ext>
            </a:extLst>
          </p:cNvPr>
          <p:cNvSpPr/>
          <p:nvPr/>
        </p:nvSpPr>
        <p:spPr>
          <a:xfrm>
            <a:off x="5181855" y="1934719"/>
            <a:ext cx="442913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14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D44DA8-1B9F-4F46-9E2F-E4CE46434C79}"/>
              </a:ext>
            </a:extLst>
          </p:cNvPr>
          <p:cNvGrpSpPr/>
          <p:nvPr/>
        </p:nvGrpSpPr>
        <p:grpSpPr>
          <a:xfrm>
            <a:off x="4578605" y="1932687"/>
            <a:ext cx="1649413" cy="3202432"/>
            <a:chOff x="4616450" y="2406206"/>
            <a:chExt cx="1649413" cy="320243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DA9510D-1D33-4847-A940-6B6F31F05B42}"/>
                </a:ext>
              </a:extLst>
            </p:cNvPr>
            <p:cNvCxnSpPr>
              <a:cxnSpLocks/>
              <a:stCxn id="65" idx="0"/>
              <a:endCxn id="62" idx="4"/>
            </p:cNvCxnSpPr>
            <p:nvPr/>
          </p:nvCxnSpPr>
          <p:spPr>
            <a:xfrm flipH="1" flipV="1">
              <a:off x="5403312" y="2406206"/>
              <a:ext cx="37845" cy="25023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F7D91AA-3214-45CB-9ABF-C0E80CEC334D}"/>
                </a:ext>
              </a:extLst>
            </p:cNvPr>
            <p:cNvSpPr/>
            <p:nvPr/>
          </p:nvSpPr>
          <p:spPr>
            <a:xfrm>
              <a:off x="4616450" y="4908550"/>
              <a:ext cx="1649413" cy="70008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updates in the input data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7AB01991-1A24-4CDC-996B-5D865DF5BA8C}"/>
              </a:ext>
            </a:extLst>
          </p:cNvPr>
          <p:cNvSpPr/>
          <p:nvPr/>
        </p:nvSpPr>
        <p:spPr>
          <a:xfrm>
            <a:off x="6821743" y="1934719"/>
            <a:ext cx="442912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15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DC7525-63A0-D44C-91AD-16372B9204A8}"/>
              </a:ext>
            </a:extLst>
          </p:cNvPr>
          <p:cNvGrpSpPr/>
          <p:nvPr/>
        </p:nvGrpSpPr>
        <p:grpSpPr>
          <a:xfrm>
            <a:off x="6218493" y="1932687"/>
            <a:ext cx="1649412" cy="3986657"/>
            <a:chOff x="6256338" y="2406206"/>
            <a:chExt cx="1649412" cy="3986657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4C794E2-4FBC-4A38-8DA0-F96FA07C02A5}"/>
                </a:ext>
              </a:extLst>
            </p:cNvPr>
            <p:cNvCxnSpPr>
              <a:cxnSpLocks/>
              <a:stCxn id="74" idx="0"/>
              <a:endCxn id="67" idx="4"/>
            </p:cNvCxnSpPr>
            <p:nvPr/>
          </p:nvCxnSpPr>
          <p:spPr>
            <a:xfrm flipH="1" flipV="1">
              <a:off x="7043199" y="2406206"/>
              <a:ext cx="37845" cy="32865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8FB060-A5C8-43B3-B4D2-B29C338D4369}"/>
                </a:ext>
              </a:extLst>
            </p:cNvPr>
            <p:cNvSpPr/>
            <p:nvPr/>
          </p:nvSpPr>
          <p:spPr>
            <a:xfrm>
              <a:off x="6256338" y="5692775"/>
              <a:ext cx="1649412" cy="70008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a flexibility mechanism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5A348D3B-D003-45AC-85F6-6F47D63D5698}"/>
              </a:ext>
            </a:extLst>
          </p:cNvPr>
          <p:cNvSpPr/>
          <p:nvPr/>
        </p:nvSpPr>
        <p:spPr>
          <a:xfrm>
            <a:off x="8239380" y="1934719"/>
            <a:ext cx="442913" cy="471487"/>
          </a:xfrm>
          <a:prstGeom prst="ellipse">
            <a:avLst/>
          </a:prstGeom>
          <a:solidFill>
            <a:schemeClr val="bg1"/>
          </a:solidFill>
          <a:ln>
            <a:solidFill>
              <a:srgbClr val="EC3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</a:rPr>
              <a:t>16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AE2130-BE6E-CD43-91CE-53467A7BA059}"/>
              </a:ext>
            </a:extLst>
          </p:cNvPr>
          <p:cNvGrpSpPr/>
          <p:nvPr/>
        </p:nvGrpSpPr>
        <p:grpSpPr>
          <a:xfrm>
            <a:off x="7332918" y="1932687"/>
            <a:ext cx="1649412" cy="1757807"/>
            <a:chOff x="7370763" y="2406206"/>
            <a:chExt cx="1649412" cy="1757807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DBC07B3-64F6-4EAF-844B-CBE203EA5020}"/>
                </a:ext>
              </a:extLst>
            </p:cNvPr>
            <p:cNvSpPr/>
            <p:nvPr/>
          </p:nvSpPr>
          <p:spPr>
            <a:xfrm>
              <a:off x="7370763" y="3463925"/>
              <a:ext cx="1649412" cy="700088"/>
            </a:xfrm>
            <a:prstGeom prst="rect">
              <a:avLst/>
            </a:prstGeom>
            <a:solidFill>
              <a:srgbClr val="EBE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Report on adjusted historic emission data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74E32C9-4D6F-4DA1-9A7E-6A3D619114F3}"/>
                </a:ext>
              </a:extLst>
            </p:cNvPr>
            <p:cNvCxnSpPr>
              <a:cxnSpLocks/>
              <a:stCxn id="78" idx="0"/>
              <a:endCxn id="76" idx="4"/>
            </p:cNvCxnSpPr>
            <p:nvPr/>
          </p:nvCxnSpPr>
          <p:spPr>
            <a:xfrm flipV="1">
              <a:off x="8195469" y="2406206"/>
              <a:ext cx="265368" cy="1057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99EAC16-3D54-44BE-9F80-5B6AB68C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76047" y="6434298"/>
            <a:ext cx="6813221" cy="143061"/>
          </a:xfrm>
        </p:spPr>
        <p:txBody>
          <a:bodyPr/>
          <a:lstStyle/>
          <a:p>
            <a:r>
              <a:rPr lang="en-US" dirty="0"/>
              <a:t>16 April 2021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2A63D34-3E4A-4638-929E-23A2E7AF1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6518" y="6549762"/>
            <a:ext cx="6972281" cy="246221"/>
          </a:xfrm>
        </p:spPr>
        <p:txBody>
          <a:bodyPr/>
          <a:lstStyle/>
          <a:p>
            <a:r>
              <a:rPr lang="en-US" dirty="0"/>
              <a:t>GAINS cost-effectiveness analysis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278FECB-CBDC-4A3F-ABE0-E269858E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6216" y="5879286"/>
            <a:ext cx="20574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 animBg="1"/>
      <p:bldP spid="54" grpId="0" animBg="1"/>
      <p:bldP spid="62" grpId="0" animBg="1"/>
      <p:bldP spid="67" grpId="0" animBg="1"/>
      <p:bldP spid="7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B20B36-5882-41F9-A698-C8BA3C51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4A722C-E906-402C-AFB7-1DF2A0783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DBBB0-4524-4498-83DA-66C1AB28B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EF8E5-8A80-4FA8-A8A1-3EE12E6F8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BE335-194C-4BC8-B56E-E1E120DC75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1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DF968-0EE0-435C-A8BD-F492CB079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1828DE-8114-4A7D-A860-E993791C6E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Cost-effective solutions typically save money vis-à-vis other approaches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Optimization techniques can help to identify such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GAINS cost-effectiveness analysis has been used in many regions of the world to guide policy 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useful to separate the goal of overall cost-effectiveness from questions of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choice of environmental/health impact targets – type and ambition level – is a political one. (Cost-effective) scenario analysis can reveal advantages and disadvantages of the options.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E1DC07-9588-4017-8403-F067EC6F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3D5D4-9DDF-4349-875F-8E7C3FCD8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5FF009-E346-45B8-906C-699FAEAEE9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16 April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42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>
            <a:extLst>
              <a:ext uri="{FF2B5EF4-FFF2-40B4-BE49-F238E27FC236}">
                <a16:creationId xmlns:a16="http://schemas.microsoft.com/office/drawing/2014/main" id="{CAEC9D59-B919-4BDF-ACD0-BBB8C1728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182" y="383695"/>
            <a:ext cx="8229600" cy="65563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Integrated Assessment Model</a:t>
            </a:r>
          </a:p>
        </p:txBody>
      </p:sp>
      <p:sp>
        <p:nvSpPr>
          <p:cNvPr id="9390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639EC95-0A73-46ED-B19E-23FA9181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865" y="1248014"/>
            <a:ext cx="8455025" cy="995456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A tool that provides useful information and facilitates decisions</a:t>
            </a:r>
          </a:p>
          <a:p>
            <a:r>
              <a:rPr lang="en-US" altLang="en-US" dirty="0"/>
              <a:t>Here: Provide answers to the</a:t>
            </a:r>
          </a:p>
          <a:p>
            <a:pPr marL="0" indent="0">
              <a:buNone/>
            </a:pPr>
            <a:endParaRPr lang="en-US" altLang="en-US" dirty="0">
              <a:solidFill>
                <a:srgbClr val="FB47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4156-37EB-40F6-B6FF-612499AB4376}"/>
              </a:ext>
            </a:extLst>
          </p:cNvPr>
          <p:cNvSpPr txBox="1"/>
          <p:nvPr/>
        </p:nvSpPr>
        <p:spPr>
          <a:xfrm>
            <a:off x="1488558" y="2424798"/>
            <a:ext cx="5996763" cy="12003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Central question for policy makers:</a:t>
            </a:r>
          </a:p>
          <a:p>
            <a:pPr algn="ctr"/>
            <a:endParaRPr lang="en-US" sz="1800" dirty="0">
              <a:latin typeface="Verdana" charset="0"/>
            </a:endParaRPr>
          </a:p>
          <a:p>
            <a:pPr algn="ctr"/>
            <a:r>
              <a:rPr lang="en-US" sz="1800" dirty="0">
                <a:latin typeface="Verdana" charset="0"/>
              </a:rPr>
              <a:t>To what level should the emissions of air pollutants be reduced in some future year 20XX?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45CB08-7E04-48C2-89B5-A9E89AEC1A85}"/>
              </a:ext>
            </a:extLst>
          </p:cNvPr>
          <p:cNvSpPr txBox="1"/>
          <p:nvPr/>
        </p:nvSpPr>
        <p:spPr>
          <a:xfrm>
            <a:off x="1488558" y="3806455"/>
            <a:ext cx="699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</a:rPr>
              <a:t>Where will emissions and effects be in year 20XX just with current policies in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charset="0"/>
              </a:rPr>
              <a:t>What </a:t>
            </a:r>
            <a:r>
              <a:rPr lang="en-US" i="1" dirty="0">
                <a:solidFill>
                  <a:schemeClr val="accent4">
                    <a:lumMod val="50000"/>
                  </a:schemeClr>
                </a:solidFill>
                <a:latin typeface="Verdana" charset="0"/>
              </a:rPr>
              <a:t>further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charset="0"/>
              </a:rPr>
              <a:t> reductions are technically feasible?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Verdana" charset="0"/>
              </a:rPr>
              <a:t>How much do they cost? – optimal/non-optimal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Who should take action?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Who (which countries/regions/sectors) pays?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How much are they willing to pay?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Who benefits?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Is it enough?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Verdana" charset="0"/>
              </a:rPr>
              <a:t>Is it fair?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4EF2F-C93B-4C09-A5FB-ACF1F618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7FBD5-6C23-4AD6-87E4-F54E3F4E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227C9-DD89-446D-9BDB-391CFF7B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5</a:t>
            </a:fld>
            <a:endParaRPr lang="LID4096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5873-4532-4558-AE36-4A9FA152A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6</a:t>
            </a:fld>
            <a:endParaRPr lang="LID4096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BAF7234-12D1-4CE7-AAAE-161FC9848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A19A772-5A29-4CD4-9C1A-3B0E5A54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two questions?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4E69-17AD-4E49-AEC7-404656C9D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6684-929F-4B93-94ED-ACB66C2FD0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09241-6482-4F31-AED2-FBE383893020}"/>
              </a:ext>
            </a:extLst>
          </p:cNvPr>
          <p:cNvSpPr txBox="1"/>
          <p:nvPr/>
        </p:nvSpPr>
        <p:spPr>
          <a:xfrm>
            <a:off x="357963" y="415094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Cost-effective solution?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EC327-F686-4C4D-9FB3-F585C42E0C78}"/>
              </a:ext>
            </a:extLst>
          </p:cNvPr>
          <p:cNvSpPr txBox="1"/>
          <p:nvPr/>
        </p:nvSpPr>
        <p:spPr>
          <a:xfrm>
            <a:off x="5218184" y="4195709"/>
            <a:ext cx="291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is going to pay for it?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0DFF52-73CA-4910-872E-03F31396C2D2}"/>
              </a:ext>
            </a:extLst>
          </p:cNvPr>
          <p:cNvCxnSpPr/>
          <p:nvPr/>
        </p:nvCxnSpPr>
        <p:spPr>
          <a:xfrm>
            <a:off x="4169664" y="2308290"/>
            <a:ext cx="0" cy="368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5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E25A9-CB73-ED4D-BEF6-C17D08568681}"/>
              </a:ext>
            </a:extLst>
          </p:cNvPr>
          <p:cNvGrpSpPr>
            <a:grpSpLocks/>
          </p:cNvGrpSpPr>
          <p:nvPr/>
        </p:nvGrpSpPr>
        <p:grpSpPr bwMode="auto">
          <a:xfrm>
            <a:off x="2185988" y="1412875"/>
            <a:ext cx="6418262" cy="1724025"/>
            <a:chOff x="2186590" y="1412776"/>
            <a:chExt cx="6417508" cy="1723608"/>
          </a:xfrm>
        </p:grpSpPr>
        <p:grpSp>
          <p:nvGrpSpPr>
            <p:cNvPr id="13336" name="Group 7">
              <a:extLst>
                <a:ext uri="{FF2B5EF4-FFF2-40B4-BE49-F238E27FC236}">
                  <a16:creationId xmlns:a16="http://schemas.microsoft.com/office/drawing/2014/main" id="{54B27EBE-A336-E340-B4C7-37E00A80AD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6590" y="1827454"/>
              <a:ext cx="6417508" cy="1308930"/>
              <a:chOff x="2186590" y="1827454"/>
              <a:chExt cx="6417508" cy="1308930"/>
            </a:xfrm>
          </p:grpSpPr>
          <p:sp>
            <p:nvSpPr>
              <p:cNvPr id="32" name="AutoShape 20">
                <a:extLst>
                  <a:ext uri="{FF2B5EF4-FFF2-40B4-BE49-F238E27FC236}">
                    <a16:creationId xmlns:a16="http://schemas.microsoft.com/office/drawing/2014/main" id="{85A2A573-6867-440F-BE3D-BA4CC2731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86484">
                <a:off x="2186590" y="2841180"/>
                <a:ext cx="3171452" cy="295204"/>
              </a:xfrm>
              <a:prstGeom prst="rightArrow">
                <a:avLst>
                  <a:gd name="adj1" fmla="val 50000"/>
                  <a:gd name="adj2" fmla="val 78453"/>
                </a:avLst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>
                  <a:solidFill>
                    <a:srgbClr val="FF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DC597-CE60-4600-9DEE-6466641FB26F}"/>
                  </a:ext>
                </a:extLst>
              </p:cNvPr>
              <p:cNvSpPr txBox="1"/>
              <p:nvPr/>
            </p:nvSpPr>
            <p:spPr>
              <a:xfrm>
                <a:off x="5197723" y="1827014"/>
                <a:ext cx="3406375" cy="4618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0" dirty="0">
                    <a:solidFill>
                      <a:prstClr val="white"/>
                    </a:solidFill>
                    <a:latin typeface="Calibri"/>
                    <a:ea typeface="+mn-ea"/>
                  </a:rPr>
                  <a:t>National emission ceilings</a:t>
                </a:r>
                <a:endParaRPr lang="en-GB" sz="2400" b="0" dirty="0">
                  <a:solidFill>
                    <a:prstClr val="white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9" name="Vertical Scroll 8">
              <a:extLst>
                <a:ext uri="{FF2B5EF4-FFF2-40B4-BE49-F238E27FC236}">
                  <a16:creationId xmlns:a16="http://schemas.microsoft.com/office/drawing/2014/main" id="{751CA8B5-C268-4FFB-8F98-D045176B8CE2}"/>
                </a:ext>
              </a:extLst>
            </p:cNvPr>
            <p:cNvSpPr/>
            <p:nvPr/>
          </p:nvSpPr>
          <p:spPr>
            <a:xfrm>
              <a:off x="5075501" y="1412776"/>
              <a:ext cx="3168278" cy="1133201"/>
            </a:xfrm>
            <a:prstGeom prst="verticalScroll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2606675" algn="l"/>
                </a:tabLst>
                <a:defRPr/>
              </a:pPr>
              <a:r>
                <a:rPr lang="en-US" sz="2200" dirty="0">
                  <a:solidFill>
                    <a:prstClr val="white"/>
                  </a:solidFill>
                </a:rPr>
                <a:t>National </a:t>
              </a:r>
              <a:br>
                <a:rPr lang="en-US" sz="2200" dirty="0">
                  <a:solidFill>
                    <a:prstClr val="white"/>
                  </a:solidFill>
                </a:rPr>
              </a:br>
              <a:r>
                <a:rPr lang="en-US" sz="2200" dirty="0">
                  <a:solidFill>
                    <a:prstClr val="white"/>
                  </a:solidFill>
                </a:rPr>
                <a:t>Emission </a:t>
              </a:r>
              <a:br>
                <a:rPr lang="en-US" sz="2200" dirty="0">
                  <a:solidFill>
                    <a:prstClr val="white"/>
                  </a:solidFill>
                </a:rPr>
              </a:br>
              <a:r>
                <a:rPr lang="en-US" sz="2200" dirty="0">
                  <a:solidFill>
                    <a:prstClr val="white"/>
                  </a:solidFill>
                </a:rPr>
                <a:t>Ceilings</a:t>
              </a:r>
              <a:endParaRPr lang="en-GB" sz="2200" dirty="0">
                <a:solidFill>
                  <a:prstClr val="white"/>
                </a:solidFill>
              </a:endParaRPr>
            </a:p>
          </p:txBody>
        </p:sp>
        <p:pic>
          <p:nvPicPr>
            <p:cNvPr id="13338" name="Picture 6">
              <a:extLst>
                <a:ext uri="{FF2B5EF4-FFF2-40B4-BE49-F238E27FC236}">
                  <a16:creationId xmlns:a16="http://schemas.microsoft.com/office/drawing/2014/main" id="{6692BC60-FF2D-9B4E-AF2A-96B32E9C1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09" y="1672436"/>
              <a:ext cx="1138256" cy="77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3F3C0-A3B8-3A4C-BA5C-700DEF395341}"/>
              </a:ext>
            </a:extLst>
          </p:cNvPr>
          <p:cNvGrpSpPr>
            <a:grpSpLocks/>
          </p:cNvGrpSpPr>
          <p:nvPr/>
        </p:nvGrpSpPr>
        <p:grpSpPr bwMode="auto">
          <a:xfrm>
            <a:off x="4183063" y="5589588"/>
            <a:ext cx="4529137" cy="587375"/>
            <a:chOff x="4183063" y="5589589"/>
            <a:chExt cx="4529397" cy="587214"/>
          </a:xfrm>
        </p:grpSpPr>
        <p:sp>
          <p:nvSpPr>
            <p:cNvPr id="125964" name="AutoShape 12">
              <a:extLst>
                <a:ext uri="{FF2B5EF4-FFF2-40B4-BE49-F238E27FC236}">
                  <a16:creationId xmlns:a16="http://schemas.microsoft.com/office/drawing/2014/main" id="{F07D0100-FFCA-4950-AACD-FDB62B1A7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5635" y="5589589"/>
              <a:ext cx="347682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5962" name="Text Box 10">
              <a:extLst>
                <a:ext uri="{FF2B5EF4-FFF2-40B4-BE49-F238E27FC236}">
                  <a16:creationId xmlns:a16="http://schemas.microsoft.com/office/drawing/2014/main" id="{13A30657-835D-4333-9988-1CD0B4173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209" y="5713380"/>
              <a:ext cx="1693959" cy="33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prstClr val="black"/>
                  </a:solidFill>
                  <a:latin typeface="Calibri"/>
                  <a:ea typeface="+mn-ea"/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>
              <a:extLst>
                <a:ext uri="{FF2B5EF4-FFF2-40B4-BE49-F238E27FC236}">
                  <a16:creationId xmlns:a16="http://schemas.microsoft.com/office/drawing/2014/main" id="{BC34A13C-B9E9-4BBA-A6C2-DC4BB3049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3" y="5764166"/>
              <a:ext cx="1360565" cy="249169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A3F75C-BBDB-41E4-8FC1-C04B60AEC4BA}"/>
              </a:ext>
            </a:extLst>
          </p:cNvPr>
          <p:cNvGrpSpPr/>
          <p:nvPr/>
        </p:nvGrpSpPr>
        <p:grpSpPr>
          <a:xfrm>
            <a:off x="4203700" y="3073338"/>
            <a:ext cx="3009106" cy="652114"/>
            <a:chOff x="420370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>
              <a:extLst>
                <a:ext uri="{FF2B5EF4-FFF2-40B4-BE49-F238E27FC236}">
                  <a16:creationId xmlns:a16="http://schemas.microsoft.com/office/drawing/2014/main" id="{5E376CE0-8B7D-428D-AFD3-AA7DB28BC7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0370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5975" name="Rectangle 23">
              <a:extLst>
                <a:ext uri="{FF2B5EF4-FFF2-40B4-BE49-F238E27FC236}">
                  <a16:creationId xmlns:a16="http://schemas.microsoft.com/office/drawing/2014/main" id="{801D1BE4-B6BD-48B1-B1C6-35236DF43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56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C88747-547F-314A-B552-0822422F9AFF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1319213"/>
            <a:ext cx="3600450" cy="4860925"/>
            <a:chOff x="696052" y="1319603"/>
            <a:chExt cx="3600400" cy="4860916"/>
          </a:xfrm>
        </p:grpSpPr>
        <p:sp>
          <p:nvSpPr>
            <p:cNvPr id="125965" name="AutoShape 13">
              <a:extLst>
                <a:ext uri="{FF2B5EF4-FFF2-40B4-BE49-F238E27FC236}">
                  <a16:creationId xmlns:a16="http://schemas.microsoft.com/office/drawing/2014/main" id="{260C8713-84AF-4E76-AFC1-1B71FBDCF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052" y="1319603"/>
              <a:ext cx="3600400" cy="660399"/>
            </a:xfrm>
            <a:prstGeom prst="flowChartInputOutp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55" name="Text Box 3">
              <a:extLst>
                <a:ext uri="{FF2B5EF4-FFF2-40B4-BE49-F238E27FC236}">
                  <a16:creationId xmlns:a16="http://schemas.microsoft.com/office/drawing/2014/main" id="{D024AAC0-ED85-4C64-8CDD-E3CE3C6F4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4057" y="1343415"/>
              <a:ext cx="2231994" cy="585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Social development</a:t>
              </a:r>
              <a:b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</a:b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and economic activities</a:t>
              </a:r>
              <a:endParaRPr lang="en-GB" sz="2000" b="0" dirty="0">
                <a:solidFill>
                  <a:srgbClr val="00206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25956" name="Text Box 4">
              <a:extLst>
                <a:ext uri="{FF2B5EF4-FFF2-40B4-BE49-F238E27FC236}">
                  <a16:creationId xmlns:a16="http://schemas.microsoft.com/office/drawing/2014/main" id="{DB4AE8A1-0B26-45CA-90EB-3F6D22DBF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3907223"/>
              <a:ext cx="1585890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>
              <a:extLst>
                <a:ext uri="{FF2B5EF4-FFF2-40B4-BE49-F238E27FC236}">
                  <a16:creationId xmlns:a16="http://schemas.microsoft.com/office/drawing/2014/main" id="{1EFF1E4B-F3C7-4CF8-AD13-DE1952DA3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2461013"/>
              <a:ext cx="3187656" cy="10191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Emission control options: ~2000 measures, </a:t>
              </a:r>
              <a:b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</a:b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>
              <a:extLst>
                <a:ext uri="{FF2B5EF4-FFF2-40B4-BE49-F238E27FC236}">
                  <a16:creationId xmlns:a16="http://schemas.microsoft.com/office/drawing/2014/main" id="{2701C9E1-DD24-44A0-AC43-51A80EF60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4724784"/>
              <a:ext cx="3151143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>
              <a:extLst>
                <a:ext uri="{FF2B5EF4-FFF2-40B4-BE49-F238E27FC236}">
                  <a16:creationId xmlns:a16="http://schemas.microsoft.com/office/drawing/2014/main" id="{8BA0D942-36AF-4370-B477-2004A4786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087" y="3916748"/>
              <a:ext cx="1463655" cy="3460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>
              <a:extLst>
                <a:ext uri="{FF2B5EF4-FFF2-40B4-BE49-F238E27FC236}">
                  <a16:creationId xmlns:a16="http://schemas.microsoft.com/office/drawing/2014/main" id="{6A0792F5-5511-4398-9A33-140DF9DC6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367" y="1980002"/>
              <a:ext cx="452431" cy="481011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5966" name="AutoShape 14">
              <a:extLst>
                <a:ext uri="{FF2B5EF4-FFF2-40B4-BE49-F238E27FC236}">
                  <a16:creationId xmlns:a16="http://schemas.microsoft.com/office/drawing/2014/main" id="{C040CB79-8BC3-485A-A88D-3AF5188E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364" y="5070858"/>
              <a:ext cx="452432" cy="496887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67" name="AutoShape 15">
              <a:extLst>
                <a:ext uri="{FF2B5EF4-FFF2-40B4-BE49-F238E27FC236}">
                  <a16:creationId xmlns:a16="http://schemas.microsoft.com/office/drawing/2014/main" id="{EB834BD7-DCAA-466D-95EA-583FFD72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252" y="4275523"/>
              <a:ext cx="452431" cy="454024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68" name="AutoShape 16">
              <a:extLst>
                <a:ext uri="{FF2B5EF4-FFF2-40B4-BE49-F238E27FC236}">
                  <a16:creationId xmlns:a16="http://schemas.microsoft.com/office/drawing/2014/main" id="{DF6DFD59-A2F0-47C9-91F6-C1FCA6CB7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4252" y="3480186"/>
              <a:ext cx="452431" cy="42386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77" name="AutoShape 25">
              <a:extLst>
                <a:ext uri="{FF2B5EF4-FFF2-40B4-BE49-F238E27FC236}">
                  <a16:creationId xmlns:a16="http://schemas.microsoft.com/office/drawing/2014/main" id="{1DB8563E-0A45-4BA0-9B53-2452C2D3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905" y="3481774"/>
              <a:ext cx="452431" cy="4381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002060"/>
                </a:solidFill>
                <a:latin typeface="Calibri"/>
                <a:ea typeface="+mn-ea"/>
              </a:endParaRPr>
            </a:p>
          </p:txBody>
        </p:sp>
        <p:sp>
          <p:nvSpPr>
            <p:cNvPr id="125980" name="Text Box 28">
              <a:extLst>
                <a:ext uri="{FF2B5EF4-FFF2-40B4-BE49-F238E27FC236}">
                  <a16:creationId xmlns:a16="http://schemas.microsoft.com/office/drawing/2014/main" id="{D74E6157-50AB-4BEC-A2AB-9013D5DBF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786" y="5589970"/>
              <a:ext cx="3163843" cy="590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srgbClr val="002060"/>
                  </a:solidFill>
                  <a:latin typeface="Calibri"/>
                  <a:ea typeface="+mn-ea"/>
                  <a:cs typeface="Arial" charset="0"/>
                </a:rPr>
                <a:t>Health, ecosystems and climate impact indicators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237E05DA-A3E7-4FF6-9E82-FB3B192E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88913"/>
            <a:ext cx="8858250" cy="93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Greenhouse gas–Air pollution Interactions and Synergies: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The GAINS tool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2C5A75-4E22-42EC-B8A6-3D9C9A0756D4}"/>
              </a:ext>
            </a:extLst>
          </p:cNvPr>
          <p:cNvGrpSpPr/>
          <p:nvPr/>
        </p:nvGrpSpPr>
        <p:grpSpPr>
          <a:xfrm>
            <a:off x="4171951" y="3725452"/>
            <a:ext cx="3942437" cy="1864136"/>
            <a:chOff x="4171951" y="3725452"/>
            <a:chExt cx="3942437" cy="1864136"/>
          </a:xfrm>
          <a:solidFill>
            <a:srgbClr val="C00000"/>
          </a:solidFill>
        </p:grpSpPr>
        <p:sp>
          <p:nvSpPr>
            <p:cNvPr id="125971" name="AutoShape 19">
              <a:extLst>
                <a:ext uri="{FF2B5EF4-FFF2-40B4-BE49-F238E27FC236}">
                  <a16:creationId xmlns:a16="http://schemas.microsoft.com/office/drawing/2014/main" id="{2ADF3AFC-62CB-4F2B-AC83-6C07E578C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882" y="5209828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5972" name="AutoShape 20">
              <a:extLst>
                <a:ext uri="{FF2B5EF4-FFF2-40B4-BE49-F238E27FC236}">
                  <a16:creationId xmlns:a16="http://schemas.microsoft.com/office/drawing/2014/main" id="{F0FFE54F-65C3-4E5E-BFE8-98564B311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700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25973" name="AutoShape 21">
              <a:extLst>
                <a:ext uri="{FF2B5EF4-FFF2-40B4-BE49-F238E27FC236}">
                  <a16:creationId xmlns:a16="http://schemas.microsoft.com/office/drawing/2014/main" id="{1B57DAA7-081F-4B81-B451-995999B9E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951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>
              <a:extLst>
                <a:ext uri="{FF2B5EF4-FFF2-40B4-BE49-F238E27FC236}">
                  <a16:creationId xmlns:a16="http://schemas.microsoft.com/office/drawing/2014/main" id="{62BED927-6629-4722-9387-C772A553F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>
              <a:extLst>
                <a:ext uri="{FF2B5EF4-FFF2-40B4-BE49-F238E27FC236}">
                  <a16:creationId xmlns:a16="http://schemas.microsoft.com/office/drawing/2014/main" id="{18C24C66-A167-495F-91E4-5CBF00E61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176" y="4280855"/>
              <a:ext cx="1958212" cy="3447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0" dirty="0">
                  <a:solidFill>
                    <a:prstClr val="white"/>
                  </a:solidFill>
                  <a:latin typeface="Calibri"/>
                  <a:ea typeface="+mn-ea"/>
                  <a:cs typeface="Arial" charset="0"/>
                </a:rPr>
                <a:t>Optimization</a:t>
              </a:r>
            </a:p>
          </p:txBody>
        </p:sp>
      </p:grpSp>
      <p:sp>
        <p:nvSpPr>
          <p:cNvPr id="4" name="AutoShape 2" descr="http://www.euroesprit.org/content/delta2/EU_Flag.jpg">
            <a:extLst>
              <a:ext uri="{FF2B5EF4-FFF2-40B4-BE49-F238E27FC236}">
                <a16:creationId xmlns:a16="http://schemas.microsoft.com/office/drawing/2014/main" id="{7CA89A5C-60A7-4120-82F6-3F9D0190A7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36525"/>
            <a:ext cx="55149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D57B9-B7B6-4926-A309-68A5719345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16B6A-D3D0-4B6B-AC6E-AC99AB374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6F7CD9-DD31-4AC1-B00E-3A5EEDAFE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8D89218-E543-5240-96B2-BE6E32F16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/>
              <a:t>Optimization: a primer</a:t>
            </a:r>
          </a:p>
        </p:txBody>
      </p:sp>
      <p:sp>
        <p:nvSpPr>
          <p:cNvPr id="1638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FB811B6-A8AF-8149-A0BD-8EC8F1D34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Linear optimization of air pollution control strategies in GAINS: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/>
              <a:t>		</a:t>
            </a:r>
            <a:r>
              <a:rPr lang="en-GB" altLang="en-US" sz="2000" dirty="0">
                <a:solidFill>
                  <a:srgbClr val="3399FF"/>
                </a:solidFill>
              </a:rPr>
              <a:t>Objective:</a:t>
            </a:r>
            <a:r>
              <a:rPr lang="en-GB" altLang="en-US" sz="2000" dirty="0"/>
              <a:t>  minimize (Costs)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/>
              <a:t>		</a:t>
            </a:r>
            <a:r>
              <a:rPr lang="en-GB" altLang="en-US" sz="2000" dirty="0" err="1">
                <a:solidFill>
                  <a:srgbClr val="3399FF"/>
                </a:solidFill>
              </a:rPr>
              <a:t>s.t.</a:t>
            </a:r>
            <a:r>
              <a:rPr lang="en-GB" altLang="en-US" sz="2000" dirty="0"/>
              <a:t>	 </a:t>
            </a:r>
            <a:r>
              <a:rPr lang="en-GB" altLang="en-US" sz="2000" dirty="0" err="1"/>
              <a:t>EnvEffect</a:t>
            </a:r>
            <a:r>
              <a:rPr lang="en-GB" altLang="en-US" sz="2000" baseline="-25000" dirty="0" err="1"/>
              <a:t>k</a:t>
            </a:r>
            <a:r>
              <a:rPr lang="en-GB" altLang="en-US" sz="2000" dirty="0"/>
              <a:t> &lt; </a:t>
            </a:r>
            <a:r>
              <a:rPr lang="en-GB" altLang="en-US" sz="2000" dirty="0" err="1"/>
              <a:t>Limit</a:t>
            </a:r>
            <a:r>
              <a:rPr lang="en-GB" altLang="en-US" sz="2000" baseline="-25000" dirty="0" err="1"/>
              <a:t>k</a:t>
            </a: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dirty="0"/>
              <a:t>	</a:t>
            </a:r>
            <a:r>
              <a:rPr lang="en-GB" altLang="en-US" sz="1600" i="1" dirty="0"/>
              <a:t>Minimize costs, such that environmental effects do not exceed pre-defined limits</a:t>
            </a:r>
            <a:endParaRPr lang="en-GB" altLang="en-US" sz="2000" i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0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i="1" dirty="0"/>
              <a:t>   </a:t>
            </a:r>
            <a:r>
              <a:rPr lang="en-GB" altLang="en-US" sz="1600" b="1" dirty="0"/>
              <a:t>(there are additional technology constraints, e.g.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b="1" dirty="0"/>
              <a:t>maximum application rates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b="1" dirty="0"/>
              <a:t>vintage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 b="1" dirty="0"/>
              <a:t>etc)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6DCC8B4-7AC9-4946-98FC-121339EC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80" y="3730454"/>
            <a:ext cx="7434263" cy="80803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60066"/>
              </a:buClr>
              <a:buSzPct val="11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660066"/>
              </a:buClr>
              <a:buSzPct val="6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60066"/>
              </a:buClr>
              <a:buSzPct val="9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80000"/>
              </a:spcAft>
              <a:buClr>
                <a:schemeClr val="hlink"/>
              </a:buClr>
              <a:buFont typeface="Wingdings" pitchFamily="2" charset="2"/>
              <a:buNone/>
            </a:pPr>
            <a:endParaRPr lang="en-US" altLang="en-US" sz="800">
              <a:latin typeface="Bookman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C7918-EB03-4B98-9740-29356EB8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April 2021</a:t>
            </a:r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79B7A-D490-4395-BE9C-48D5775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GAINS cost-effectiveness analysis</a:t>
            </a:r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6542A-50D0-4CA3-90B0-27BCB8D6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DD8E-330E-48D6-803C-B5C31E2276AE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95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>
            <a:extLst>
              <a:ext uri="{FF2B5EF4-FFF2-40B4-BE49-F238E27FC236}">
                <a16:creationId xmlns:a16="http://schemas.microsoft.com/office/drawing/2014/main" id="{0C38C027-1633-41B6-BC66-F1D5EC4F4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74675"/>
            <a:ext cx="8229600" cy="842963"/>
          </a:xfrm>
        </p:spPr>
        <p:txBody>
          <a:bodyPr/>
          <a:lstStyle/>
          <a:p>
            <a:r>
              <a:rPr lang="en-US" altLang="en-US" sz="3600"/>
              <a:t>Cost concept used</a:t>
            </a:r>
          </a:p>
        </p:txBody>
      </p:sp>
      <p:sp>
        <p:nvSpPr>
          <p:cNvPr id="91238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29B59D0-633C-49E7-821A-403B3009F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025" y="1336675"/>
            <a:ext cx="8262938" cy="5162550"/>
          </a:xfrm>
        </p:spPr>
        <p:txBody>
          <a:bodyPr/>
          <a:lstStyle/>
          <a:p>
            <a:r>
              <a:rPr lang="en-US" altLang="en-US" sz="2800" dirty="0"/>
              <a:t>All costs are in (economic) real terms (2015)</a:t>
            </a:r>
          </a:p>
          <a:p>
            <a:r>
              <a:rPr lang="en-US" altLang="en-US" sz="2800" dirty="0"/>
              <a:t>Societal costs:</a:t>
            </a:r>
          </a:p>
          <a:p>
            <a:pPr lvl="1"/>
            <a:r>
              <a:rPr lang="en-US" altLang="en-US" sz="2400" dirty="0"/>
              <a:t>Standard discount rate: 4 percent p.a.</a:t>
            </a:r>
          </a:p>
          <a:p>
            <a:pPr lvl="1"/>
            <a:r>
              <a:rPr lang="en-US" altLang="en-US" sz="2400" dirty="0"/>
              <a:t>Taxes </a:t>
            </a:r>
            <a:r>
              <a:rPr lang="en-US" altLang="en-US" sz="2400" b="1" dirty="0"/>
              <a:t>not included</a:t>
            </a:r>
          </a:p>
          <a:p>
            <a:pPr lvl="1"/>
            <a:r>
              <a:rPr lang="en-US" altLang="en-US" sz="2400" dirty="0"/>
              <a:t>Transaction &amp; training costs not included</a:t>
            </a:r>
          </a:p>
          <a:p>
            <a:r>
              <a:rPr lang="en-US" altLang="en-US" sz="2800" dirty="0"/>
              <a:t>Feedback on economy not included (small)</a:t>
            </a:r>
          </a:p>
          <a:p>
            <a:r>
              <a:rPr lang="en-US" altLang="en-US" sz="2800" dirty="0"/>
              <a:t>Technology costs</a:t>
            </a:r>
          </a:p>
          <a:p>
            <a:pPr lvl="1"/>
            <a:r>
              <a:rPr lang="en-US" altLang="en-US" sz="2400" dirty="0"/>
              <a:t>Non-technical measures not included</a:t>
            </a:r>
          </a:p>
          <a:p>
            <a:pPr lvl="1"/>
            <a:r>
              <a:rPr lang="en-US" altLang="en-US" sz="2400" dirty="0"/>
              <a:t>Investment, Operating and Maintenance costs, </a:t>
            </a:r>
            <a:r>
              <a:rPr lang="en-US" altLang="en-US" sz="2400" dirty="0" err="1"/>
              <a:t>Labour</a:t>
            </a:r>
            <a:r>
              <a:rPr lang="en-US" altLang="en-US" sz="2400" dirty="0"/>
              <a:t> cost, Energy costs, etc.</a:t>
            </a:r>
          </a:p>
          <a:p>
            <a:pPr lvl="1"/>
            <a:r>
              <a:rPr lang="en-US" altLang="en-US" sz="2400" dirty="0"/>
              <a:t>Are constant over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C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91757D9B-40DF-8E4C-94A3-5CC38E39487C}"/>
    </a:ext>
  </a:extLst>
</a:theme>
</file>

<file path=ppt/theme/theme2.xml><?xml version="1.0" encoding="utf-8"?>
<a:theme xmlns:a="http://schemas.openxmlformats.org/drawingml/2006/main" name="IIASA alternatives">
  <a:themeElements>
    <a:clrScheme name="Custom 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7EED3E8-A687-2F4D-BFC5-2EFF8FD9AE8A}" vid="{743B7EA2-E18F-B341-AA52-D407FFF34D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6799BF753054CBC72297D8C1619E5" ma:contentTypeVersion="3" ma:contentTypeDescription="Create a new document." ma:contentTypeScope="" ma:versionID="7bc8e948282efe1217d39a0da7fdf8bb">
  <xsd:schema xmlns:xsd="http://www.w3.org/2001/XMLSchema" xmlns:xs="http://www.w3.org/2001/XMLSchema" xmlns:p="http://schemas.microsoft.com/office/2006/metadata/properties" xmlns:ns2="7869ffb4-414b-42f3-84ec-4bfffff9958c" targetNamespace="http://schemas.microsoft.com/office/2006/metadata/properties" ma:root="true" ma:fieldsID="54bb7488afd86d295e713c4379ef7efe" ns2:_="">
    <xsd:import namespace="7869ffb4-414b-42f3-84ec-4bfffff99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ffb4-414b-42f3-84ec-4bfffff9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93C57-A7ED-44E6-88BF-DA3984EE19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814371-4dd9-40ea-9cc7-40b39613c6ae"/>
    <ds:schemaRef ds:uri="http://purl.org/dc/terms/"/>
    <ds:schemaRef ds:uri="http://schemas.openxmlformats.org/package/2006/metadata/core-properties"/>
    <ds:schemaRef ds:uri="749ef8e9-4186-4c55-b2d4-b1c3f2fa9400"/>
    <ds:schemaRef ds:uri="0689c177-5e19-464b-8532-40aa8fde3a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E2AA61-7C09-4507-85B0-5D4F86498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9ffb4-414b-42f3-84ec-4bfffff99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4-3</Template>
  <TotalTime>4167</TotalTime>
  <Words>2151</Words>
  <Application>Microsoft Office PowerPoint</Application>
  <PresentationFormat>On-screen Show (4:3)</PresentationFormat>
  <Paragraphs>435</Paragraphs>
  <Slides>46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Bookman</vt:lpstr>
      <vt:lpstr>Calibri</vt:lpstr>
      <vt:lpstr>Cambria Math</vt:lpstr>
      <vt:lpstr>Courier New</vt:lpstr>
      <vt:lpstr>Tahoma</vt:lpstr>
      <vt:lpstr>Times New Roman</vt:lpstr>
      <vt:lpstr>Trebuchet MS</vt:lpstr>
      <vt:lpstr>Verdana</vt:lpstr>
      <vt:lpstr>Wingdings</vt:lpstr>
      <vt:lpstr>Office Theme</vt:lpstr>
      <vt:lpstr>IIASA alternatives</vt:lpstr>
      <vt:lpstr>Microsoft Equation 3.0</vt:lpstr>
      <vt:lpstr>Microsoft Office Excel Chart</vt:lpstr>
      <vt:lpstr>GAINS cost-effectiveness analysis </vt:lpstr>
      <vt:lpstr>Uses of the GAINS model</vt:lpstr>
      <vt:lpstr>Agenda</vt:lpstr>
      <vt:lpstr>Why cost-effectiveness analysis</vt:lpstr>
      <vt:lpstr>Integrated Assessment Model</vt:lpstr>
      <vt:lpstr>Separate two questions?</vt:lpstr>
      <vt:lpstr>Greenhouse gas–Air pollution Interactions and Synergies: The GAINS tool</vt:lpstr>
      <vt:lpstr>Optimization: a primer</vt:lpstr>
      <vt:lpstr>Cost concept used</vt:lpstr>
      <vt:lpstr>Cost information in the literature  Example: Flue gas desulphurization (FGD)</vt:lpstr>
      <vt:lpstr>Annualizing investment costs</vt:lpstr>
      <vt:lpstr>Units used</vt:lpstr>
      <vt:lpstr>Costs are country- and technology-specific</vt:lpstr>
      <vt:lpstr>Cost calculation methodology</vt:lpstr>
      <vt:lpstr>Unit costs: per fuel vs per tSO2 reduced</vt:lpstr>
      <vt:lpstr>Unit costs vs marginal costs graphically</vt:lpstr>
      <vt:lpstr>Unit costs vs marginal costs</vt:lpstr>
      <vt:lpstr>Cost-effectiveness analysis: How do we reduce pollution in the most cost-effective way?</vt:lpstr>
      <vt:lpstr>The GAINS optimization is formulated  as a linear programming (LP) problem</vt:lpstr>
      <vt:lpstr>Revisiting the emissions calculation</vt:lpstr>
      <vt:lpstr>Technology specific activity data</vt:lpstr>
      <vt:lpstr>Technology-specific activity data</vt:lpstr>
      <vt:lpstr>The GAINS optimization is formulated  as a linear programming (LP) problem</vt:lpstr>
      <vt:lpstr>Types of constraints</vt:lpstr>
      <vt:lpstr>Setting targets</vt:lpstr>
      <vt:lpstr>Greenhouse gas–Air pollution Interactions and Synergies: The GAINS tool</vt:lpstr>
      <vt:lpstr>Narrative: AQ outlook to 2030 – airshed management will be important</vt:lpstr>
      <vt:lpstr>India: Impact of recent policies in 2030</vt:lpstr>
      <vt:lpstr>Cost-effectiveness analysis: How do we reduce pollution in the most cost-effective way?</vt:lpstr>
      <vt:lpstr>Scope for additional measures in 2030</vt:lpstr>
      <vt:lpstr>Option 1: ‘Popular additional measures’</vt:lpstr>
      <vt:lpstr>Option 1: Popular additional measures</vt:lpstr>
      <vt:lpstr>Option 2: Most effective low-cost measures in each region</vt:lpstr>
      <vt:lpstr>Option 2: Most effective low-cost measures in each region</vt:lpstr>
      <vt:lpstr>Option 3: Bring pop-weighted exposure in all regions below WHO IT1 (35µg.m-³)  </vt:lpstr>
      <vt:lpstr>Option 3: Bring pop-weighted exposure in all regions below WHO IT1</vt:lpstr>
      <vt:lpstr>Option 4: 90% towards WHO IT1 in all regions </vt:lpstr>
      <vt:lpstr>Option 4: Reduce 2030 exceedance of WHO IT1 by 90% in all regions </vt:lpstr>
      <vt:lpstr>Exposure reductions vs costs </vt:lpstr>
      <vt:lpstr>Distribution of costs in 2030 (% of GDP)</vt:lpstr>
      <vt:lpstr>Emission reductions: 90% to WHO-IT1 vs Low-cost scenario</vt:lpstr>
      <vt:lpstr>PowerPoint Presentation</vt:lpstr>
      <vt:lpstr>The iterative process:  11 GAINS reports supporting the   EU Thematic strategy on Air Pollution </vt:lpstr>
      <vt:lpstr>The iterative process:  5 additional GAINS reports supporting the   EU Thematic strategy on Air Pollution 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 Fabian</dc:creator>
  <cp:lastModifiedBy>WAGNER Fabian</cp:lastModifiedBy>
  <cp:revision>65</cp:revision>
  <cp:lastPrinted>2018-09-04T06:30:47Z</cp:lastPrinted>
  <dcterms:created xsi:type="dcterms:W3CDTF">2021-04-10T05:13:19Z</dcterms:created>
  <dcterms:modified xsi:type="dcterms:W3CDTF">2021-04-16T08:55:15Z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0x010100C3D6799BF753054CBC72297D8C1619E5</vt:lpwstr>
  </property>
  <property fmtid="{D5CDD505-2E9C-101B-9397-08002B2CF9AE}" pid="3" name="_dlc_DocIdItemGuid">
    <vt:lpwstr>541ae65b-f852-44ab-9656-26c736ae4f72</vt:lpwstr>
  </property>
</Properties>
</file>