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673" r:id="rId6"/>
  </p:sldMasterIdLst>
  <p:notesMasterIdLst>
    <p:notesMasterId r:id="rId45"/>
  </p:notesMasterIdLst>
  <p:handoutMasterIdLst>
    <p:handoutMasterId r:id="rId46"/>
  </p:handoutMasterIdLst>
  <p:sldIdLst>
    <p:sldId id="256" r:id="rId7"/>
    <p:sldId id="570" r:id="rId8"/>
    <p:sldId id="592" r:id="rId9"/>
    <p:sldId id="601" r:id="rId10"/>
    <p:sldId id="590" r:id="rId11"/>
    <p:sldId id="591" r:id="rId12"/>
    <p:sldId id="593" r:id="rId13"/>
    <p:sldId id="576" r:id="rId14"/>
    <p:sldId id="577" r:id="rId15"/>
    <p:sldId id="599" r:id="rId16"/>
    <p:sldId id="600" r:id="rId17"/>
    <p:sldId id="598" r:id="rId18"/>
    <p:sldId id="496" r:id="rId19"/>
    <p:sldId id="594" r:id="rId20"/>
    <p:sldId id="595" r:id="rId21"/>
    <p:sldId id="596" r:id="rId22"/>
    <p:sldId id="500" r:id="rId23"/>
    <p:sldId id="501" r:id="rId24"/>
    <p:sldId id="597" r:id="rId25"/>
    <p:sldId id="424" r:id="rId26"/>
    <p:sldId id="568" r:id="rId27"/>
    <p:sldId id="425" r:id="rId28"/>
    <p:sldId id="426" r:id="rId29"/>
    <p:sldId id="603" r:id="rId30"/>
    <p:sldId id="415" r:id="rId31"/>
    <p:sldId id="412" r:id="rId32"/>
    <p:sldId id="305" r:id="rId33"/>
    <p:sldId id="386" r:id="rId34"/>
    <p:sldId id="422" r:id="rId35"/>
    <p:sldId id="416" r:id="rId36"/>
    <p:sldId id="418" r:id="rId37"/>
    <p:sldId id="419" r:id="rId38"/>
    <p:sldId id="387" r:id="rId39"/>
    <p:sldId id="394" r:id="rId40"/>
    <p:sldId id="530" r:id="rId41"/>
    <p:sldId id="377" r:id="rId42"/>
    <p:sldId id="408" r:id="rId43"/>
    <p:sldId id="411" r:id="rId4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lav Purohit" initials="PP" lastIdx="7" clrIdx="0">
    <p:extLst>
      <p:ext uri="{19B8F6BF-5375-455C-9EA6-DF929625EA0E}">
        <p15:presenceInfo xmlns:p15="http://schemas.microsoft.com/office/powerpoint/2012/main" userId="Pallav Purohit" providerId="None"/>
      </p:ext>
    </p:extLst>
  </p:cmAuthor>
  <p:cmAuthor id="2" name="Wang Xu" initials="WX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89E"/>
    <a:srgbClr val="2455A3"/>
    <a:srgbClr val="005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87805" autoAdjust="0"/>
  </p:normalViewPr>
  <p:slideViewPr>
    <p:cSldViewPr snapToGrid="0" snapToObjects="1">
      <p:cViewPr varScale="1">
        <p:scale>
          <a:sx n="87" d="100"/>
          <a:sy n="87" d="100"/>
        </p:scale>
        <p:origin x="102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aap_air_quality_database_2018_v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aap_air_quality_database_2018_v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Sheet1!$A$27:$A$46</c:f>
              <c:strCache>
                <c:ptCount val="20"/>
                <c:pt idx="0">
                  <c:v>Bangladesh, Narayangonj</c:v>
                </c:pt>
                <c:pt idx="1">
                  <c:v>China, Baoding</c:v>
                </c:pt>
                <c:pt idx="2">
                  <c:v>China, Hengshui</c:v>
                </c:pt>
                <c:pt idx="3">
                  <c:v>China, Ji'nan</c:v>
                </c:pt>
                <c:pt idx="4">
                  <c:v>China, Shijiazhuang</c:v>
                </c:pt>
                <c:pt idx="5">
                  <c:v>China, Xingtai</c:v>
                </c:pt>
                <c:pt idx="6">
                  <c:v>India, Agra</c:v>
                </c:pt>
                <c:pt idx="7">
                  <c:v>India, Delhi</c:v>
                </c:pt>
                <c:pt idx="8">
                  <c:v>India, Faridabad</c:v>
                </c:pt>
                <c:pt idx="9">
                  <c:v>India, Gaya</c:v>
                </c:pt>
                <c:pt idx="10">
                  <c:v>India, Gurgaon</c:v>
                </c:pt>
                <c:pt idx="11">
                  <c:v>India, Jaipur</c:v>
                </c:pt>
                <c:pt idx="12">
                  <c:v>India, Jodhpur</c:v>
                </c:pt>
                <c:pt idx="13">
                  <c:v>India, Kanpur</c:v>
                </c:pt>
                <c:pt idx="14">
                  <c:v>India, Lucknow</c:v>
                </c:pt>
                <c:pt idx="15">
                  <c:v>India, Muzaffarpur</c:v>
                </c:pt>
                <c:pt idx="16">
                  <c:v>India, Patiala</c:v>
                </c:pt>
                <c:pt idx="17">
                  <c:v>India, Patna</c:v>
                </c:pt>
                <c:pt idx="18">
                  <c:v>India, Varanasi</c:v>
                </c:pt>
                <c:pt idx="19">
                  <c:v>Mongolia, Ulaanbaatar</c:v>
                </c:pt>
              </c:strCache>
            </c:strRef>
          </c:cat>
          <c:val>
            <c:numRef>
              <c:f>Sheet1!$B$27:$B$46</c:f>
              <c:numCache>
                <c:formatCode>General</c:formatCode>
                <c:ptCount val="20"/>
                <c:pt idx="0">
                  <c:v>94</c:v>
                </c:pt>
                <c:pt idx="1">
                  <c:v>93</c:v>
                </c:pt>
                <c:pt idx="2">
                  <c:v>87</c:v>
                </c:pt>
                <c:pt idx="3">
                  <c:v>90</c:v>
                </c:pt>
                <c:pt idx="4">
                  <c:v>89</c:v>
                </c:pt>
                <c:pt idx="5">
                  <c:v>87</c:v>
                </c:pt>
                <c:pt idx="6">
                  <c:v>131</c:v>
                </c:pt>
                <c:pt idx="7">
                  <c:v>143</c:v>
                </c:pt>
                <c:pt idx="8">
                  <c:v>172</c:v>
                </c:pt>
                <c:pt idx="9">
                  <c:v>149</c:v>
                </c:pt>
                <c:pt idx="10">
                  <c:v>120</c:v>
                </c:pt>
                <c:pt idx="11">
                  <c:v>105</c:v>
                </c:pt>
                <c:pt idx="12">
                  <c:v>98</c:v>
                </c:pt>
                <c:pt idx="13">
                  <c:v>173</c:v>
                </c:pt>
                <c:pt idx="14">
                  <c:v>138</c:v>
                </c:pt>
                <c:pt idx="15">
                  <c:v>120</c:v>
                </c:pt>
                <c:pt idx="16">
                  <c:v>101</c:v>
                </c:pt>
                <c:pt idx="17">
                  <c:v>144</c:v>
                </c:pt>
                <c:pt idx="18">
                  <c:v>146</c:v>
                </c:pt>
                <c:pt idx="19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4-483A-BBC5-F72E54A3D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326336"/>
        <c:axId val="325331912"/>
      </c:barChart>
      <c:catAx>
        <c:axId val="32532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25331912"/>
        <c:crosses val="autoZero"/>
        <c:auto val="1"/>
        <c:lblAlgn val="ctr"/>
        <c:lblOffset val="100"/>
        <c:noMultiLvlLbl val="0"/>
      </c:catAx>
      <c:valAx>
        <c:axId val="325331912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µg/m</a:t>
                </a:r>
                <a:r>
                  <a:rPr lang="en-US" baseline="30000" dirty="0"/>
                  <a:t>3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2532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74-483A-BBC5-F72E54A3DE44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74-483A-BBC5-F72E54A3DE44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4-483A-BBC5-F72E54A3DE44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74-483A-BBC5-F72E54A3DE44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74-483A-BBC5-F72E54A3DE44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474-483A-BBC5-F72E54A3DE44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74-483A-BBC5-F72E54A3DE44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474-483A-BBC5-F72E54A3DE44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474-483A-BBC5-F72E54A3DE44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474-483A-BBC5-F72E54A3DE44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74-483A-BBC5-F72E54A3DE44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474-483A-BBC5-F72E54A3DE44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474-483A-BBC5-F72E54A3DE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Sheet1!$A$27:$A$46</c:f>
              <c:strCache>
                <c:ptCount val="20"/>
                <c:pt idx="0">
                  <c:v>Bangladesh, Narayangonj</c:v>
                </c:pt>
                <c:pt idx="1">
                  <c:v>China, Baoding</c:v>
                </c:pt>
                <c:pt idx="2">
                  <c:v>China, Hengshui</c:v>
                </c:pt>
                <c:pt idx="3">
                  <c:v>China, Ji'nan</c:v>
                </c:pt>
                <c:pt idx="4">
                  <c:v>China, Shijiazhuang</c:v>
                </c:pt>
                <c:pt idx="5">
                  <c:v>China, Xingtai</c:v>
                </c:pt>
                <c:pt idx="6">
                  <c:v>India, Agra</c:v>
                </c:pt>
                <c:pt idx="7">
                  <c:v>India, Delhi</c:v>
                </c:pt>
                <c:pt idx="8">
                  <c:v>India, Faridabad</c:v>
                </c:pt>
                <c:pt idx="9">
                  <c:v>India, Gaya</c:v>
                </c:pt>
                <c:pt idx="10">
                  <c:v>India, Gurgaon</c:v>
                </c:pt>
                <c:pt idx="11">
                  <c:v>India, Jaipur</c:v>
                </c:pt>
                <c:pt idx="12">
                  <c:v>India, Jodhpur</c:v>
                </c:pt>
                <c:pt idx="13">
                  <c:v>India, Kanpur</c:v>
                </c:pt>
                <c:pt idx="14">
                  <c:v>India, Lucknow</c:v>
                </c:pt>
                <c:pt idx="15">
                  <c:v>India, Muzaffarpur</c:v>
                </c:pt>
                <c:pt idx="16">
                  <c:v>India, Patiala</c:v>
                </c:pt>
                <c:pt idx="17">
                  <c:v>India, Patna</c:v>
                </c:pt>
                <c:pt idx="18">
                  <c:v>India, Varanasi</c:v>
                </c:pt>
                <c:pt idx="19">
                  <c:v>Mongolia, Ulaanbaatar</c:v>
                </c:pt>
              </c:strCache>
            </c:strRef>
          </c:cat>
          <c:val>
            <c:numRef>
              <c:f>Sheet1!$B$27:$B$46</c:f>
              <c:numCache>
                <c:formatCode>General</c:formatCode>
                <c:ptCount val="20"/>
                <c:pt idx="0">
                  <c:v>94</c:v>
                </c:pt>
                <c:pt idx="1">
                  <c:v>93</c:v>
                </c:pt>
                <c:pt idx="2">
                  <c:v>87</c:v>
                </c:pt>
                <c:pt idx="3">
                  <c:v>90</c:v>
                </c:pt>
                <c:pt idx="4">
                  <c:v>89</c:v>
                </c:pt>
                <c:pt idx="5">
                  <c:v>87</c:v>
                </c:pt>
                <c:pt idx="6">
                  <c:v>131</c:v>
                </c:pt>
                <c:pt idx="7">
                  <c:v>143</c:v>
                </c:pt>
                <c:pt idx="8">
                  <c:v>172</c:v>
                </c:pt>
                <c:pt idx="9">
                  <c:v>149</c:v>
                </c:pt>
                <c:pt idx="10">
                  <c:v>120</c:v>
                </c:pt>
                <c:pt idx="11">
                  <c:v>105</c:v>
                </c:pt>
                <c:pt idx="12">
                  <c:v>98</c:v>
                </c:pt>
                <c:pt idx="13">
                  <c:v>173</c:v>
                </c:pt>
                <c:pt idx="14">
                  <c:v>138</c:v>
                </c:pt>
                <c:pt idx="15">
                  <c:v>120</c:v>
                </c:pt>
                <c:pt idx="16">
                  <c:v>101</c:v>
                </c:pt>
                <c:pt idx="17">
                  <c:v>144</c:v>
                </c:pt>
                <c:pt idx="18">
                  <c:v>146</c:v>
                </c:pt>
                <c:pt idx="19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4-483A-BBC5-F72E54A3D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326336"/>
        <c:axId val="325331912"/>
      </c:barChart>
      <c:catAx>
        <c:axId val="32532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25331912"/>
        <c:crosses val="autoZero"/>
        <c:auto val="1"/>
        <c:lblAlgn val="ctr"/>
        <c:lblOffset val="100"/>
        <c:noMultiLvlLbl val="0"/>
      </c:catAx>
      <c:valAx>
        <c:axId val="325331912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µg/m</a:t>
                </a:r>
                <a:r>
                  <a:rPr lang="en-US" baseline="30000" dirty="0"/>
                  <a:t>3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2532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77FB0-A84E-44F7-84F1-3FE7990649E7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62000"/>
            <a:ext cx="6646862" cy="37401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70" y="4731062"/>
            <a:ext cx="4985491" cy="44256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1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Nestled in the foothills of the </a:t>
            </a:r>
            <a:r>
              <a:rPr lang="en-US" dirty="0" err="1"/>
              <a:t>Aravallis</a:t>
            </a:r>
            <a:r>
              <a:rPr lang="en-US" dirty="0"/>
              <a:t> in Rajasthan is a solar power plant which not only caters to the power needs of a township of 10,000 people but also generates power enough to cook over 35,000 meals a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92DFD-8AEB-4EF2-B696-500E16653B5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4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52B94EC-F0DD-424C-89D2-77C6BEBC3ED1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4CA250E-03C6-8C4E-BBC0-826FF05131DA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C47300C-EC0E-C540-9F6D-E0FAFDE5A53E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8021-3184-4177-8A76-F963EE5DFDA1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469-D91A-4AA4-A715-C1E697580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2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7A3CF0F-84E4-6B4C-8061-CBDA76F9578E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A7A159-61E3-F34D-BDFE-786A3716E78E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D70FC8-38B2-444E-B516-7ADB558AE1AD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8F35602-6DF8-FA4C-913E-5087BE681252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4D641DC-C795-FB4C-A620-1AA5DBA9AD60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D20A10C-7199-9A43-9E33-D2CFF3EF3E35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F3F4D1-5627-0E47-8C6F-F427AD3A5899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44665FA-05BC-CD44-A1DF-E6326C33833B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F6CF48-A0F8-5845-9A39-E5C104FB6B62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1452587-3E27-3E42-B498-5BF5A36E76C8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AADC4A-2D9B-404C-87E3-30E17209CD4D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5810750-C3CA-724F-A294-F4B81220FBF5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1C4601-FAEE-7F47-8D32-2FB7BEE4EF27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1D470C-87EF-8344-8A91-81F2BBE33F55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919C029-BE25-FE49-940D-EDB32D765A9A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5C84C3E-9D9F-D140-BC88-4B305970049C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B585A70-CF92-4D44-8FAF-6C05CD381F31}" type="datetime1">
              <a:rPr lang="en-US" altLang="zh-CN" smtClean="0"/>
              <a:t>10/18/2020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C6A6E5-0961-9C4C-B8BE-9D50C43E024E}" type="datetime1">
              <a:rPr lang="en-US" altLang="zh-CN" smtClean="0"/>
              <a:t>10/18/2020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DCE6-B4EA-8444-92C3-D609C5C13BC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8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8BCFA55-CB16-7842-98EE-FE6FDBD98482}" type="datetime1">
              <a:rPr lang="en-US" altLang="zh-CN" smtClean="0"/>
              <a:t>10/18/2020</a:t>
            </a:fld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urohit@iiasa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urohit@iiasa.a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ains.iiasa.ac.a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hyperlink" Target="mailto:purohit@iiasa.ac.a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oking_v1.xls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1" y="410318"/>
            <a:ext cx="10506179" cy="2788069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latin typeface="+mj-lt"/>
              </a:rPr>
              <a:t>The GAINS (</a:t>
            </a:r>
            <a:r>
              <a:rPr lang="en-US" sz="4000" b="1" dirty="0">
                <a:latin typeface="+mj-lt"/>
              </a:rPr>
              <a:t>G</a:t>
            </a:r>
            <a:r>
              <a:rPr lang="en-US" sz="4000" dirty="0">
                <a:latin typeface="+mj-lt"/>
              </a:rPr>
              <a:t>reenhouse gas - </a:t>
            </a:r>
            <a:r>
              <a:rPr lang="en-US" sz="4000" b="1" dirty="0">
                <a:latin typeface="+mj-lt"/>
              </a:rPr>
              <a:t>A</a:t>
            </a:r>
            <a:r>
              <a:rPr lang="en-US" sz="4000" dirty="0">
                <a:latin typeface="+mj-lt"/>
              </a:rPr>
              <a:t>ir Pollution </a:t>
            </a:r>
            <a:r>
              <a:rPr lang="en-US" sz="4000" b="1" dirty="0" err="1">
                <a:latin typeface="+mj-lt"/>
              </a:rPr>
              <a:t>IN</a:t>
            </a:r>
            <a:r>
              <a:rPr lang="en-US" sz="4000" dirty="0" err="1">
                <a:latin typeface="+mj-lt"/>
              </a:rPr>
              <a:t>teractions</a:t>
            </a:r>
            <a:r>
              <a:rPr lang="en-US" sz="4000" dirty="0">
                <a:latin typeface="+mj-lt"/>
              </a:rPr>
              <a:t> and </a:t>
            </a:r>
            <a:r>
              <a:rPr lang="en-US" sz="4000" b="1" dirty="0">
                <a:latin typeface="+mj-lt"/>
              </a:rPr>
              <a:t>S</a:t>
            </a:r>
            <a:r>
              <a:rPr lang="en-US" sz="4000" dirty="0">
                <a:latin typeface="+mj-lt"/>
              </a:rPr>
              <a:t>ynergies) Model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7A47107-F1EE-C449-94A9-924A67658D52}"/>
              </a:ext>
            </a:extLst>
          </p:cNvPr>
          <p:cNvSpPr txBox="1">
            <a:spLocks/>
          </p:cNvSpPr>
          <p:nvPr/>
        </p:nvSpPr>
        <p:spPr>
          <a:xfrm>
            <a:off x="1589393" y="3945276"/>
            <a:ext cx="8616206" cy="2414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Pallav PUROHIT (E-mail: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3"/>
              </a:rPr>
              <a:t>purohit@iiasa.at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 </a:t>
            </a: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IIASA - Air Quality and Greenhouse Gases (AIR) Program</a:t>
            </a:r>
          </a:p>
          <a:p>
            <a:pPr algn="ctr"/>
            <a:endParaRPr lang="fr-FR" altLang="zh-CN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GAINS IGP Training Session</a:t>
            </a: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19 October 2020 </a:t>
            </a:r>
          </a:p>
        </p:txBody>
      </p:sp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FDADD-48DD-4C37-AD6D-4C31DDD8FC4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dirty="0">
                    <a:effectLst/>
                    <a:latin typeface="+mn-lt"/>
                  </a:rPr>
                  <a:t>Annual kerosene consumption (</a:t>
                </a:r>
                <a:r>
                  <a:rPr lang="en-US" dirty="0" err="1">
                    <a:effectLst/>
                    <a:latin typeface="+mn-lt"/>
                  </a:rPr>
                  <a:t>AKC</a:t>
                </a:r>
                <a:r>
                  <a:rPr lang="en-US" baseline="-25000" dirty="0" err="1">
                    <a:effectLst/>
                    <a:latin typeface="+mn-lt"/>
                  </a:rPr>
                  <a:t>lighting</a:t>
                </a:r>
                <a:r>
                  <a:rPr lang="en-US" dirty="0">
                    <a:effectLst/>
                    <a:latin typeface="+mn-lt"/>
                  </a:rPr>
                  <a:t>) for lighting in GAINS region “</a:t>
                </a:r>
                <a:r>
                  <a:rPr lang="en-US" dirty="0" err="1">
                    <a:effectLst/>
                    <a:latin typeface="+mn-lt"/>
                  </a:rPr>
                  <a:t>i</a:t>
                </a:r>
                <a:r>
                  <a:rPr lang="en-US" dirty="0">
                    <a:effectLst/>
                    <a:latin typeface="+mn-lt"/>
                  </a:rPr>
                  <a:t>” in year “y” is estimated by using the following ex-pression: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𝐴𝐾𝐶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𝑙𝑖𝑔h𝑡𝑖𝑛𝑔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𝑃𝑂𝑃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𝐻𝐻𝑆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𝐸𝐿𝐸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)365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dirty="0">
                    <a:effectLst/>
                    <a:latin typeface="+mn-lt"/>
                  </a:rPr>
                  <a:t>where 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  <a:latin typeface="+mn-lt"/>
                  </a:rPr>
                  <a:t>POP 	= population, 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  <a:latin typeface="+mn-lt"/>
                  </a:rPr>
                  <a:t>HHS 	= household size, 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ELE 	= </a:t>
                </a:r>
                <a:r>
                  <a:rPr lang="en-US" dirty="0">
                    <a:effectLst/>
                    <a:latin typeface="+mn-lt"/>
                  </a:rPr>
                  <a:t>electrification rate,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f 	= share of device type “j” (either wick lamps or hurricane lanterns),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N 	= number of kerosene lamps,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h 	= daily operating hours, 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SC 	= specific kerosene consumption of a device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+mn-lt"/>
                  </a:rPr>
                  <a:t>CV</a:t>
                </a:r>
                <a:r>
                  <a:rPr lang="en-US" baseline="-25000" dirty="0" err="1">
                    <a:latin typeface="+mn-lt"/>
                  </a:rPr>
                  <a:t>k</a:t>
                </a:r>
                <a:r>
                  <a:rPr lang="en-US" dirty="0">
                    <a:latin typeface="+mn-lt"/>
                  </a:rPr>
                  <a:t> 	= calorific value of kerosene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FDADD-48DD-4C37-AD6D-4C31DDD8F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576" t="-675" r="-57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CAE0432-6B74-4546-ADFA-4765549A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Kerosene lighting</a:t>
            </a:r>
          </a:p>
        </p:txBody>
      </p:sp>
    </p:spTree>
    <p:extLst>
      <p:ext uri="{BB962C8B-B14F-4D97-AF65-F5344CB8AC3E}">
        <p14:creationId xmlns:p14="http://schemas.microsoft.com/office/powerpoint/2010/main" val="274321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AEA988C-A1E1-495A-9AB0-94ADEF756EA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795245" y="0"/>
            <a:ext cx="5370564" cy="690501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F90DE02-26B4-41B0-B941-F93C16BF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generators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403FD4-0C85-485C-AD4E-3D7CE9055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594884"/>
            <a:ext cx="5574792" cy="5000846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/>
              <a:t>Fossil fuel-burning backup generators in developing countries produce as much energy as 700-1,000 coal-fired power stations, consume US$50 billion in annual spending, and emit dangerous chemicals into homes and businesses.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/>
              <a:t>Data and Information gaps</a:t>
            </a:r>
          </a:p>
          <a:p>
            <a:pPr marL="1028700" lvl="1" indent="-342900" algn="just">
              <a:buFont typeface="Wingdings" panose="05000000000000000000" pitchFamily="2" charset="2"/>
              <a:buChar char="§"/>
            </a:pPr>
            <a:r>
              <a:rPr lang="en-US" dirty="0"/>
              <a:t>Number of diesel generators (residential, commercial, industry, agriculture, etc.)</a:t>
            </a:r>
          </a:p>
          <a:p>
            <a:pPr marL="1028700" lvl="1" indent="-342900" algn="just">
              <a:buFont typeface="Wingdings" panose="05000000000000000000" pitchFamily="2" charset="2"/>
              <a:buChar char="§"/>
            </a:pPr>
            <a:r>
              <a:rPr lang="en-US" dirty="0"/>
              <a:t>Capacity factor </a:t>
            </a:r>
          </a:p>
          <a:p>
            <a:pPr marL="1028700" lvl="1" indent="-342900" algn="just">
              <a:buFont typeface="Wingdings" panose="05000000000000000000" pitchFamily="2" charset="2"/>
              <a:buChar char="§"/>
            </a:pPr>
            <a:r>
              <a:rPr lang="en-US" dirty="0"/>
              <a:t>Age (New/Old)</a:t>
            </a:r>
          </a:p>
          <a:p>
            <a:pPr marL="1028700" lvl="1" indent="-342900" algn="just">
              <a:buFont typeface="Wingdings" panose="05000000000000000000" pitchFamily="2" charset="2"/>
              <a:buChar char="§"/>
            </a:pPr>
            <a:r>
              <a:rPr lang="en-US" dirty="0"/>
              <a:t>Type (Large/small)</a:t>
            </a:r>
          </a:p>
        </p:txBody>
      </p:sp>
    </p:spTree>
    <p:extLst>
      <p:ext uri="{BB962C8B-B14F-4D97-AF65-F5344CB8AC3E}">
        <p14:creationId xmlns:p14="http://schemas.microsoft.com/office/powerpoint/2010/main" val="294212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FFCB-E51E-492A-BDB7-727CEE70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Application rates of abatement measures: % of capacity/activity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120E6A-1E5C-4CA0-B2C6-42BED1958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972" y="1600200"/>
            <a:ext cx="99620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What is a GAINS control strategy?</a:t>
            </a:r>
            <a:endParaRPr lang="en-GB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A set of numbers (weighted averages) that tell you for each emission source to what extent which control technology is being applied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>
                <a:latin typeface="+mn-lt"/>
              </a:rPr>
              <a:t>Represents what kind of technologies are used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>
                <a:latin typeface="+mn-lt"/>
              </a:rPr>
              <a:t>Represents what policies are planned or implemented, and how this changes over time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en-US" sz="1800" dirty="0">
              <a:latin typeface="+mn-lt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For each technology: value is between 0% and 100%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en-US" sz="1800" dirty="0">
              <a:latin typeface="+mn-lt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Sum over </a:t>
            </a:r>
            <a:r>
              <a:rPr lang="en-US" sz="2400" u="sng" dirty="0">
                <a:latin typeface="+mn-lt"/>
              </a:rPr>
              <a:t>all</a:t>
            </a:r>
            <a:r>
              <a:rPr lang="en-US" sz="2400" dirty="0">
                <a:latin typeface="+mn-lt"/>
              </a:rPr>
              <a:t> technologies (incl. ‘no control’) = 100% 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en-US" b="0" dirty="0">
                <a:latin typeface="+mn-lt"/>
              </a:rPr>
              <a:t>Total activity is either controlled or not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en-US" b="0" dirty="0">
                <a:latin typeface="+mn-lt"/>
              </a:rPr>
              <a:t>% is always relative to activity 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en-US" b="0" dirty="0">
                <a:latin typeface="+mn-lt"/>
              </a:rPr>
              <a:t>For power plants activity means energy input</a:t>
            </a:r>
            <a:endParaRPr lang="en-GB" b="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15F32-5A39-42BB-9E3B-D2AA0681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How do I calculate a control strategy?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Example: Coal-fired power plants</a:t>
            </a:r>
          </a:p>
        </p:txBody>
      </p:sp>
      <p:pic>
        <p:nvPicPr>
          <p:cNvPr id="10" name="Picture 9" descr="powerplant-md.png">
            <a:extLst>
              <a:ext uri="{FF2B5EF4-FFF2-40B4-BE49-F238E27FC236}">
                <a16:creationId xmlns:a16="http://schemas.microsoft.com/office/drawing/2014/main" id="{A7F1310C-452C-4102-BDE5-AABA4D2578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58" y="1714488"/>
            <a:ext cx="3286148" cy="3571902"/>
          </a:xfrm>
          <a:prstGeom prst="rect">
            <a:avLst/>
          </a:prstGeom>
        </p:spPr>
      </p:pic>
      <p:pic>
        <p:nvPicPr>
          <p:cNvPr id="12" name="Picture 11" descr="powerplant-md.png">
            <a:extLst>
              <a:ext uri="{FF2B5EF4-FFF2-40B4-BE49-F238E27FC236}">
                <a16:creationId xmlns:a16="http://schemas.microsoft.com/office/drawing/2014/main" id="{2AB2ACF6-C226-4CCB-AFA4-73DDDB4733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0" y="2214554"/>
            <a:ext cx="2367770" cy="2573664"/>
          </a:xfrm>
          <a:prstGeom prst="rect">
            <a:avLst/>
          </a:prstGeom>
        </p:spPr>
      </p:pic>
      <p:pic>
        <p:nvPicPr>
          <p:cNvPr id="14" name="Picture 13" descr="powerplant-md.png">
            <a:extLst>
              <a:ext uri="{FF2B5EF4-FFF2-40B4-BE49-F238E27FC236}">
                <a16:creationId xmlns:a16="http://schemas.microsoft.com/office/drawing/2014/main" id="{6DD50A06-D978-4A84-A8DE-3E79D77F8D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64" y="4357694"/>
            <a:ext cx="1381926" cy="15020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8B62B2-154A-4418-9DEF-504D595D9EF9}"/>
              </a:ext>
            </a:extLst>
          </p:cNvPr>
          <p:cNvSpPr txBox="1"/>
          <p:nvPr/>
        </p:nvSpPr>
        <p:spPr>
          <a:xfrm>
            <a:off x="2899775" y="5357827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500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MW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el</a:t>
            </a:r>
            <a:endParaRPr lang="en-GB" sz="24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568A3-10EF-478C-B4BC-F6CDBFA4BAFB}"/>
              </a:ext>
            </a:extLst>
          </p:cNvPr>
          <p:cNvSpPr txBox="1"/>
          <p:nvPr/>
        </p:nvSpPr>
        <p:spPr>
          <a:xfrm>
            <a:off x="5953680" y="4857761"/>
            <a:ext cx="155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250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MW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el</a:t>
            </a:r>
            <a:endParaRPr lang="en-GB" sz="24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8CBF28-360B-4831-8265-A5C87A5F651D}"/>
              </a:ext>
            </a:extLst>
          </p:cNvPr>
          <p:cNvSpPr txBox="1"/>
          <p:nvPr/>
        </p:nvSpPr>
        <p:spPr>
          <a:xfrm>
            <a:off x="4678716" y="1494851"/>
            <a:ext cx="667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STEP 1: Start with capacities: Total = 800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MW</a:t>
            </a:r>
            <a:r>
              <a:rPr lang="en-US" sz="2400" baseline="-25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el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en-GB" sz="2400" baseline="-25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895416-D67F-4179-9F63-03B814CBBBE1}"/>
              </a:ext>
            </a:extLst>
          </p:cNvPr>
          <p:cNvSpPr txBox="1"/>
          <p:nvPr/>
        </p:nvSpPr>
        <p:spPr>
          <a:xfrm>
            <a:off x="8185909" y="5857892"/>
            <a:ext cx="13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50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MW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el</a:t>
            </a:r>
            <a:endParaRPr lang="en-GB" sz="2400" baseline="-25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232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8DF22F-128C-465D-BCF4-CA87E04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do I calculate a control strategy?</a:t>
            </a:r>
          </a:p>
        </p:txBody>
      </p:sp>
      <p:pic>
        <p:nvPicPr>
          <p:cNvPr id="8" name="Picture 7" descr="powerplant-md.png">
            <a:extLst>
              <a:ext uri="{FF2B5EF4-FFF2-40B4-BE49-F238E27FC236}">
                <a16:creationId xmlns:a16="http://schemas.microsoft.com/office/drawing/2014/main" id="{DB81B33C-A5E5-401E-8462-EB0F1C51D2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58" y="1714488"/>
            <a:ext cx="3286148" cy="3571902"/>
          </a:xfrm>
          <a:prstGeom prst="rect">
            <a:avLst/>
          </a:prstGeom>
        </p:spPr>
      </p:pic>
      <p:pic>
        <p:nvPicPr>
          <p:cNvPr id="10" name="Picture 9" descr="powerplant-md.png">
            <a:extLst>
              <a:ext uri="{FF2B5EF4-FFF2-40B4-BE49-F238E27FC236}">
                <a16:creationId xmlns:a16="http://schemas.microsoft.com/office/drawing/2014/main" id="{7170B184-160B-44C6-AE0B-1EEB099A4A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0" y="2214554"/>
            <a:ext cx="2367770" cy="2573664"/>
          </a:xfrm>
          <a:prstGeom prst="rect">
            <a:avLst/>
          </a:prstGeom>
        </p:spPr>
      </p:pic>
      <p:pic>
        <p:nvPicPr>
          <p:cNvPr id="12" name="Picture 11" descr="powerplant-md.png">
            <a:extLst>
              <a:ext uri="{FF2B5EF4-FFF2-40B4-BE49-F238E27FC236}">
                <a16:creationId xmlns:a16="http://schemas.microsoft.com/office/drawing/2014/main" id="{248B3B0D-2DC7-4146-BAF9-1837664474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64" y="4357694"/>
            <a:ext cx="1381926" cy="1502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D0D590-375B-4B97-973E-D5A21540D8DC}"/>
              </a:ext>
            </a:extLst>
          </p:cNvPr>
          <p:cNvSpPr txBox="1"/>
          <p:nvPr/>
        </p:nvSpPr>
        <p:spPr>
          <a:xfrm>
            <a:off x="2738414" y="535782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500 </a:t>
            </a:r>
            <a:r>
              <a:rPr lang="en-US" sz="2000" dirty="0" err="1"/>
              <a:t>MW</a:t>
            </a:r>
            <a:r>
              <a:rPr lang="en-US" sz="2000" baseline="-25000" dirty="0" err="1"/>
              <a:t>el</a:t>
            </a:r>
            <a:endParaRPr lang="en-GB" sz="20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363C3-CC61-4534-A9DE-15DC6CF838AC}"/>
              </a:ext>
            </a:extLst>
          </p:cNvPr>
          <p:cNvSpPr txBox="1"/>
          <p:nvPr/>
        </p:nvSpPr>
        <p:spPr>
          <a:xfrm>
            <a:off x="5810248" y="485776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250 </a:t>
            </a:r>
            <a:r>
              <a:rPr lang="en-US" sz="2000" dirty="0" err="1"/>
              <a:t>MW</a:t>
            </a:r>
            <a:r>
              <a:rPr lang="en-US" sz="2000" baseline="-25000" dirty="0" err="1"/>
              <a:t>el</a:t>
            </a:r>
            <a:endParaRPr lang="en-GB" sz="20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2F0DC7-9BF1-4240-BD2E-446B2A71DD0F}"/>
              </a:ext>
            </a:extLst>
          </p:cNvPr>
          <p:cNvSpPr txBox="1"/>
          <p:nvPr/>
        </p:nvSpPr>
        <p:spPr>
          <a:xfrm>
            <a:off x="8239140" y="585789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 </a:t>
            </a:r>
            <a:r>
              <a:rPr lang="en-US" sz="2000" dirty="0" err="1"/>
              <a:t>MW</a:t>
            </a:r>
            <a:r>
              <a:rPr lang="en-US" sz="2000" baseline="-25000" dirty="0" err="1"/>
              <a:t>el</a:t>
            </a:r>
            <a:endParaRPr lang="en-GB" sz="20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49445-9646-42E2-9368-D5F6ACA92982}"/>
              </a:ext>
            </a:extLst>
          </p:cNvPr>
          <p:cNvSpPr txBox="1"/>
          <p:nvPr/>
        </p:nvSpPr>
        <p:spPr>
          <a:xfrm>
            <a:off x="5246827" y="1345450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2: Calculate fuel input per year, using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dirty="0"/>
              <a:t>Operating hours per year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dirty="0"/>
              <a:t>Conversion efficiency </a:t>
            </a:r>
            <a:endParaRPr lang="en-GB" sz="24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71911-6582-407F-93C6-C96D0CAF9BB2}"/>
              </a:ext>
            </a:extLst>
          </p:cNvPr>
          <p:cNvSpPr txBox="1"/>
          <p:nvPr/>
        </p:nvSpPr>
        <p:spPr>
          <a:xfrm>
            <a:off x="2063552" y="5830170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4,000 hours/yr, 35% efficiency</a:t>
            </a:r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14FA7B-79C1-4405-94C7-68D691E70360}"/>
              </a:ext>
            </a:extLst>
          </p:cNvPr>
          <p:cNvSpPr txBox="1"/>
          <p:nvPr/>
        </p:nvSpPr>
        <p:spPr>
          <a:xfrm>
            <a:off x="5024430" y="528638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2,000 hours/yr, 30% efficiency</a:t>
            </a:r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0BF62C-C31B-4EA7-BF5F-3A8EDE435FA5}"/>
              </a:ext>
            </a:extLst>
          </p:cNvPr>
          <p:cNvSpPr txBox="1"/>
          <p:nvPr/>
        </p:nvSpPr>
        <p:spPr>
          <a:xfrm>
            <a:off x="7381884" y="6215082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6,000 hours/yr, 32% efficiency</a:t>
            </a:r>
            <a:endParaRPr lang="en-GB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FB96E-F378-492B-9E3F-B960B6E37163}"/>
              </a:ext>
            </a:extLst>
          </p:cNvPr>
          <p:cNvSpPr txBox="1"/>
          <p:nvPr/>
        </p:nvSpPr>
        <p:spPr>
          <a:xfrm>
            <a:off x="2063552" y="609329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20.6 PJ/yr = 69% 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44EBA-DE7A-4D27-8F13-8B649205DEFE}"/>
              </a:ext>
            </a:extLst>
          </p:cNvPr>
          <p:cNvSpPr txBox="1"/>
          <p:nvPr/>
        </p:nvSpPr>
        <p:spPr>
          <a:xfrm>
            <a:off x="5667372" y="557214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6.0 PJ/yr = 20%</a:t>
            </a:r>
            <a:endParaRPr lang="en-GB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32074F-9C8C-4BEF-BFFC-6568BF7588D7}"/>
              </a:ext>
            </a:extLst>
          </p:cNvPr>
          <p:cNvSpPr txBox="1"/>
          <p:nvPr/>
        </p:nvSpPr>
        <p:spPr>
          <a:xfrm>
            <a:off x="7392144" y="647482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3.4PJ/yr = 11%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173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163E93-CD52-443C-B6FE-5690B02A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do I calculate a control strategy?</a:t>
            </a:r>
          </a:p>
        </p:txBody>
      </p:sp>
      <p:pic>
        <p:nvPicPr>
          <p:cNvPr id="8" name="Picture 7" descr="powerplant-md.png">
            <a:extLst>
              <a:ext uri="{FF2B5EF4-FFF2-40B4-BE49-F238E27FC236}">
                <a16:creationId xmlns:a16="http://schemas.microsoft.com/office/drawing/2014/main" id="{B55D7F8C-26BE-4D5A-8930-59810B5EE5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58" y="1714488"/>
            <a:ext cx="3286148" cy="3571902"/>
          </a:xfrm>
          <a:prstGeom prst="rect">
            <a:avLst/>
          </a:prstGeom>
        </p:spPr>
      </p:pic>
      <p:pic>
        <p:nvPicPr>
          <p:cNvPr id="10" name="Picture 9" descr="powerplant-md.png">
            <a:extLst>
              <a:ext uri="{FF2B5EF4-FFF2-40B4-BE49-F238E27FC236}">
                <a16:creationId xmlns:a16="http://schemas.microsoft.com/office/drawing/2014/main" id="{005C3CE3-D5F2-4050-B661-BECCF7C303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5636" y="2214554"/>
            <a:ext cx="2367770" cy="2573664"/>
          </a:xfrm>
          <a:prstGeom prst="rect">
            <a:avLst/>
          </a:prstGeom>
        </p:spPr>
      </p:pic>
      <p:pic>
        <p:nvPicPr>
          <p:cNvPr id="12" name="Picture 11" descr="powerplant-md.png">
            <a:extLst>
              <a:ext uri="{FF2B5EF4-FFF2-40B4-BE49-F238E27FC236}">
                <a16:creationId xmlns:a16="http://schemas.microsoft.com/office/drawing/2014/main" id="{20F4ED1B-6290-4B42-AADE-448435A1CA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8224" y="4357694"/>
            <a:ext cx="1381926" cy="1502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FB92C-F851-460F-9DAE-361069A40E85}"/>
              </a:ext>
            </a:extLst>
          </p:cNvPr>
          <p:cNvSpPr txBox="1"/>
          <p:nvPr/>
        </p:nvSpPr>
        <p:spPr>
          <a:xfrm>
            <a:off x="3452794" y="1743199"/>
            <a:ext cx="689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Step 3: </a:t>
            </a:r>
            <a:r>
              <a:rPr lang="en-US" dirty="0"/>
              <a:t>Determine control technology in operation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260ED-807A-4AB8-9834-51DBEEC4E5B2}"/>
              </a:ext>
            </a:extLst>
          </p:cNvPr>
          <p:cNvSpPr txBox="1"/>
          <p:nvPr/>
        </p:nvSpPr>
        <p:spPr>
          <a:xfrm>
            <a:off x="2452662" y="535782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20.6 PJ/yr = 69% 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3C2448-4E69-4901-BC55-3C75862FF98D}"/>
              </a:ext>
            </a:extLst>
          </p:cNvPr>
          <p:cNvSpPr txBox="1"/>
          <p:nvPr/>
        </p:nvSpPr>
        <p:spPr>
          <a:xfrm>
            <a:off x="5663952" y="4901098"/>
            <a:ext cx="208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6.0 PJ/yr = 20%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58189-A34A-4168-8722-98397D2661C9}"/>
              </a:ext>
            </a:extLst>
          </p:cNvPr>
          <p:cNvSpPr txBox="1"/>
          <p:nvPr/>
        </p:nvSpPr>
        <p:spPr>
          <a:xfrm>
            <a:off x="8273910" y="592933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3.4PJ/yr = 11%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B77B68-8488-4C8E-884D-801D3CA3B6ED}"/>
              </a:ext>
            </a:extLst>
          </p:cNvPr>
          <p:cNvSpPr txBox="1"/>
          <p:nvPr/>
        </p:nvSpPr>
        <p:spPr>
          <a:xfrm>
            <a:off x="2423592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flue gas desulfurization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A057D1-ABBE-4876-B2B5-721C3297D3EC}"/>
              </a:ext>
            </a:extLst>
          </p:cNvPr>
          <p:cNvSpPr txBox="1"/>
          <p:nvPr/>
        </p:nvSpPr>
        <p:spPr>
          <a:xfrm>
            <a:off x="5663952" y="53012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lime stone injection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F64AD6-4286-471D-9751-A21DC6962D35}"/>
              </a:ext>
            </a:extLst>
          </p:cNvPr>
          <p:cNvSpPr txBox="1"/>
          <p:nvPr/>
        </p:nvSpPr>
        <p:spPr>
          <a:xfrm>
            <a:off x="8304690" y="623731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no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087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do I calculate a control strategy?</a:t>
            </a:r>
            <a:endParaRPr lang="en-GB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4" y="1428736"/>
            <a:ext cx="7534298" cy="49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381488" y="1500174"/>
            <a:ext cx="2928958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3058" y="1428736"/>
            <a:ext cx="1652598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524364" y="1357298"/>
            <a:ext cx="3714776" cy="5329332"/>
            <a:chOff x="2857488" y="1357298"/>
            <a:chExt cx="3714776" cy="5329332"/>
          </a:xfrm>
        </p:grpSpPr>
        <p:sp>
          <p:nvSpPr>
            <p:cNvPr id="7" name="Rectangle 6"/>
            <p:cNvSpPr/>
            <p:nvPr/>
          </p:nvSpPr>
          <p:spPr>
            <a:xfrm>
              <a:off x="3786182" y="1357298"/>
              <a:ext cx="1652598" cy="492922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7488" y="6286520"/>
              <a:ext cx="3714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j-lt"/>
                </a:rPr>
                <a:t>Apply control strategy here</a:t>
              </a:r>
              <a:endParaRPr lang="en-GB" sz="2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do I calculate a control strategy?</a:t>
            </a:r>
            <a:endParaRPr lang="en-GB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1901260"/>
            <a:ext cx="7534298" cy="49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Brace 8"/>
          <p:cNvSpPr/>
          <p:nvPr/>
        </p:nvSpPr>
        <p:spPr>
          <a:xfrm>
            <a:off x="6600056" y="3401458"/>
            <a:ext cx="142876" cy="27860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744072" y="504511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Flue gas desulphurization = 69%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742932" y="2615640"/>
            <a:ext cx="142876" cy="7143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48128" y="282995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Lime stone injection = 20%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814370" y="2115574"/>
            <a:ext cx="142876" cy="4286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248128" y="21870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 control = 11%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1" y="410318"/>
            <a:ext cx="10506179" cy="278806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j-lt"/>
              </a:rPr>
              <a:t>Pathways towards clean air in India</a:t>
            </a:r>
            <a:br>
              <a:rPr lang="en-US" sz="4800" dirty="0">
                <a:latin typeface="+mj-lt"/>
              </a:rPr>
            </a:br>
            <a:endParaRPr lang="en-US" sz="4800" dirty="0">
              <a:latin typeface="+mj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7A47107-F1EE-C449-94A9-924A67658D52}"/>
              </a:ext>
            </a:extLst>
          </p:cNvPr>
          <p:cNvSpPr txBox="1">
            <a:spLocks/>
          </p:cNvSpPr>
          <p:nvPr/>
        </p:nvSpPr>
        <p:spPr>
          <a:xfrm>
            <a:off x="1589393" y="3945276"/>
            <a:ext cx="8616206" cy="2414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Pallav PUROHIT (E-mail: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3"/>
              </a:rPr>
              <a:t>purohit@iiasa.at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 </a:t>
            </a: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IIASA - Air Quality and Greenhouse Gases (AIR) Program</a:t>
            </a:r>
          </a:p>
          <a:p>
            <a:pPr algn="ctr"/>
            <a:endParaRPr lang="fr-FR" altLang="zh-CN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GAINS IGP Training Session</a:t>
            </a: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19 October 2020 </a:t>
            </a:r>
          </a:p>
        </p:txBody>
      </p:sp>
      <p:pic>
        <p:nvPicPr>
          <p:cNvPr id="3" name="Picture 2" descr="A picture containing person, outdoor, person, holding&#10;&#10;Description automatically generated">
            <a:extLst>
              <a:ext uri="{FF2B5EF4-FFF2-40B4-BE49-F238E27FC236}">
                <a16:creationId xmlns:a16="http://schemas.microsoft.com/office/drawing/2014/main" id="{29C1A699-3295-42A5-A7E1-2FDBB7272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231" y="3441523"/>
            <a:ext cx="2221735" cy="31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99490" y="1708257"/>
            <a:ext cx="6106606" cy="1542862"/>
            <a:chOff x="4346582" y="1412776"/>
            <a:chExt cx="6106604" cy="1542862"/>
          </a:xfrm>
        </p:grpSpPr>
        <p:sp>
          <p:nvSpPr>
            <p:cNvPr id="36" name="AutoShape 20"/>
            <p:cNvSpPr>
              <a:spLocks noChangeArrowheads="1"/>
            </p:cNvSpPr>
            <p:nvPr/>
          </p:nvSpPr>
          <p:spPr bwMode="auto">
            <a:xfrm rot="19886484">
              <a:off x="5247978" y="1956009"/>
              <a:ext cx="1567315" cy="295737"/>
            </a:xfrm>
            <a:prstGeom prst="rightArrow">
              <a:avLst>
                <a:gd name="adj1" fmla="val 50000"/>
                <a:gd name="adj2" fmla="val 78453"/>
              </a:avLst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346582" y="1412776"/>
              <a:ext cx="6106604" cy="1542862"/>
              <a:chOff x="2822582" y="1412776"/>
              <a:chExt cx="6106604" cy="15428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822582" y="1827454"/>
                <a:ext cx="6106604" cy="1128184"/>
                <a:chOff x="2822582" y="1827454"/>
                <a:chExt cx="6106604" cy="1128184"/>
              </a:xfrm>
            </p:grpSpPr>
            <p:sp>
              <p:nvSpPr>
                <p:cNvPr id="32" name="AutoShape 20"/>
                <p:cNvSpPr>
                  <a:spLocks noChangeArrowheads="1"/>
                </p:cNvSpPr>
                <p:nvPr/>
              </p:nvSpPr>
              <p:spPr bwMode="auto">
                <a:xfrm rot="19886484">
                  <a:off x="2822582" y="2659901"/>
                  <a:ext cx="2534681" cy="295737"/>
                </a:xfrm>
                <a:prstGeom prst="rightArrow">
                  <a:avLst>
                    <a:gd name="adj1" fmla="val 50000"/>
                    <a:gd name="adj2" fmla="val 78453"/>
                  </a:avLst>
                </a:prstGeom>
                <a:solidFill>
                  <a:srgbClr val="3333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197075" y="1827454"/>
                  <a:ext cx="373211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white"/>
                      </a:solidFill>
                    </a:rPr>
                    <a:t>National emission ceilings</a:t>
                  </a:r>
                  <a:endParaRPr lang="en-GB" sz="24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Vertical Scroll 8"/>
              <p:cNvSpPr/>
              <p:nvPr/>
            </p:nvSpPr>
            <p:spPr>
              <a:xfrm>
                <a:off x="5076056" y="1412776"/>
                <a:ext cx="3168352" cy="1133209"/>
              </a:xfrm>
              <a:prstGeom prst="verticalScroll">
                <a:avLst/>
              </a:prstGeom>
              <a:solidFill>
                <a:srgbClr val="3333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tabLst>
                    <a:tab pos="2606609" algn="l"/>
                  </a:tabLst>
                </a:pPr>
                <a:r>
                  <a:rPr lang="en-US" sz="2000" b="1" dirty="0">
                    <a:solidFill>
                      <a:prstClr val="white"/>
                    </a:solidFill>
                  </a:rPr>
                  <a:t>Decision making on air quality management</a:t>
                </a:r>
                <a:endParaRPr lang="en-GB" sz="20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596827" y="5824876"/>
            <a:ext cx="4546861" cy="741455"/>
            <a:chOff x="4165599" y="5589589"/>
            <a:chExt cx="4546861" cy="588368"/>
          </a:xfrm>
        </p:grpSpPr>
        <p:sp>
          <p:nvSpPr>
            <p:cNvPr id="125964" name="AutoShape 12"/>
            <p:cNvSpPr>
              <a:spLocks noChangeArrowheads="1"/>
            </p:cNvSpPr>
            <p:nvPr/>
          </p:nvSpPr>
          <p:spPr bwMode="auto">
            <a:xfrm>
              <a:off x="5235655" y="5589589"/>
              <a:ext cx="3476805" cy="587214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6288072" y="5713920"/>
              <a:ext cx="1694420" cy="46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prstClr val="black"/>
                  </a:solidFill>
                  <a:cs typeface="Arial" charset="0"/>
                </a:rPr>
                <a:t>Policy targets</a:t>
              </a:r>
            </a:p>
          </p:txBody>
        </p:sp>
        <p:sp>
          <p:nvSpPr>
            <p:cNvPr id="125963" name="AutoShape 11"/>
            <p:cNvSpPr>
              <a:spLocks noChangeArrowheads="1"/>
            </p:cNvSpPr>
            <p:nvPr/>
          </p:nvSpPr>
          <p:spPr bwMode="auto">
            <a:xfrm>
              <a:off x="4165599" y="5763512"/>
              <a:ext cx="1426135" cy="249238"/>
            </a:xfrm>
            <a:prstGeom prst="rightArrow">
              <a:avLst>
                <a:gd name="adj1" fmla="val 50000"/>
                <a:gd name="adj2" fmla="val 117675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25402" y="3368818"/>
            <a:ext cx="3009107" cy="652115"/>
            <a:chOff x="4222750" y="3073338"/>
            <a:chExt cx="3009106" cy="652114"/>
          </a:xfrm>
          <a:solidFill>
            <a:srgbClr val="C00000"/>
          </a:solidFill>
        </p:grpSpPr>
        <p:sp>
          <p:nvSpPr>
            <p:cNvPr id="125974" name="AutoShape 22"/>
            <p:cNvSpPr>
              <a:spLocks noChangeArrowheads="1"/>
            </p:cNvSpPr>
            <p:nvPr/>
          </p:nvSpPr>
          <p:spPr bwMode="auto">
            <a:xfrm flipH="1">
              <a:off x="4222750" y="3073338"/>
              <a:ext cx="3009106" cy="247650"/>
            </a:xfrm>
            <a:prstGeom prst="rightArrow">
              <a:avLst>
                <a:gd name="adj1" fmla="val 50000"/>
                <a:gd name="adj2" fmla="val 12241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975" name="Rectangle 23"/>
            <p:cNvSpPr>
              <a:spLocks noChangeArrowheads="1"/>
            </p:cNvSpPr>
            <p:nvPr/>
          </p:nvSpPr>
          <p:spPr bwMode="auto">
            <a:xfrm>
              <a:off x="7071619" y="3184525"/>
              <a:ext cx="157488" cy="5409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03179" y="4020933"/>
            <a:ext cx="3942437" cy="1806261"/>
            <a:chOff x="4171951" y="3725452"/>
            <a:chExt cx="3942437" cy="1806261"/>
          </a:xfrm>
          <a:solidFill>
            <a:srgbClr val="C00000"/>
          </a:solidFill>
        </p:grpSpPr>
        <p:sp>
          <p:nvSpPr>
            <p:cNvPr id="125971" name="AutoShape 19"/>
            <p:cNvSpPr>
              <a:spLocks noChangeArrowheads="1"/>
            </p:cNvSpPr>
            <p:nvPr/>
          </p:nvSpPr>
          <p:spPr bwMode="auto">
            <a:xfrm>
              <a:off x="6953607" y="5151953"/>
              <a:ext cx="366713" cy="379760"/>
            </a:xfrm>
            <a:prstGeom prst="upArrow">
              <a:avLst>
                <a:gd name="adj1" fmla="val 50000"/>
                <a:gd name="adj2" fmla="val 6536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972" name="AutoShape 20"/>
            <p:cNvSpPr>
              <a:spLocks noChangeArrowheads="1"/>
            </p:cNvSpPr>
            <p:nvPr/>
          </p:nvSpPr>
          <p:spPr bwMode="auto">
            <a:xfrm>
              <a:off x="4184650" y="3969060"/>
              <a:ext cx="2276512" cy="257175"/>
            </a:xfrm>
            <a:prstGeom prst="rightArrow">
              <a:avLst>
                <a:gd name="adj1" fmla="val 50000"/>
                <a:gd name="adj2" fmla="val 104919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973" name="AutoShape 21"/>
            <p:cNvSpPr>
              <a:spLocks noChangeArrowheads="1"/>
            </p:cNvSpPr>
            <p:nvPr/>
          </p:nvSpPr>
          <p:spPr bwMode="auto">
            <a:xfrm>
              <a:off x="4171951" y="4765819"/>
              <a:ext cx="2308262" cy="259591"/>
            </a:xfrm>
            <a:prstGeom prst="rightArrow">
              <a:avLst>
                <a:gd name="adj1" fmla="val 50000"/>
                <a:gd name="adj2" fmla="val 12218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050" name="Picture 2" descr="C:\Users\amann\AppData\Local\Microsoft\Windows\Temporary Internet Files\Content.IE5\4DH18125\qubodup-Cog-cogwheel-gear-Zahnrad-6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002" y="3725452"/>
              <a:ext cx="1467744" cy="1467744"/>
            </a:xfrm>
            <a:prstGeom prst="rect">
              <a:avLst/>
            </a:prstGeom>
            <a:noFill/>
          </p:spPr>
        </p:pic>
        <p:sp>
          <p:nvSpPr>
            <p:cNvPr id="125970" name="Text Box 18"/>
            <p:cNvSpPr txBox="1">
              <a:spLocks noChangeArrowheads="1"/>
            </p:cNvSpPr>
            <p:nvPr/>
          </p:nvSpPr>
          <p:spPr bwMode="auto">
            <a:xfrm>
              <a:off x="6156176" y="4280855"/>
              <a:ext cx="1958212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prstClr val="white"/>
                  </a:solidFill>
                  <a:cs typeface="Arial" charset="0"/>
                </a:rPr>
                <a:t>Optimization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39290" y="2274861"/>
            <a:ext cx="3187701" cy="4194984"/>
            <a:chOff x="1008063" y="1979380"/>
            <a:chExt cx="3187701" cy="4194983"/>
          </a:xfrm>
        </p:grpSpPr>
        <p:sp>
          <p:nvSpPr>
            <p:cNvPr id="125956" name="Text Box 4"/>
            <p:cNvSpPr txBox="1">
              <a:spLocks noChangeArrowheads="1"/>
            </p:cNvSpPr>
            <p:nvPr/>
          </p:nvSpPr>
          <p:spPr bwMode="auto">
            <a:xfrm>
              <a:off x="1008064" y="3906839"/>
              <a:ext cx="158591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Emissions</a:t>
              </a:r>
            </a:p>
          </p:txBody>
        </p:sp>
        <p:sp>
          <p:nvSpPr>
            <p:cNvPr id="125957" name="Text Box 5"/>
            <p:cNvSpPr txBox="1">
              <a:spLocks noChangeArrowheads="1"/>
            </p:cNvSpPr>
            <p:nvPr/>
          </p:nvSpPr>
          <p:spPr bwMode="auto">
            <a:xfrm>
              <a:off x="1008064" y="2461379"/>
              <a:ext cx="3187700" cy="10184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Emission control options: ~2000 measures, </a:t>
              </a:r>
              <a:br>
                <a:rPr lang="en-US" sz="2000" dirty="0">
                  <a:solidFill>
                    <a:srgbClr val="002060"/>
                  </a:solidFill>
                  <a:cs typeface="Arial" charset="0"/>
                </a:rPr>
              </a:b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co-control of 10 air pollutants and 6 GHGs)</a:t>
              </a:r>
            </a:p>
          </p:txBody>
        </p:sp>
        <p:sp>
          <p:nvSpPr>
            <p:cNvPr id="125958" name="Text Box 6"/>
            <p:cNvSpPr txBox="1">
              <a:spLocks noChangeArrowheads="1"/>
            </p:cNvSpPr>
            <p:nvPr/>
          </p:nvSpPr>
          <p:spPr bwMode="auto">
            <a:xfrm>
              <a:off x="1008064" y="4724400"/>
              <a:ext cx="315118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Atmospheric dispersion</a:t>
              </a:r>
            </a:p>
          </p:txBody>
        </p:sp>
        <p:sp>
          <p:nvSpPr>
            <p:cNvPr id="125959" name="Text Box 7"/>
            <p:cNvSpPr txBox="1">
              <a:spLocks noChangeArrowheads="1"/>
            </p:cNvSpPr>
            <p:nvPr/>
          </p:nvSpPr>
          <p:spPr bwMode="auto">
            <a:xfrm>
              <a:off x="2719388" y="3916363"/>
              <a:ext cx="1463675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Costs</a:t>
              </a:r>
            </a:p>
          </p:txBody>
        </p:sp>
        <p:sp>
          <p:nvSpPr>
            <p:cNvPr id="125960" name="AutoShape 8"/>
            <p:cNvSpPr>
              <a:spLocks noChangeArrowheads="1"/>
            </p:cNvSpPr>
            <p:nvPr/>
          </p:nvSpPr>
          <p:spPr bwMode="auto">
            <a:xfrm>
              <a:off x="2379663" y="1979380"/>
              <a:ext cx="452438" cy="481998"/>
            </a:xfrm>
            <a:prstGeom prst="downArrow">
              <a:avLst>
                <a:gd name="adj1" fmla="val 50000"/>
                <a:gd name="adj2" fmla="val 2815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966" name="AutoShape 14"/>
            <p:cNvSpPr>
              <a:spLocks noChangeArrowheads="1"/>
            </p:cNvSpPr>
            <p:nvPr/>
          </p:nvSpPr>
          <p:spPr bwMode="auto">
            <a:xfrm>
              <a:off x="1645444" y="5070476"/>
              <a:ext cx="452437" cy="496888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5967" name="AutoShape 15"/>
            <p:cNvSpPr>
              <a:spLocks noChangeArrowheads="1"/>
            </p:cNvSpPr>
            <p:nvPr/>
          </p:nvSpPr>
          <p:spPr bwMode="auto">
            <a:xfrm>
              <a:off x="1634331" y="4275138"/>
              <a:ext cx="452438" cy="454025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5968" name="AutoShape 16"/>
            <p:cNvSpPr>
              <a:spLocks noChangeArrowheads="1"/>
            </p:cNvSpPr>
            <p:nvPr/>
          </p:nvSpPr>
          <p:spPr bwMode="auto">
            <a:xfrm>
              <a:off x="1634331" y="3479799"/>
              <a:ext cx="452438" cy="42386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5977" name="AutoShape 25"/>
            <p:cNvSpPr>
              <a:spLocks noChangeArrowheads="1"/>
            </p:cNvSpPr>
            <p:nvPr/>
          </p:nvSpPr>
          <p:spPr bwMode="auto">
            <a:xfrm>
              <a:off x="3225006" y="3481188"/>
              <a:ext cx="452437" cy="4381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5980" name="Text Box 28"/>
            <p:cNvSpPr txBox="1">
              <a:spLocks noChangeArrowheads="1"/>
            </p:cNvSpPr>
            <p:nvPr/>
          </p:nvSpPr>
          <p:spPr bwMode="auto">
            <a:xfrm>
              <a:off x="1008063" y="5589588"/>
              <a:ext cx="316388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Health, ecosystems and climate impact indicators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6250" y="249472"/>
            <a:ext cx="11239500" cy="106593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The GAINS Model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845714" y="1751367"/>
            <a:ext cx="949614" cy="40594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>
            <a:off x="3428404" y="1733643"/>
            <a:ext cx="3162409" cy="612648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cs typeface="Arial" charset="0"/>
              </a:rPr>
              <a:t>Energy activity projections</a:t>
            </a: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DFC24661-05DE-4453-A53A-2A1327F1B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3" y="1667385"/>
            <a:ext cx="2483229" cy="44896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2060"/>
                </a:solidFill>
                <a:latin typeface="+mn-lt"/>
                <a:cs typeface="Arial" charset="0"/>
              </a:rPr>
              <a:t>Global </a:t>
            </a:r>
          </a:p>
          <a:p>
            <a:pPr marL="574675" lvl="1" indent="-234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74675" algn="l"/>
              </a:tabLst>
            </a:pPr>
            <a:r>
              <a:rPr lang="en-US" sz="1800" dirty="0">
                <a:solidFill>
                  <a:srgbClr val="002060"/>
                </a:solidFill>
                <a:latin typeface="+mn-lt"/>
                <a:cs typeface="Arial" charset="0"/>
              </a:rPr>
              <a:t>IEA/WEO, IEA/ETP, POLES, MESSAGE, LEAP, etc.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2060"/>
                </a:solidFill>
                <a:latin typeface="+mn-lt"/>
                <a:cs typeface="Arial" charset="0"/>
              </a:rPr>
              <a:t>Regional </a:t>
            </a:r>
          </a:p>
          <a:p>
            <a:pPr marL="574675" lvl="1" indent="-234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74675" algn="l"/>
              </a:tabLst>
            </a:pPr>
            <a:r>
              <a:rPr lang="en-US" sz="1800" dirty="0">
                <a:solidFill>
                  <a:srgbClr val="002060"/>
                </a:solidFill>
                <a:latin typeface="+mn-lt"/>
                <a:cs typeface="Arial" charset="0"/>
              </a:rPr>
              <a:t>PRIMES, AIMS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2060"/>
                </a:solidFill>
                <a:latin typeface="+mn-lt"/>
                <a:cs typeface="Arial" charset="0"/>
              </a:rPr>
              <a:t>National </a:t>
            </a:r>
          </a:p>
          <a:p>
            <a:pPr marL="574675" lvl="1" indent="-234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74675" algn="l"/>
              </a:tabLst>
            </a:pPr>
            <a:r>
              <a:rPr lang="en-US" sz="1800" dirty="0">
                <a:solidFill>
                  <a:srgbClr val="002060"/>
                </a:solidFill>
                <a:latin typeface="+mn-lt"/>
                <a:cs typeface="Arial" charset="0"/>
              </a:rPr>
              <a:t>IIMA – AIMS, GCAM/IIMA, MARKAL;</a:t>
            </a:r>
          </a:p>
          <a:p>
            <a:pPr marL="574675" lvl="1" indent="-234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74675" algn="l"/>
              </a:tabLst>
            </a:pPr>
            <a:r>
              <a:rPr lang="en-US" sz="1800" dirty="0">
                <a:solidFill>
                  <a:srgbClr val="002060"/>
                </a:solidFill>
                <a:latin typeface="+mn-lt"/>
                <a:cs typeface="Arial" charset="0"/>
              </a:rPr>
              <a:t>TERI – MARKAL;</a:t>
            </a:r>
          </a:p>
          <a:p>
            <a:pPr marL="574675" lvl="1" indent="-234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74675" algn="l"/>
              </a:tabLst>
            </a:pPr>
            <a:r>
              <a:rPr lang="en-US" sz="1800" dirty="0" err="1">
                <a:solidFill>
                  <a:srgbClr val="002060"/>
                </a:solidFill>
                <a:latin typeface="+mn-lt"/>
                <a:cs typeface="Arial" charset="0"/>
              </a:rPr>
              <a:t>IRADe</a:t>
            </a:r>
            <a:r>
              <a:rPr lang="en-US" sz="1800" dirty="0">
                <a:solidFill>
                  <a:srgbClr val="002060"/>
                </a:solidFill>
                <a:latin typeface="+mn-lt"/>
                <a:cs typeface="Arial" charset="0"/>
              </a:rPr>
              <a:t> – CGE model;</a:t>
            </a:r>
          </a:p>
          <a:p>
            <a:pPr marL="574675" lvl="1" indent="-234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74675" algn="l"/>
              </a:tabLst>
            </a:pPr>
            <a:r>
              <a:rPr lang="en-US" sz="1800" dirty="0">
                <a:solidFill>
                  <a:srgbClr val="002060"/>
                </a:solidFill>
                <a:latin typeface="+mn-lt"/>
                <a:cs typeface="Arial" charset="0"/>
              </a:rPr>
              <a:t>CEEW - GCAM/IIMA;</a:t>
            </a:r>
          </a:p>
          <a:p>
            <a:pPr marL="574675" lvl="1" indent="-234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74675" algn="l"/>
              </a:tabLst>
            </a:pPr>
            <a:r>
              <a:rPr lang="en-US" sz="1800" dirty="0">
                <a:solidFill>
                  <a:srgbClr val="002060"/>
                </a:solidFill>
                <a:latin typeface="+mn-lt"/>
                <a:cs typeface="Arial" charset="0"/>
              </a:rPr>
              <a:t>NITI Aayog – </a:t>
            </a:r>
            <a:r>
              <a:rPr lang="en-US" sz="1800" dirty="0" err="1">
                <a:solidFill>
                  <a:srgbClr val="002060"/>
                </a:solidFill>
                <a:latin typeface="+mn-lt"/>
                <a:cs typeface="Arial" charset="0"/>
              </a:rPr>
              <a:t>MESSAGEix</a:t>
            </a:r>
            <a:endParaRPr lang="en-US" sz="1800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574675" lvl="1" indent="-234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74675" algn="l"/>
              </a:tabLst>
            </a:pPr>
            <a:r>
              <a:rPr lang="en-US" sz="1800" dirty="0">
                <a:solidFill>
                  <a:srgbClr val="002060"/>
                </a:solidFill>
                <a:latin typeface="+mn-lt"/>
                <a:cs typeface="Arial" charset="0"/>
              </a:rPr>
              <a:t>CSTEP</a:t>
            </a:r>
          </a:p>
        </p:txBody>
      </p:sp>
    </p:spTree>
    <p:extLst>
      <p:ext uri="{BB962C8B-B14F-4D97-AF65-F5344CB8AC3E}">
        <p14:creationId xmlns:p14="http://schemas.microsoft.com/office/powerpoint/2010/main" val="20349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AF59-F3C7-4610-BDBA-087EBE0D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Air Pollution &amp;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F302-B073-4FFA-B42C-BFFDF3FBE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Air pollution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poses a major threat to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human health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climate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 The combined effects of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ambient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household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air pollution cause about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7 million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premature deaths every year (UN, 2019), largely as a result of increased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mortality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from stroke, heart disease, chronic obstructive pulmonary disease, lung cancer and acute respiratory infections.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Exposure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to ambient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particulate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matter is a leading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risk factor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for environmental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public health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in India. It is estimated that only about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1%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of the Indian population is exposed to less than the global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WHO guideline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level of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10 </a:t>
            </a:r>
            <a:r>
              <a:rPr lang="en-US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μg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/m</a:t>
            </a:r>
            <a:r>
              <a:rPr lang="en-US" baseline="300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annual mean PM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2.5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(IEA, 2016), and the majority of the population faces exposure of more than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35 </a:t>
            </a:r>
            <a:r>
              <a:rPr lang="en-US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μg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/m</a:t>
            </a:r>
            <a:r>
              <a:rPr lang="en-US" baseline="300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, i.e., above the highest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Target Level 1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defined by the World Health Organization (WHO).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If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 additional measures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are taken to change the ongoing regular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air pollution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crises, deaths from air pollution in India will rise from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1.1 million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 2015 to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1.7 million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deaths annually in 2030 and </a:t>
            </a:r>
            <a:r>
              <a:rPr lang="en-US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3.6 million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deaths annually by 2050 (HEI, 2019).</a:t>
            </a:r>
          </a:p>
        </p:txBody>
      </p:sp>
    </p:spTree>
    <p:extLst>
      <p:ext uri="{BB962C8B-B14F-4D97-AF65-F5344CB8AC3E}">
        <p14:creationId xmlns:p14="http://schemas.microsoft.com/office/powerpoint/2010/main" val="3131889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3543-5D27-4ACA-9A6F-23AA991B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584442"/>
            <a:ext cx="10658856" cy="701731"/>
          </a:xfrm>
        </p:spPr>
        <p:txBody>
          <a:bodyPr/>
          <a:lstStyle/>
          <a:p>
            <a:pPr algn="l"/>
            <a:r>
              <a:rPr lang="en-US" sz="2800" dirty="0">
                <a:latin typeface="+mn-lt"/>
                <a:ea typeface="+mn-ea"/>
                <a:cs typeface="Arial" panose="020B0604020202020204" pitchFamily="34" charset="0"/>
              </a:rPr>
              <a:t>Exposure to air pollution costs the world’s economy some 5.1 trillion USD per year in welfare losses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510CEB-4C19-4281-B121-1E1F6BBDE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260" y="1322388"/>
            <a:ext cx="9321220" cy="5282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1CE0C7-11EB-4134-8D89-AE477B70876D}"/>
              </a:ext>
            </a:extLst>
          </p:cNvPr>
          <p:cNvSpPr txBox="1"/>
          <p:nvPr/>
        </p:nvSpPr>
        <p:spPr>
          <a:xfrm>
            <a:off x="4268398" y="1741595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cs typeface="Arial" panose="020B0604020202020204" pitchFamily="34" charset="0"/>
              </a:rPr>
              <a:t>INDIA: 2013 welfare losses equivalent to 7.7% of GDP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81E519-F618-4EAB-97CD-DE07F3F65D03}"/>
              </a:ext>
            </a:extLst>
          </p:cNvPr>
          <p:cNvSpPr/>
          <p:nvPr/>
        </p:nvSpPr>
        <p:spPr>
          <a:xfrm>
            <a:off x="2264260" y="1322388"/>
            <a:ext cx="1858853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screenshot, sign, man&#10;&#10;Description automatically generated">
            <a:extLst>
              <a:ext uri="{FF2B5EF4-FFF2-40B4-BE49-F238E27FC236}">
                <a16:creationId xmlns:a16="http://schemas.microsoft.com/office/drawing/2014/main" id="{BE54FE79-C4AF-4B4E-A013-689FFE53B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6" y="3106348"/>
            <a:ext cx="1304925" cy="1714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2CE546-A73C-4CA3-86E1-F6A72F8BBD28}"/>
              </a:ext>
            </a:extLst>
          </p:cNvPr>
          <p:cNvSpPr txBox="1"/>
          <p:nvPr/>
        </p:nvSpPr>
        <p:spPr>
          <a:xfrm>
            <a:off x="9827897" y="6534637"/>
            <a:ext cx="2340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Source: World Bank (2016)</a:t>
            </a:r>
          </a:p>
        </p:txBody>
      </p:sp>
    </p:spTree>
    <p:extLst>
      <p:ext uri="{BB962C8B-B14F-4D97-AF65-F5344CB8AC3E}">
        <p14:creationId xmlns:p14="http://schemas.microsoft.com/office/powerpoint/2010/main" val="124018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DBAF-357A-4B2E-ADD8-C740FF1A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+mn-lt"/>
                <a:cs typeface="Arial" panose="020B0604020202020204" pitchFamily="34" charset="0"/>
              </a:rPr>
              <a:t>India has the most polluted cities on earth </a:t>
            </a:r>
            <a:br>
              <a:rPr lang="en-US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Average level of fine particulate matter (PM</a:t>
            </a:r>
            <a:r>
              <a:rPr lang="en-US" sz="2000" baseline="-25000" dirty="0">
                <a:latin typeface="+mn-lt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) pollution in 2018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20BB29-4FF6-4A06-867B-B6D755CDB7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7145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D8F506-2811-4450-8D0D-B8E3E2691CAC}"/>
              </a:ext>
            </a:extLst>
          </p:cNvPr>
          <p:cNvSpPr txBox="1"/>
          <p:nvPr/>
        </p:nvSpPr>
        <p:spPr>
          <a:xfrm>
            <a:off x="6768213" y="6534637"/>
            <a:ext cx="5400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Source: WHO Global Ambient Air Quality Database (update 2018)</a:t>
            </a:r>
          </a:p>
        </p:txBody>
      </p:sp>
    </p:spTree>
    <p:extLst>
      <p:ext uri="{BB962C8B-B14F-4D97-AF65-F5344CB8AC3E}">
        <p14:creationId xmlns:p14="http://schemas.microsoft.com/office/powerpoint/2010/main" val="2275707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DBAF-357A-4B2E-ADD8-C740FF1A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+mn-lt"/>
                <a:cs typeface="Arial" panose="020B0604020202020204" pitchFamily="34" charset="0"/>
              </a:rPr>
              <a:t>India has the most polluted cities on earth </a:t>
            </a:r>
            <a:br>
              <a:rPr lang="en-US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Average level of fine particulate matter (PM</a:t>
            </a:r>
            <a:r>
              <a:rPr lang="en-US" sz="2000" baseline="-25000" dirty="0">
                <a:latin typeface="+mn-lt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) pollution in 2018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20BB29-4FF6-4A06-867B-B6D755CDB7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7145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D8F506-2811-4450-8D0D-B8E3E2691CAC}"/>
              </a:ext>
            </a:extLst>
          </p:cNvPr>
          <p:cNvSpPr txBox="1"/>
          <p:nvPr/>
        </p:nvSpPr>
        <p:spPr>
          <a:xfrm>
            <a:off x="6768213" y="6534637"/>
            <a:ext cx="5400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Source: WHO Global Ambient Air Quality Database (update 2018)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BB56F8-EAF4-4055-8498-A9C924977A83}"/>
              </a:ext>
            </a:extLst>
          </p:cNvPr>
          <p:cNvCxnSpPr>
            <a:cxnSpLocks/>
          </p:cNvCxnSpPr>
          <p:nvPr/>
        </p:nvCxnSpPr>
        <p:spPr>
          <a:xfrm>
            <a:off x="1543050" y="4069441"/>
            <a:ext cx="97917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96E753-3B06-4BBE-9DBC-58B2ABC84BC5}"/>
              </a:ext>
            </a:extLst>
          </p:cNvPr>
          <p:cNvCxnSpPr>
            <a:cxnSpLocks/>
          </p:cNvCxnSpPr>
          <p:nvPr/>
        </p:nvCxnSpPr>
        <p:spPr>
          <a:xfrm>
            <a:off x="1543050" y="4555772"/>
            <a:ext cx="9839325" cy="0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4724D4F-881E-41CC-A258-C9A6C94A51E0}"/>
              </a:ext>
            </a:extLst>
          </p:cNvPr>
          <p:cNvSpPr txBox="1"/>
          <p:nvPr/>
        </p:nvSpPr>
        <p:spPr>
          <a:xfrm>
            <a:off x="11113656" y="3786554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NAAQS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1BF55-534E-4E5F-83E6-344A205FE6E8}"/>
              </a:ext>
            </a:extLst>
          </p:cNvPr>
          <p:cNvSpPr txBox="1"/>
          <p:nvPr/>
        </p:nvSpPr>
        <p:spPr>
          <a:xfrm>
            <a:off x="11115674" y="4285774"/>
            <a:ext cx="105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WHO guideline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6CD1DB-B7CE-46C7-8244-7E8549EEF9CB}"/>
              </a:ext>
            </a:extLst>
          </p:cNvPr>
          <p:cNvSpPr/>
          <p:nvPr/>
        </p:nvSpPr>
        <p:spPr>
          <a:xfrm>
            <a:off x="4795279" y="2030820"/>
            <a:ext cx="797448" cy="5741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476F41-B6A3-4C46-9704-9BD5F34144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27103" y="2564222"/>
            <a:ext cx="8321998" cy="40349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45AF25-ABAE-459E-AE94-02B95B7A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Methodological Approach: Soft linking GCAM-IIMA and GAINS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C9667AA-A8C1-4818-B00F-CF27A5D60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62" y="1646228"/>
            <a:ext cx="1444338" cy="344710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Buildings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99D382F-4D0D-4404-B00E-4AA193A8D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086" y="1639145"/>
            <a:ext cx="1444342" cy="344710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Industry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3226494-85CA-4200-AEA3-2ADD9C934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031" y="1643474"/>
            <a:ext cx="1433459" cy="344710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Transport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D5F1D9EA-C3BB-49E2-92E1-6377BDF209DD}"/>
              </a:ext>
            </a:extLst>
          </p:cNvPr>
          <p:cNvSpPr/>
          <p:nvPr/>
        </p:nvSpPr>
        <p:spPr>
          <a:xfrm>
            <a:off x="3328827" y="2008490"/>
            <a:ext cx="283814" cy="6311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68859C0F-2439-4FE2-A3E6-9E68DCC0F77D}"/>
              </a:ext>
            </a:extLst>
          </p:cNvPr>
          <p:cNvSpPr/>
          <p:nvPr/>
        </p:nvSpPr>
        <p:spPr>
          <a:xfrm>
            <a:off x="5947021" y="2017054"/>
            <a:ext cx="283814" cy="6311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9C726D0E-6DE1-4D1A-BBE6-D5E0B4BDB23E}"/>
              </a:ext>
            </a:extLst>
          </p:cNvPr>
          <p:cNvSpPr/>
          <p:nvPr/>
        </p:nvSpPr>
        <p:spPr>
          <a:xfrm>
            <a:off x="9263853" y="2005070"/>
            <a:ext cx="283814" cy="6311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7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CADB-1D9C-47EE-9CDF-834EF757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7" y="44152"/>
            <a:ext cx="10972800" cy="859307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Air quality management needs to address urban and rural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2301-6C7C-4827-8A8A-E2F84DE4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493560"/>
            <a:ext cx="10972800" cy="1308506"/>
          </a:xfr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While current ambient PM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2.5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monitoring in India reveals high levels in urban areas, remote sensing, comprehensive air quality modelling and emission inventories suggest large-scale exceedances of the NAAQS also in rural areas.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Household fuel combustion, small industries, burning of garbage and agricultural waste, etc., cause high emissions in rural areas too.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Pollution from rural areas is transported into the cities (and vice versa), where it constitutes a significant share of pollution.</a:t>
            </a:r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1FE1B03F-03F5-4380-AEEE-5349D306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82" y="1342818"/>
            <a:ext cx="3394709" cy="269716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26BD444-FBA5-4F11-BF61-3A0BE7A69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03"/>
          <a:stretch/>
        </p:blipFill>
        <p:spPr>
          <a:xfrm>
            <a:off x="8379029" y="1541970"/>
            <a:ext cx="2408331" cy="25351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2F6B99-5071-434F-8EBB-C3401E8AA612}"/>
              </a:ext>
            </a:extLst>
          </p:cNvPr>
          <p:cNvSpPr txBox="1">
            <a:spLocks/>
          </p:cNvSpPr>
          <p:nvPr/>
        </p:nvSpPr>
        <p:spPr>
          <a:xfrm>
            <a:off x="8048746" y="927045"/>
            <a:ext cx="3437860" cy="38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Emission densities of PM</a:t>
            </a:r>
            <a:r>
              <a:rPr lang="en-US" sz="1400" baseline="-25000" dirty="0">
                <a:solidFill>
                  <a:schemeClr val="accent1">
                    <a:lumMod val="50000"/>
                  </a:schemeClr>
                </a:solidFill>
              </a:rPr>
              <a:t>2.5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2015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1A498-1916-4ABB-AAC0-A43540650329}"/>
              </a:ext>
            </a:extLst>
          </p:cNvPr>
          <p:cNvSpPr txBox="1">
            <a:spLocks/>
          </p:cNvSpPr>
          <p:nvPr/>
        </p:nvSpPr>
        <p:spPr>
          <a:xfrm>
            <a:off x="9795922" y="4111419"/>
            <a:ext cx="1493838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Source: IIASA/GAINS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6F01C6-CC72-4712-88EE-3B3180392970}"/>
              </a:ext>
            </a:extLst>
          </p:cNvPr>
          <p:cNvSpPr txBox="1">
            <a:spLocks/>
          </p:cNvSpPr>
          <p:nvPr/>
        </p:nvSpPr>
        <p:spPr>
          <a:xfrm>
            <a:off x="4287081" y="922682"/>
            <a:ext cx="3133981" cy="38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Computed ambient levels of PM</a:t>
            </a:r>
            <a:r>
              <a:rPr lang="en-US" sz="1400" baseline="-25000" dirty="0">
                <a:solidFill>
                  <a:schemeClr val="accent1">
                    <a:lumMod val="50000"/>
                  </a:schemeClr>
                </a:solidFill>
              </a:rPr>
              <a:t>2.5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61489E-1460-4482-8523-7488D405C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8048" y="2438531"/>
            <a:ext cx="2697166" cy="46460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7B6E875-E75A-4284-8D0B-ADBA96FCA901}"/>
              </a:ext>
            </a:extLst>
          </p:cNvPr>
          <p:cNvGrpSpPr/>
          <p:nvPr/>
        </p:nvGrpSpPr>
        <p:grpSpPr>
          <a:xfrm>
            <a:off x="989182" y="927045"/>
            <a:ext cx="2529423" cy="3487930"/>
            <a:chOff x="1366091" y="1012030"/>
            <a:chExt cx="2529423" cy="3487930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0D75C319-1ADB-47D5-B25C-1B4AD196ED9F}"/>
                </a:ext>
              </a:extLst>
            </p:cNvPr>
            <p:cNvSpPr txBox="1">
              <a:spLocks/>
            </p:cNvSpPr>
            <p:nvPr/>
          </p:nvSpPr>
          <p:spPr>
            <a:xfrm>
              <a:off x="1366091" y="1012030"/>
              <a:ext cx="2235793" cy="3898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891" indent="-342891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32" indent="-28574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4000"/>
                </a:lnSpc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</a:rPr>
                <a:t>Satellite-derived PM</a:t>
              </a:r>
              <a:r>
                <a:rPr lang="en-US" sz="1400" baseline="-25000" dirty="0">
                  <a:solidFill>
                    <a:schemeClr val="accent1">
                      <a:lumMod val="50000"/>
                    </a:schemeClr>
                  </a:solidFill>
                </a:rPr>
                <a:t>2.5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07CC0EAF-C278-42E5-80A1-1B13D46ACC15}"/>
                </a:ext>
              </a:extLst>
            </p:cNvPr>
            <p:cNvSpPr txBox="1">
              <a:spLocks/>
            </p:cNvSpPr>
            <p:nvPr/>
          </p:nvSpPr>
          <p:spPr>
            <a:xfrm>
              <a:off x="2401676" y="4196404"/>
              <a:ext cx="1493838" cy="3035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891" indent="-342891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32" indent="-28574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4000"/>
                </a:lnSpc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en-US" sz="1050" dirty="0">
                  <a:solidFill>
                    <a:schemeClr val="accent1">
                      <a:lumMod val="50000"/>
                    </a:schemeClr>
                  </a:solidFill>
                </a:rPr>
                <a:t>Source: NASA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2FB4BDC-CC33-49ED-A0C2-A3C70136F606}"/>
              </a:ext>
            </a:extLst>
          </p:cNvPr>
          <p:cNvSpPr txBox="1">
            <a:spLocks/>
          </p:cNvSpPr>
          <p:nvPr/>
        </p:nvSpPr>
        <p:spPr>
          <a:xfrm>
            <a:off x="6051736" y="4111419"/>
            <a:ext cx="1493838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Source: IIASA/GAINS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4555F0A-26E4-4AE6-B202-DD0AAFAC8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96747" y="2689110"/>
            <a:ext cx="2583274" cy="1927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F6EFA6-F2EA-4CA4-AD58-73506C812F87}"/>
              </a:ext>
            </a:extLst>
          </p:cNvPr>
          <p:cNvSpPr txBox="1"/>
          <p:nvPr/>
        </p:nvSpPr>
        <p:spPr>
          <a:xfrm rot="16200000">
            <a:off x="10792344" y="2621374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PM</a:t>
            </a:r>
            <a:r>
              <a:rPr lang="en-US" sz="1100" baseline="-25000" dirty="0">
                <a:solidFill>
                  <a:schemeClr val="accent1">
                    <a:lumMod val="50000"/>
                  </a:schemeClr>
                </a:solidFill>
              </a:rPr>
              <a:t>2.5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kt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/year)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837" y="1380819"/>
            <a:ext cx="2213072" cy="26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7802"/>
            <a:ext cx="9263605" cy="1143000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Effective solutions require regional cooperation between cities and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0513" y="2204468"/>
            <a:ext cx="3975671" cy="2707392"/>
          </a:xfr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 large share of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2.5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in ambient air originates from sources outside of cities and from other States, which are beyond the immediate jurisdictions of cities.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Cost-effective strategies require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regionally coordinated approaches, 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and need to address urban and rural emission sources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00900" y="6572250"/>
            <a:ext cx="971550" cy="28574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47" y="1697304"/>
            <a:ext cx="6963407" cy="45259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9B52CF-542F-41F9-A816-23CC46A7FBB8}"/>
              </a:ext>
            </a:extLst>
          </p:cNvPr>
          <p:cNvSpPr txBox="1">
            <a:spLocks/>
          </p:cNvSpPr>
          <p:nvPr/>
        </p:nvSpPr>
        <p:spPr>
          <a:xfrm>
            <a:off x="758747" y="1356612"/>
            <a:ext cx="6963407" cy="3898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Origin of (population-weighted) PM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</a:rPr>
              <a:t>2.5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concentrations in ambient air 2015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600642-42C7-4712-AC51-DDDA799F4AD2}"/>
              </a:ext>
            </a:extLst>
          </p:cNvPr>
          <p:cNvSpPr txBox="1">
            <a:spLocks/>
          </p:cNvSpPr>
          <p:nvPr/>
        </p:nvSpPr>
        <p:spPr>
          <a:xfrm>
            <a:off x="7914550" y="6531294"/>
            <a:ext cx="4223544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IIASA/CEEW – Purohit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365384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7" y="514992"/>
            <a:ext cx="10658856" cy="701731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Source-apportionment of PM</a:t>
            </a:r>
            <a:r>
              <a:rPr lang="en-US" sz="3000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2.5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in Delhi NCT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371"/>
          <a:stretch/>
        </p:blipFill>
        <p:spPr>
          <a:xfrm>
            <a:off x="8332051" y="2781313"/>
            <a:ext cx="3104991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210" y="1341313"/>
            <a:ext cx="6934763" cy="50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025419">
            <a:off x="4767178" y="5781549"/>
            <a:ext cx="9121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cs typeface="Calibri" panose="020F0502020204030204" pitchFamily="34" charset="0"/>
              </a:rPr>
              <a:t>Clean Air</a:t>
            </a:r>
          </a:p>
        </p:txBody>
      </p:sp>
      <p:sp>
        <p:nvSpPr>
          <p:cNvPr id="8" name="TextBox 7"/>
          <p:cNvSpPr txBox="1"/>
          <p:nvPr/>
        </p:nvSpPr>
        <p:spPr>
          <a:xfrm rot="18025419">
            <a:off x="3340160" y="5781549"/>
            <a:ext cx="9121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cs typeface="Calibri" panose="020F0502020204030204" pitchFamily="34" charset="0"/>
              </a:rPr>
              <a:t>Clean Air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9719" y="1341313"/>
            <a:ext cx="3077324" cy="1468764"/>
          </a:xfrm>
          <a:solidFill>
            <a:srgbClr val="E1F0FF"/>
          </a:solidFill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Emission controls: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Bharat IV from 2010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CNG for buses and three-wheelers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Enhanced penetration of natural gas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Improved public transport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139995-722A-493F-B5F4-3EA522163C98}"/>
              </a:ext>
            </a:extLst>
          </p:cNvPr>
          <p:cNvSpPr txBox="1">
            <a:spLocks/>
          </p:cNvSpPr>
          <p:nvPr/>
        </p:nvSpPr>
        <p:spPr>
          <a:xfrm>
            <a:off x="3765750" y="6511838"/>
            <a:ext cx="8366310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IIASA/NEERI – Amann &amp; Purohit et al. (2017);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Bhanarkar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&amp; Purohit et al. 2018</a:t>
            </a:r>
          </a:p>
        </p:txBody>
      </p:sp>
    </p:spTree>
    <p:extLst>
      <p:ext uri="{BB962C8B-B14F-4D97-AF65-F5344CB8AC3E}">
        <p14:creationId xmlns:p14="http://schemas.microsoft.com/office/powerpoint/2010/main" val="1196299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Effective solutions must address all sources that contribute to PM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2.5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1393" y="1383365"/>
            <a:ext cx="6963407" cy="452596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491567"/>
            <a:ext cx="41909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significant share of emissions still originates from sources associated with poverty and underdevelopment (i.e. solid fuel use in households and waste management practices).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Any effective reduction of PM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</a:rPr>
              <a:t>2.5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levels in ambient air and the resulting health burden needs to balance emission controls across all these source sectors.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focus on single sources alone will not deliver effective improvements and is likely to waste economic resources to the detriment of further economic and social development.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9269" y="5957316"/>
            <a:ext cx="6963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*</a:t>
            </a:r>
            <a:r>
              <a:rPr lang="en-US" sz="1400" dirty="0"/>
              <a:t>Secondary particles formed in the atmosphere from agricultural NH</a:t>
            </a:r>
            <a:r>
              <a:rPr lang="en-US" sz="1400" baseline="-25000" dirty="0"/>
              <a:t>3</a:t>
            </a:r>
            <a:r>
              <a:rPr lang="en-US" sz="1400" dirty="0"/>
              <a:t> emissions through  chemical reactions with SO</a:t>
            </a:r>
            <a:r>
              <a:rPr lang="en-US" sz="1400" baseline="-25000" dirty="0"/>
              <a:t>2</a:t>
            </a:r>
            <a:r>
              <a:rPr lang="en-US" sz="1400" dirty="0"/>
              <a:t> and/or NO</a:t>
            </a:r>
            <a:r>
              <a:rPr lang="en-US" sz="1400" baseline="-25000" dirty="0"/>
              <a:t>x</a:t>
            </a:r>
            <a:r>
              <a:rPr lang="en-US" sz="1400" dirty="0"/>
              <a:t> emissions; </a:t>
            </a:r>
          </a:p>
          <a:p>
            <a:r>
              <a:rPr lang="en-US" sz="1400" dirty="0"/>
              <a:t>**Including Telangana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8192E-F295-45D2-B70E-F3CBE5555ABE}"/>
              </a:ext>
            </a:extLst>
          </p:cNvPr>
          <p:cNvSpPr txBox="1">
            <a:spLocks/>
          </p:cNvSpPr>
          <p:nvPr/>
        </p:nvSpPr>
        <p:spPr>
          <a:xfrm>
            <a:off x="7914550" y="6542869"/>
            <a:ext cx="4223544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IIASA/CEEW – Purohit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64050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4FA9-3481-428F-99D4-F45B6450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Macro-economic development and energy consumption</a:t>
            </a:r>
            <a:endParaRPr lang="en-US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2D456D-1BEE-49BC-993F-00F6957F5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97" y="1627358"/>
            <a:ext cx="5787808" cy="5242465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23EA86D-A647-430A-9E46-564E4D1DB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002" y="1609252"/>
            <a:ext cx="5595522" cy="52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ED4F99-BD69-4A80-BB88-E073D964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0" dirty="0"/>
              <a:t>GAINS India: 23 Administrative regions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70982-D9FA-4A9B-A033-F8A6B7CFE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4932202" cy="40090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ANPR: Andhra Pradesh (including Telangana); ASSA: Assam; 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BENG: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 Bengal; BIHA: Bihar; 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CHHA: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Chhattisgarh; 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DELH: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Delhi NCT; EHIM: North East (excl. Assam); GOA: Goa; GUJA: Gujarat; HARY: Haryana; HIPR: Himachal Pradesh; JHAR: Jharkhand; KARN: Karnataka; KERA: Kerala; MAHA:  </a:t>
            </a:r>
            <a:r>
              <a:rPr lang="en-GB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Maharashtra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MAPR: Madhya Pradesh; ORIS: Odisha; PUNJ: </a:t>
            </a:r>
            <a:r>
              <a:rPr lang="en-GB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Punjab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RAJA: Rajasthan; TAMI: </a:t>
            </a:r>
            <a:r>
              <a:rPr lang="en-GB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Tamil Nadu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UTAN: Uttarakhand: UTPR: Uttar Pradesh; WHIM: Jammu and Kashmir.</a:t>
            </a:r>
          </a:p>
          <a:p>
            <a:pPr algn="just">
              <a:spcBef>
                <a:spcPts val="0"/>
              </a:spcBef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EHIM: Arunachal Pradesh, Manipur, Meghalaya, Mizoram, Nagaland, Sikkim and Tripura.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0E200679-CA86-4F59-93C1-E223CDF930C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790093"/>
              </p:ext>
            </p:extLst>
          </p:nvPr>
        </p:nvGraphicFramePr>
        <p:xfrm>
          <a:off x="5378822" y="932329"/>
          <a:ext cx="5787237" cy="590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Bitmap Image" r:id="rId3" imgW="5428571" imgH="5544324" progId="PBrush">
                  <p:embed/>
                </p:oleObj>
              </mc:Choice>
              <mc:Fallback>
                <p:oleObj name="Bitmap Image" r:id="rId3" imgW="5428571" imgH="5544324" progId="PBrush">
                  <p:embed/>
                  <p:pic>
                    <p:nvPicPr>
                      <p:cNvPr id="901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822" y="932329"/>
                        <a:ext cx="5787237" cy="5909074"/>
                      </a:xfrm>
                      <a:prstGeom prst="rect">
                        <a:avLst/>
                      </a:prstGeom>
                      <a:solidFill>
                        <a:srgbClr val="F9F3D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4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26" y="77845"/>
            <a:ext cx="8904865" cy="11430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Compliance with current legislations will be essential for stabilizing pollution levels as the economy grows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01" y="1801534"/>
            <a:ext cx="3869820" cy="3074652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34" y="1801534"/>
            <a:ext cx="3105896" cy="3110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3087" y="18949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3055" y="1883438"/>
            <a:ext cx="150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2030 with </a:t>
            </a:r>
            <a:br>
              <a:rPr lang="en-US" sz="1200" dirty="0"/>
            </a:br>
            <a:r>
              <a:rPr lang="en-US" sz="1200" dirty="0"/>
              <a:t>current </a:t>
            </a:r>
            <a:br>
              <a:rPr lang="en-US" sz="1200" dirty="0"/>
            </a:br>
            <a:r>
              <a:rPr lang="en-US" sz="1200" dirty="0"/>
              <a:t>legislations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CD14A8-8CB6-4D77-8B7D-E0B6C5F96378}"/>
              </a:ext>
            </a:extLst>
          </p:cNvPr>
          <p:cNvSpPr txBox="1">
            <a:spLocks/>
          </p:cNvSpPr>
          <p:nvPr/>
        </p:nvSpPr>
        <p:spPr>
          <a:xfrm>
            <a:off x="4627855" y="1316241"/>
            <a:ext cx="3133981" cy="38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Computed ambient levels of PM</a:t>
            </a:r>
            <a:r>
              <a:rPr lang="en-US" sz="1400" baseline="-25000" dirty="0">
                <a:solidFill>
                  <a:schemeClr val="accent1">
                    <a:lumMod val="50000"/>
                  </a:schemeClr>
                </a:solidFill>
              </a:rPr>
              <a:t>2.5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B0E20B-0E8C-4C50-86DE-D4439EA77C18}"/>
              </a:ext>
            </a:extLst>
          </p:cNvPr>
          <p:cNvSpPr txBox="1">
            <a:spLocks/>
          </p:cNvSpPr>
          <p:nvPr/>
        </p:nvSpPr>
        <p:spPr>
          <a:xfrm>
            <a:off x="736382" y="5273036"/>
            <a:ext cx="10846018" cy="951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Current emission controls are effective, but their impacts are compensated by rapid economic growth.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By 2030, effective implementation and enforcement of the 2018 legislation could allow a three-fold increase in GDP without further deteriorating air quality.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68313-4A8E-4FB8-AC79-BC3DFD97E989}"/>
              </a:ext>
            </a:extLst>
          </p:cNvPr>
          <p:cNvSpPr txBox="1">
            <a:spLocks/>
          </p:cNvSpPr>
          <p:nvPr/>
        </p:nvSpPr>
        <p:spPr>
          <a:xfrm>
            <a:off x="7914550" y="6531294"/>
            <a:ext cx="4223544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IIASA/CEEW – Purohit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4029654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982"/>
            <a:ext cx="9163806" cy="11430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Policies and measures are available that could bring air quality more in compliance with the NAAQS </a:t>
            </a:r>
            <a:br>
              <a:rPr lang="en-US" sz="23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-Advanced Emission Control Technology Scenario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45477"/>
            <a:ext cx="3869820" cy="3176080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633" y="1945478"/>
            <a:ext cx="3105896" cy="3110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7886" y="203885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7854" y="2027382"/>
            <a:ext cx="150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2030 with </a:t>
            </a:r>
            <a:br>
              <a:rPr lang="en-US" sz="1600" dirty="0"/>
            </a:br>
            <a:r>
              <a:rPr lang="en-US" sz="1600" dirty="0"/>
              <a:t>current </a:t>
            </a:r>
            <a:br>
              <a:rPr lang="en-US" sz="1600" dirty="0"/>
            </a:br>
            <a:r>
              <a:rPr lang="en-US" sz="1600" dirty="0"/>
              <a:t>legislations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CD14A8-8CB6-4D77-8B7D-E0B6C5F96378}"/>
              </a:ext>
            </a:extLst>
          </p:cNvPr>
          <p:cNvSpPr txBox="1">
            <a:spLocks/>
          </p:cNvSpPr>
          <p:nvPr/>
        </p:nvSpPr>
        <p:spPr>
          <a:xfrm>
            <a:off x="4259490" y="1489158"/>
            <a:ext cx="3767114" cy="38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Computed ambient levels of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</a:rPr>
              <a:t>2.5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B0E20B-0E8C-4C50-86DE-D4439EA77C18}"/>
              </a:ext>
            </a:extLst>
          </p:cNvPr>
          <p:cNvSpPr txBox="1">
            <a:spLocks/>
          </p:cNvSpPr>
          <p:nvPr/>
        </p:nvSpPr>
        <p:spPr>
          <a:xfrm>
            <a:off x="527437" y="5347530"/>
            <a:ext cx="11054963" cy="951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Advanced technical emission controls can deliver additional air quality improvements, but will not be sufficient to achieve the NAAQS everywhere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NAAQS-compliant air quality to 60% of the Indian population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70527-F2C2-485F-BEA6-FA10D71A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772" y="1949664"/>
            <a:ext cx="3105897" cy="31058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7758C2-0094-42A7-AA8B-8F9604D2C91A}"/>
              </a:ext>
            </a:extLst>
          </p:cNvPr>
          <p:cNvSpPr txBox="1"/>
          <p:nvPr/>
        </p:nvSpPr>
        <p:spPr>
          <a:xfrm>
            <a:off x="9773406" y="2016828"/>
            <a:ext cx="150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2030 with </a:t>
            </a:r>
            <a:br>
              <a:rPr lang="en-US" sz="1600" dirty="0"/>
            </a:br>
            <a:r>
              <a:rPr lang="en-US" sz="1600" dirty="0"/>
              <a:t>advanced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D0EF6-0DA4-44DB-BCB1-088578043892}"/>
              </a:ext>
            </a:extLst>
          </p:cNvPr>
          <p:cNvSpPr txBox="1">
            <a:spLocks/>
          </p:cNvSpPr>
          <p:nvPr/>
        </p:nvSpPr>
        <p:spPr>
          <a:xfrm>
            <a:off x="7914550" y="6531294"/>
            <a:ext cx="4223544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IIASA/CEEW – Purohit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814682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982"/>
            <a:ext cx="9228881" cy="11430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Policies and measures are available that could bring air quality more in compliance with the NAAQS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-Sustainable Development Scenario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14927"/>
            <a:ext cx="3869820" cy="3176079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633" y="2014928"/>
            <a:ext cx="3105896" cy="3110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7886" y="21083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7854" y="2096832"/>
            <a:ext cx="150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2030 with </a:t>
            </a:r>
            <a:br>
              <a:rPr lang="en-US" sz="1600" dirty="0"/>
            </a:br>
            <a:r>
              <a:rPr lang="en-US" sz="1600" dirty="0"/>
              <a:t>current </a:t>
            </a:r>
            <a:br>
              <a:rPr lang="en-US" sz="1600" dirty="0"/>
            </a:br>
            <a:r>
              <a:rPr lang="en-US" sz="1600" dirty="0"/>
              <a:t>legislations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1A22EC5-C7B8-4A50-8495-271DC78E52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4" t="6825" r="23420" b="10607"/>
          <a:stretch/>
        </p:blipFill>
        <p:spPr>
          <a:xfrm>
            <a:off x="8268245" y="1997510"/>
            <a:ext cx="3105896" cy="31093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CD14A8-8CB6-4D77-8B7D-E0B6C5F96378}"/>
              </a:ext>
            </a:extLst>
          </p:cNvPr>
          <p:cNvSpPr txBox="1">
            <a:spLocks/>
          </p:cNvSpPr>
          <p:nvPr/>
        </p:nvSpPr>
        <p:spPr>
          <a:xfrm>
            <a:off x="4224765" y="1592178"/>
            <a:ext cx="3732390" cy="32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Computed ambient levels of PM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</a:rPr>
              <a:t>2.5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B9948-05BF-4BDC-A7DB-7A04E9777EE2}"/>
              </a:ext>
            </a:extLst>
          </p:cNvPr>
          <p:cNvSpPr/>
          <p:nvPr/>
        </p:nvSpPr>
        <p:spPr>
          <a:xfrm>
            <a:off x="5219095" y="20968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/>
              <a:t>2030 with </a:t>
            </a:r>
            <a:br>
              <a:rPr lang="en-US" sz="1600" dirty="0"/>
            </a:br>
            <a:r>
              <a:rPr lang="en-US" sz="1600" dirty="0"/>
              <a:t>development </a:t>
            </a:r>
            <a:br>
              <a:rPr lang="en-US" sz="1600" dirty="0"/>
            </a:br>
            <a:r>
              <a:rPr lang="en-US" sz="1600" dirty="0"/>
              <a:t>measures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B0E20B-0E8C-4C50-86DE-D4439EA77C18}"/>
              </a:ext>
            </a:extLst>
          </p:cNvPr>
          <p:cNvSpPr txBox="1">
            <a:spLocks/>
          </p:cNvSpPr>
          <p:nvPr/>
        </p:nvSpPr>
        <p:spPr>
          <a:xfrm>
            <a:off x="527437" y="5347530"/>
            <a:ext cx="11054963" cy="951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 package of development measures that are usually taken for other policy priorities can deliver significant co-benefits on air quality.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NAAQS-compliant air quality to about 85% of the Indian population.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891BA2-8A42-40C3-8DBA-60FF4D4052C0}"/>
              </a:ext>
            </a:extLst>
          </p:cNvPr>
          <p:cNvSpPr txBox="1">
            <a:spLocks/>
          </p:cNvSpPr>
          <p:nvPr/>
        </p:nvSpPr>
        <p:spPr>
          <a:xfrm>
            <a:off x="7914550" y="6531294"/>
            <a:ext cx="4223544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IIASA/CEEW – Purohit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282297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Policies and measures are available that could bring air quality more in compliance with the NAAQS (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Contd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…)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A7F0564-18F6-4208-A407-1824EE6E1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15" y="1417638"/>
            <a:ext cx="7074637" cy="513582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7EC43-B289-4FD8-A66E-5770C377898E}"/>
              </a:ext>
            </a:extLst>
          </p:cNvPr>
          <p:cNvSpPr txBox="1">
            <a:spLocks/>
          </p:cNvSpPr>
          <p:nvPr/>
        </p:nvSpPr>
        <p:spPr>
          <a:xfrm>
            <a:off x="7914550" y="6531294"/>
            <a:ext cx="4223544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IIASA/CEEW – Purohit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661288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Air pollutant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emission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control costs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4986" y="1600200"/>
            <a:ext cx="6963407" cy="452596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1" y="1600203"/>
            <a:ext cx="381538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Air pollution emission control costs accounted for about 0.7% of the GDP in 2015. This share will increase to 1.4-1.7% of GDP in 2030. More than 80% of total costs emerged for mobile sources. </a:t>
            </a:r>
          </a:p>
          <a:p>
            <a:pPr algn="just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 2050, with an almost 10-fold increase in GDP, air pollution controls will consume 1.1-1.5% of the GDP. </a:t>
            </a:r>
          </a:p>
          <a:p>
            <a:pPr marL="0" indent="0" algn="just">
              <a:buFont typeface="Arial" pitchFamily="34" charset="0"/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AF0DE-06D4-483C-9C51-A5FE91EB7831}"/>
              </a:ext>
            </a:extLst>
          </p:cNvPr>
          <p:cNvSpPr txBox="1">
            <a:spLocks/>
          </p:cNvSpPr>
          <p:nvPr/>
        </p:nvSpPr>
        <p:spPr>
          <a:xfrm>
            <a:off x="7914550" y="6531294"/>
            <a:ext cx="4223544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IIASA/CEEW – Purohit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1571930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4613" y="2257426"/>
            <a:ext cx="364331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78013" y="1962150"/>
            <a:ext cx="35988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10000"/>
              </a:lnSpc>
              <a:buFontTx/>
              <a:buChar char="•"/>
            </a:pPr>
            <a:r>
              <a:rPr lang="en-GB" sz="2000" dirty="0">
                <a:solidFill>
                  <a:srgbClr val="3333FF"/>
                </a:solidFill>
              </a:rPr>
              <a:t>Full application of advanced emission control technologies can reduce health impacts in India by 53% in 2030</a:t>
            </a:r>
          </a:p>
          <a:p>
            <a:pPr marL="342900" indent="-342900" algn="just">
              <a:lnSpc>
                <a:spcPct val="110000"/>
              </a:lnSpc>
              <a:buFontTx/>
              <a:buChar char="•"/>
            </a:pPr>
            <a:endParaRPr lang="en-GB" sz="2000" dirty="0">
              <a:solidFill>
                <a:srgbClr val="3333FF"/>
              </a:solidFill>
            </a:endParaRPr>
          </a:p>
          <a:p>
            <a:pPr marL="342900" indent="-342900" algn="just">
              <a:lnSpc>
                <a:spcPct val="110000"/>
              </a:lnSpc>
              <a:buFontTx/>
              <a:buChar char="•"/>
            </a:pPr>
            <a:r>
              <a:rPr lang="en-GB" sz="2000" dirty="0">
                <a:solidFill>
                  <a:srgbClr val="3333FF"/>
                </a:solidFill>
              </a:rPr>
              <a:t>The GAINS optimization can identify the most cost-effective portfolio of measures – these achieve the same health improvements at 45% of the costs </a:t>
            </a:r>
            <a:endParaRPr lang="de-AT" sz="2000" dirty="0">
              <a:solidFill>
                <a:srgbClr val="3333FF"/>
              </a:solidFill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317843" y="1685926"/>
            <a:ext cx="38266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Emission control costs for reducing </a:t>
            </a:r>
            <a:br>
              <a:rPr lang="en-GB" dirty="0">
                <a:solidFill>
                  <a:srgbClr val="0000FF"/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PM health impacts in India by 53%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8572501" y="2543176"/>
            <a:ext cx="149271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With GAINS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optimization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66858" y="3692323"/>
            <a:ext cx="3857652" cy="266217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 sz="24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4135CF-2B27-4D77-B6D6-C2B43C846A23}"/>
              </a:ext>
            </a:extLst>
          </p:cNvPr>
          <p:cNvCxnSpPr/>
          <p:nvPr/>
        </p:nvCxnSpPr>
        <p:spPr>
          <a:xfrm>
            <a:off x="9220890" y="3213662"/>
            <a:ext cx="0" cy="1030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8520099" y="2360148"/>
            <a:ext cx="2357454" cy="378621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BA01B1-C629-476B-A7C7-25D3CDCC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9702505" cy="701731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The GAINS cost-effectiveness approach can reduce costs for improving air quality by up to 55%</a:t>
            </a:r>
            <a:endParaRPr lang="en-US" sz="2800" dirty="0">
              <a:latin typeface="+mn-l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6FE9FE8-0B35-4E09-AD63-4ED583B550B5}"/>
              </a:ext>
            </a:extLst>
          </p:cNvPr>
          <p:cNvSpPr txBox="1">
            <a:spLocks/>
          </p:cNvSpPr>
          <p:nvPr/>
        </p:nvSpPr>
        <p:spPr>
          <a:xfrm>
            <a:off x="7972425" y="6554444"/>
            <a:ext cx="4223544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IIASA/TERI – Purohit et al. (2010)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0EB10F-7822-4CD9-A217-9B02F42DC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" y="4050463"/>
            <a:ext cx="1699882" cy="24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Sustainable development measures can deliver a wide range of benefits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6448" y="1600200"/>
            <a:ext cx="6963407" cy="452596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1" y="1600203"/>
            <a:ext cx="395334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 the sustainable development scenario, India’s CO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emissions would be about 60% lower in 2050 than in the baseline case.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Even without dedicated measures focused on methane, CH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emissions would be 40% lower in 2050 compared to the baseline case.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Black carbon emissions would decline by 80% in the development scenario in 2050 compared to 2015.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76D6A-6E99-4150-97AC-56C1BF323F7D}"/>
              </a:ext>
            </a:extLst>
          </p:cNvPr>
          <p:cNvSpPr txBox="1">
            <a:spLocks/>
          </p:cNvSpPr>
          <p:nvPr/>
        </p:nvSpPr>
        <p:spPr>
          <a:xfrm>
            <a:off x="7914550" y="6531294"/>
            <a:ext cx="4223544" cy="30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IIASA/CEEW – Purohit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3123925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Priority measures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59" y="1825625"/>
            <a:ext cx="11521441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Access to clean fuels and technologies for cooking (e.g., promotion of LPG/electric stoves)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Effective implementation of current policy measures (e.g., FGD in power plants, BS-VI from 2020)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Improved waste management and agricultural production practices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Substituting coal with natural gas and renewables (solar/wind) in power generation and industry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Improvements in energy efficiency (power, industry, transport and residential/commercial)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Advanced emission controls (e.g., HED and ESP Stage-II for PM and SCR for NOx control in power plants)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Enhanced public transport (e.g., metro) and increased incentives for greater adoption of electric vehicles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Emission control on non-industrial sources (e.g., road dust)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Coordination of urban, rural and inter-State responses</a:t>
            </a:r>
          </a:p>
        </p:txBody>
      </p:sp>
    </p:spTree>
    <p:extLst>
      <p:ext uri="{BB962C8B-B14F-4D97-AF65-F5344CB8AC3E}">
        <p14:creationId xmlns:p14="http://schemas.microsoft.com/office/powerpoint/2010/main" val="3409393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83" y="2936349"/>
            <a:ext cx="109728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The GAINS tool is available online to explore cost-effective strategies that maximize multiple benefits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br>
              <a:rPr lang="en-US" b="1" dirty="0">
                <a:solidFill>
                  <a:srgbClr val="73B632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Access on the Internet: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  <a:hlinkClick r:id="rId3"/>
              </a:rPr>
              <a:t>http://gains.iiasa.ac.at</a:t>
            </a:r>
            <a:br>
              <a:rPr lang="en-US" dirty="0">
                <a:latin typeface="Arial Narrow" panose="020B0606020202030204" pitchFamily="34" charset="0"/>
              </a:rPr>
            </a:br>
            <a:br>
              <a:rPr lang="en-US" sz="2400" dirty="0">
                <a:latin typeface="Arial Narrow" panose="020B0606020202030204" pitchFamily="34" charset="0"/>
              </a:rPr>
            </a:br>
            <a:br>
              <a:rPr lang="en-US" sz="2400" dirty="0">
                <a:latin typeface="Arial Narrow" panose="020B0606020202030204" pitchFamily="34" charset="0"/>
              </a:rPr>
            </a:br>
            <a:br>
              <a:rPr lang="en-US" sz="2400" dirty="0">
                <a:latin typeface="Arial Narrow" panose="020B0606020202030204" pitchFamily="34" charset="0"/>
              </a:rPr>
            </a:br>
            <a:br>
              <a:rPr lang="en-US" sz="2400" dirty="0">
                <a:latin typeface="Arial Narrow" panose="020B0606020202030204" pitchFamily="34" charset="0"/>
              </a:rPr>
            </a:b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Thank you!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hlinkClick r:id="rId4"/>
              </a:rPr>
              <a:t>purohit@iiasa.ac.at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59" y="1928389"/>
            <a:ext cx="7411721" cy="4632326"/>
          </a:xfrm>
        </p:spPr>
      </p:pic>
    </p:spTree>
    <p:extLst>
      <p:ext uri="{BB962C8B-B14F-4D97-AF65-F5344CB8AC3E}">
        <p14:creationId xmlns:p14="http://schemas.microsoft.com/office/powerpoint/2010/main" val="174662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3F2380CA-7A87-4AA8-B976-044D8C10FA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28022" y="1350438"/>
            <a:ext cx="4196320" cy="42846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88F3FB-5A61-4DD2-85C2-F2A2B76E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linkage </a:t>
            </a: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E1ADCB9D-D395-405A-B7B2-B65A7B14489B}"/>
              </a:ext>
            </a:extLst>
          </p:cNvPr>
          <p:cNvGraphicFramePr>
            <a:graphicFrameLocks noGrp="1" noChangeAspect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503745577"/>
              </p:ext>
            </p:extLst>
          </p:nvPr>
        </p:nvGraphicFramePr>
        <p:xfrm>
          <a:off x="7083355" y="1388123"/>
          <a:ext cx="4196319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Bitmap Image" r:id="rId4" imgW="5428571" imgH="5544324" progId="PBrush">
                  <p:embed/>
                </p:oleObj>
              </mc:Choice>
              <mc:Fallback>
                <p:oleObj name="Bitmap Image" r:id="rId4" imgW="5428571" imgH="5544324" progId="PBrush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0E200679-CA86-4F59-93C1-E223CDF93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355" y="1388123"/>
                        <a:ext cx="4196319" cy="4284663"/>
                      </a:xfrm>
                      <a:prstGeom prst="rect">
                        <a:avLst/>
                      </a:prstGeom>
                      <a:solidFill>
                        <a:srgbClr val="F9F3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A21A7B-AFEB-4904-BE5D-C5D2B25FCC0E}"/>
              </a:ext>
            </a:extLst>
          </p:cNvPr>
          <p:cNvSpPr/>
          <p:nvPr/>
        </p:nvSpPr>
        <p:spPr>
          <a:xfrm>
            <a:off x="5524343" y="3158804"/>
            <a:ext cx="1559012" cy="459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7B3A6E-DC11-4074-88BB-4D24171D5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646" y="108032"/>
            <a:ext cx="3686175" cy="1228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461EFB-A4FC-4AE5-9310-734230122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9271" y="5686598"/>
            <a:ext cx="36385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1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70" y="294711"/>
            <a:ext cx="10661065" cy="655050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14" y="0"/>
            <a:ext cx="970847" cy="6858000"/>
          </a:xfrm>
        </p:spPr>
        <p:txBody>
          <a:bodyPr vert="vert270">
            <a:no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+mn-lt"/>
              </a:rPr>
              <a:t>Mapping to the GAINS structure: Example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12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D1F77D-C4EF-4BE9-9A5D-DF0DCB549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Household energy end-use activities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350C8B-AEE2-4278-9D6B-DEE9CDCB8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Fuel use for household cooking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60CFEBE-480B-46CE-A50D-9F855A29959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u="sng" dirty="0"/>
              <a:t>Cooking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Heating (water + space)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Lighting (electricity/kerosene)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Heating and cooling</a:t>
            </a: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Air conditioners/Desert cooler/Fan</a:t>
            </a: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Refrigerators/Freezer</a:t>
            </a: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Electric heaters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Ironing (cloths)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Other</a:t>
            </a: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Washing machines</a:t>
            </a: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Radio/VCR/VCD Player/TV/Laptop/Mobile, etc.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2182136-EAA1-444C-9CC7-483D36EE72D2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Solid fuels</a:t>
            </a:r>
          </a:p>
          <a:p>
            <a:pPr marL="10287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Fuelwood, </a:t>
            </a:r>
            <a:r>
              <a:rPr lang="en-US" sz="1600" dirty="0" err="1"/>
              <a:t>agri</a:t>
            </a:r>
            <a:r>
              <a:rPr lang="en-US" sz="1600" dirty="0"/>
              <a:t>-residues, cow dung, lignite/coal, charcoal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Liquid fuels</a:t>
            </a:r>
          </a:p>
          <a:p>
            <a:pPr marL="10287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Kerosene, LPG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Gaseous fuels</a:t>
            </a:r>
          </a:p>
          <a:p>
            <a:pPr marL="10287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NG, Biogas, Producer gas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Electricity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Solar (thermal)</a:t>
            </a:r>
          </a:p>
          <a:p>
            <a:pPr marL="10287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Box/Concentrator type</a:t>
            </a:r>
          </a:p>
          <a:p>
            <a:endParaRPr lang="en-US" sz="16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0A35CF4-8DC7-4077-A472-FF2CBF17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energy</a:t>
            </a:r>
          </a:p>
        </p:txBody>
      </p:sp>
      <p:pic>
        <p:nvPicPr>
          <p:cNvPr id="19" name="Picture 18" descr="A picture containing train, track&#10;&#10;Description automatically generated">
            <a:extLst>
              <a:ext uri="{FF2B5EF4-FFF2-40B4-BE49-F238E27FC236}">
                <a16:creationId xmlns:a16="http://schemas.microsoft.com/office/drawing/2014/main" id="{025F174E-2BDA-4668-8CAA-08536FEF8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871" y="5305910"/>
            <a:ext cx="2761129" cy="15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104E53-93AB-413F-A15D-8FFF40E07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541337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dirty="0"/>
              <a:t>Annual primary energy requirement for cooking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APE</a:t>
            </a:r>
            <a:r>
              <a:rPr lang="en-US" sz="2400" baseline="-25000" dirty="0" err="1"/>
              <a:t>cooking</a:t>
            </a:r>
            <a:r>
              <a:rPr lang="en-US" sz="2400" dirty="0"/>
              <a:t> = 365*</a:t>
            </a:r>
            <a:r>
              <a:rPr lang="en-US" sz="2400" dirty="0" err="1">
                <a:solidFill>
                  <a:srgbClr val="0000FF"/>
                </a:solidFill>
              </a:rPr>
              <a:t>A</a:t>
            </a:r>
            <a:r>
              <a:rPr lang="en-US" sz="2400" baseline="-25000" dirty="0" err="1">
                <a:solidFill>
                  <a:srgbClr val="0000FF"/>
                </a:solidFill>
              </a:rPr>
              <a:t>fw</a:t>
            </a:r>
            <a:r>
              <a:rPr lang="en-US" sz="2400" dirty="0">
                <a:solidFill>
                  <a:srgbClr val="0000FF"/>
                </a:solidFill>
              </a:rPr>
              <a:t>*</a:t>
            </a:r>
            <a:r>
              <a:rPr lang="en-US" sz="2400" dirty="0" err="1">
                <a:solidFill>
                  <a:srgbClr val="0000FF"/>
                </a:solidFill>
              </a:rPr>
              <a:t>CV</a:t>
            </a:r>
            <a:r>
              <a:rPr lang="en-US" sz="2400" baseline="-25000" dirty="0" err="1">
                <a:solidFill>
                  <a:srgbClr val="0000FF"/>
                </a:solidFill>
              </a:rPr>
              <a:t>fw</a:t>
            </a:r>
            <a:endParaRPr lang="en-US" sz="2400" dirty="0">
              <a:solidFill>
                <a:srgbClr val="0000FF"/>
              </a:solidFill>
            </a:endParaRP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dirty="0"/>
              <a:t>Annual useful energy requirement for cooking (annual)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AUE</a:t>
            </a:r>
            <a:r>
              <a:rPr lang="en-US" sz="2400" baseline="-25000" dirty="0" err="1"/>
              <a:t>cooking</a:t>
            </a:r>
            <a:r>
              <a:rPr lang="en-US" sz="2400" dirty="0"/>
              <a:t> = 365*</a:t>
            </a:r>
            <a:r>
              <a:rPr lang="en-US" sz="2400" dirty="0" err="1">
                <a:solidFill>
                  <a:srgbClr val="0000FF"/>
                </a:solidFill>
              </a:rPr>
              <a:t>A</a:t>
            </a:r>
            <a:r>
              <a:rPr lang="en-US" sz="2400" baseline="-25000" dirty="0" err="1">
                <a:solidFill>
                  <a:srgbClr val="0000FF"/>
                </a:solidFill>
              </a:rPr>
              <a:t>fw</a:t>
            </a:r>
            <a:r>
              <a:rPr lang="en-US" sz="2400" dirty="0">
                <a:solidFill>
                  <a:srgbClr val="0000FF"/>
                </a:solidFill>
              </a:rPr>
              <a:t>*</a:t>
            </a:r>
            <a:r>
              <a:rPr lang="en-US" sz="2400" dirty="0" err="1">
                <a:solidFill>
                  <a:srgbClr val="0000FF"/>
                </a:solidFill>
              </a:rPr>
              <a:t>CV</a:t>
            </a:r>
            <a:r>
              <a:rPr lang="en-US" sz="2400" baseline="-25000" dirty="0" err="1">
                <a:solidFill>
                  <a:srgbClr val="0000FF"/>
                </a:solidFill>
              </a:rPr>
              <a:t>fw</a:t>
            </a:r>
            <a:r>
              <a:rPr lang="en-US" sz="2400" dirty="0">
                <a:solidFill>
                  <a:srgbClr val="0000FF"/>
                </a:solidFill>
              </a:rPr>
              <a:t>*</a:t>
            </a:r>
            <a:r>
              <a:rPr lang="el-GR" sz="2400" dirty="0">
                <a:solidFill>
                  <a:srgbClr val="0000FF"/>
                </a:solidFill>
              </a:rPr>
              <a:t>η</a:t>
            </a:r>
            <a:r>
              <a:rPr lang="en-US" sz="2400" baseline="-25000" dirty="0" err="1">
                <a:solidFill>
                  <a:srgbClr val="0000FF"/>
                </a:solidFill>
              </a:rPr>
              <a:t>stove,fw</a:t>
            </a:r>
            <a:endParaRPr lang="en-US" sz="2400" baseline="-25000" dirty="0">
              <a:solidFill>
                <a:srgbClr val="0000FF"/>
              </a:solidFill>
            </a:endParaRP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aseline="-25000" dirty="0">
                <a:solidFill>
                  <a:srgbClr val="0000FF"/>
                </a:solidFill>
              </a:rPr>
              <a:t>(5*18*13.5% = 12.15)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baseline="-25000" dirty="0">
              <a:solidFill>
                <a:srgbClr val="0000FF"/>
              </a:solidFill>
            </a:endParaRPr>
          </a:p>
          <a:p>
            <a:pPr marL="571500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Calorific value of fuelwood (MJ/kg) </a:t>
            </a:r>
          </a:p>
          <a:p>
            <a:pPr marL="571500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Efficiency of traditional cookstove (%)</a:t>
            </a:r>
          </a:p>
          <a:p>
            <a:pPr marL="571500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Average fuelwood consumption (kg/HH/day)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48BFB64-93F0-4D0D-81FE-01276032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4453129" cy="16002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Household energy consumption            for cooking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2BA0DB4-C796-4298-A9D2-C1055C846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4286743" cy="4081366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Daily useful energy requirement for cooking was 12.13 MJ/HH/Day (ABE, 1984)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An average of 138 kg of LPG is required per household per annum to meet their cooking energy needs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≈9–10 LPG cylinders of 14.2 kg each in a year (IISD/</a:t>
            </a:r>
            <a:r>
              <a:rPr lang="en-US" sz="2400" dirty="0" err="1">
                <a:latin typeface="+mn-lt"/>
              </a:rPr>
              <a:t>IRADe</a:t>
            </a:r>
            <a:r>
              <a:rPr lang="en-US" sz="2400" dirty="0">
                <a:latin typeface="+mn-lt"/>
              </a:rPr>
              <a:t>, 2016)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≈11.3 to 12.5 MJ/HH/Day</a:t>
            </a:r>
          </a:p>
        </p:txBody>
      </p:sp>
    </p:spTree>
    <p:extLst>
      <p:ext uri="{BB962C8B-B14F-4D97-AF65-F5344CB8AC3E}">
        <p14:creationId xmlns:p14="http://schemas.microsoft.com/office/powerpoint/2010/main" val="2318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1FB77D-C3E7-4CB1-B29A-56C0C81FB0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437" y="1435936"/>
            <a:ext cx="11936472" cy="45883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24D1BB-80FF-4DD7-BE83-700E27FD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State-wise distribution of households by type of fuel used              for cooking in rural and urban areas in India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DDE90B-3F55-4B4A-B547-A589C44A519C}"/>
              </a:ext>
            </a:extLst>
          </p:cNvPr>
          <p:cNvSpPr txBox="1"/>
          <p:nvPr/>
        </p:nvSpPr>
        <p:spPr>
          <a:xfrm>
            <a:off x="10149520" y="6526303"/>
            <a:ext cx="2011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Census (2011)</a:t>
            </a:r>
          </a:p>
        </p:txBody>
      </p:sp>
    </p:spTree>
    <p:extLst>
      <p:ext uri="{BB962C8B-B14F-4D97-AF65-F5344CB8AC3E}">
        <p14:creationId xmlns:p14="http://schemas.microsoft.com/office/powerpoint/2010/main" val="417546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668A5-DC30-437B-8CFE-B1C8092BDE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2" y="1594884"/>
                <a:ext cx="5891784" cy="4518071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1800" dirty="0">
                    <a:latin typeface="+mn-lt"/>
                  </a:rPr>
                  <a:t>Annual primary energy demand for cooking (</a:t>
                </a:r>
                <a:r>
                  <a:rPr lang="en-US" sz="1800" dirty="0" err="1">
                    <a:latin typeface="+mn-lt"/>
                  </a:rPr>
                  <a:t>APE</a:t>
                </a:r>
                <a:r>
                  <a:rPr lang="en-US" sz="1800" baseline="-25000" dirty="0" err="1">
                    <a:latin typeface="+mn-lt"/>
                  </a:rPr>
                  <a:t>cooking</a:t>
                </a:r>
                <a:r>
                  <a:rPr lang="en-US" sz="1800" dirty="0">
                    <a:latin typeface="+mn-lt"/>
                  </a:rPr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US" sz="1600" baseline="-2500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𝐴𝑃𝐸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𝑐𝑜𝑜𝑘𝑖𝑛𝑔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365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𝑐𝑜𝑜𝑘𝑖𝑛𝑔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𝑠𝑡𝑜𝑣𝑒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>
                  <a:latin typeface="+mn-lt"/>
                </a:endParaRPr>
              </a:p>
              <a:p>
                <a:r>
                  <a:rPr lang="en-US" sz="1800" dirty="0">
                    <a:latin typeface="+mn-lt"/>
                  </a:rPr>
                  <a:t>Where</a:t>
                </a:r>
              </a:p>
              <a:p>
                <a:r>
                  <a:rPr lang="en-US" sz="1600" dirty="0" err="1">
                    <a:latin typeface="+mn-lt"/>
                  </a:rPr>
                  <a:t>N</a:t>
                </a:r>
                <a:r>
                  <a:rPr lang="en-US" sz="1600" baseline="-25000" dirty="0" err="1">
                    <a:latin typeface="+mn-lt"/>
                  </a:rPr>
                  <a:t>i,j</a:t>
                </a:r>
                <a:r>
                  <a:rPr lang="en-US" sz="1600" dirty="0">
                    <a:latin typeface="+mn-lt"/>
                  </a:rPr>
                  <a:t> 	= Number of households using </a:t>
                </a:r>
                <a:r>
                  <a:rPr lang="en-US" sz="1600" dirty="0" err="1">
                    <a:latin typeface="+mn-lt"/>
                  </a:rPr>
                  <a:t>i</a:t>
                </a:r>
                <a:r>
                  <a:rPr lang="en-US" sz="1600" baseline="30000" dirty="0" err="1">
                    <a:latin typeface="+mn-lt"/>
                  </a:rPr>
                  <a:t>th</a:t>
                </a:r>
                <a:r>
                  <a:rPr lang="en-US" sz="1600" dirty="0">
                    <a:latin typeface="+mn-lt"/>
                  </a:rPr>
                  <a:t> fuel in </a:t>
                </a:r>
                <a:r>
                  <a:rPr lang="en-US" sz="1600" dirty="0" err="1">
                    <a:latin typeface="+mn-lt"/>
                  </a:rPr>
                  <a:t>j</a:t>
                </a:r>
                <a:r>
                  <a:rPr lang="en-US" sz="1600" baseline="30000" dirty="0" err="1">
                    <a:latin typeface="+mn-lt"/>
                  </a:rPr>
                  <a:t>th</a:t>
                </a:r>
                <a:r>
                  <a:rPr lang="en-US" sz="1600" dirty="0">
                    <a:latin typeface="+mn-lt"/>
                  </a:rPr>
                  <a:t> State/UT</a:t>
                </a:r>
              </a:p>
              <a:p>
                <a:r>
                  <a:rPr lang="el-GR" sz="1600" dirty="0">
                    <a:latin typeface="+mn-lt"/>
                  </a:rPr>
                  <a:t>ξ</a:t>
                </a:r>
                <a:r>
                  <a:rPr lang="en-US" sz="1600" baseline="-25000" dirty="0" err="1">
                    <a:latin typeface="+mn-lt"/>
                  </a:rPr>
                  <a:t>i,j</a:t>
                </a:r>
                <a:r>
                  <a:rPr lang="en-US" sz="1600" dirty="0">
                    <a:latin typeface="+mn-lt"/>
                  </a:rPr>
                  <a:t> 	= % of households using </a:t>
                </a:r>
                <a:r>
                  <a:rPr lang="en-US" sz="1600" dirty="0" err="1">
                    <a:latin typeface="+mn-lt"/>
                  </a:rPr>
                  <a:t>i</a:t>
                </a:r>
                <a:r>
                  <a:rPr lang="en-US" sz="1600" baseline="30000" dirty="0" err="1">
                    <a:latin typeface="+mn-lt"/>
                  </a:rPr>
                  <a:t>th</a:t>
                </a:r>
                <a:r>
                  <a:rPr lang="en-US" sz="1600" dirty="0">
                    <a:latin typeface="+mn-lt"/>
                  </a:rPr>
                  <a:t> fuel in </a:t>
                </a:r>
                <a:r>
                  <a:rPr lang="en-US" sz="1600" dirty="0" err="1">
                    <a:latin typeface="+mn-lt"/>
                  </a:rPr>
                  <a:t>j</a:t>
                </a:r>
                <a:r>
                  <a:rPr lang="en-US" sz="1600" baseline="30000" dirty="0" err="1">
                    <a:latin typeface="+mn-lt"/>
                  </a:rPr>
                  <a:t>th</a:t>
                </a:r>
                <a:r>
                  <a:rPr lang="en-US" sz="1600" dirty="0">
                    <a:latin typeface="+mn-lt"/>
                  </a:rPr>
                  <a:t> State/UT</a:t>
                </a:r>
              </a:p>
              <a:p>
                <a:r>
                  <a:rPr lang="el-GR" sz="1600" dirty="0">
                    <a:latin typeface="+mn-lt"/>
                  </a:rPr>
                  <a:t>η</a:t>
                </a:r>
                <a:r>
                  <a:rPr lang="en-US" sz="1600" baseline="-25000" dirty="0" err="1">
                    <a:latin typeface="+mn-lt"/>
                  </a:rPr>
                  <a:t>stove,i</a:t>
                </a:r>
                <a:r>
                  <a:rPr lang="en-US" sz="1600" dirty="0">
                    <a:latin typeface="+mn-lt"/>
                  </a:rPr>
                  <a:t> 	= Efficiency of utilization of </a:t>
                </a:r>
                <a:r>
                  <a:rPr lang="en-US" sz="1600" dirty="0" err="1">
                    <a:latin typeface="+mn-lt"/>
                  </a:rPr>
                  <a:t>i</a:t>
                </a:r>
                <a:r>
                  <a:rPr lang="en-US" sz="1600" baseline="30000" dirty="0" err="1">
                    <a:latin typeface="+mn-lt"/>
                  </a:rPr>
                  <a:t>th</a:t>
                </a:r>
                <a:r>
                  <a:rPr lang="en-US" sz="1600" dirty="0">
                    <a:latin typeface="+mn-lt"/>
                  </a:rPr>
                  <a:t> fuel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668A5-DC30-437B-8CFE-B1C8092BD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2" y="1594884"/>
                <a:ext cx="5891784" cy="4518071"/>
              </a:xfrm>
              <a:blipFill>
                <a:blip r:embed="rId2"/>
                <a:stretch>
                  <a:fillRect l="-932" t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14B39E-1941-48E0-A9AA-0CFFD44851C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/>
              <a:t>Data sources</a:t>
            </a:r>
          </a:p>
          <a:p>
            <a:pPr marL="102870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Census of India; </a:t>
            </a:r>
          </a:p>
          <a:p>
            <a:pPr marL="102870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NSSO; </a:t>
            </a:r>
          </a:p>
          <a:p>
            <a:pPr marL="102870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CSO; </a:t>
            </a:r>
          </a:p>
          <a:p>
            <a:pPr marL="102870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NCAER; </a:t>
            </a:r>
          </a:p>
          <a:p>
            <a:pPr marL="102870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Demographic and Health Survey (DHS)/IIPS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653AFF-2CC3-4409-BA39-6A605872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energy demand for cooking in India</a:t>
            </a:r>
          </a:p>
        </p:txBody>
      </p:sp>
      <p:pic>
        <p:nvPicPr>
          <p:cNvPr id="11" name="Picture 10" descr="A person sitting at a table with a plate of food&#10;&#10;Description automatically generated">
            <a:hlinkClick r:id="rId3" action="ppaction://hlinkfile"/>
            <a:extLst>
              <a:ext uri="{FF2B5EF4-FFF2-40B4-BE49-F238E27FC236}">
                <a16:creationId xmlns:a16="http://schemas.microsoft.com/office/drawing/2014/main" id="{240E06AB-6435-4C9C-8B36-4622F644D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801" y="4715436"/>
            <a:ext cx="3293184" cy="21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5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9397B5B-1068-9647-8AF4-F0CD404C4C4E}" vid="{FB4EE621-5097-1245-A4F5-8FBE2839CC67}"/>
    </a:ext>
  </a:extLst>
</a:theme>
</file>

<file path=ppt/theme/theme2.xml><?xml version="1.0" encoding="utf-8"?>
<a:theme xmlns:a="http://schemas.openxmlformats.org/drawingml/2006/main" name="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9397B5B-1068-9647-8AF4-F0CD404C4C4E}" vid="{11CFE96F-7000-6746-8225-94DCB5E6FE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14371-4dd9-40ea-9cc7-40b39613c6ae">T2EJA6NA5JU7-1903484182-91</_dlc_DocId>
    <_dlc_DocIdUrl xmlns="06814371-4dd9-40ea-9cc7-40b39613c6ae">
      <Url>https://iiasahub.sharepoint.com/sites/intranet/ercl/_layouts/15/DocIdRedir.aspx?ID=T2EJA6NA5JU7-1903484182-91</Url>
      <Description>T2EJA6NA5JU7-1903484182-91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5D021178B04082DE841A61810ABC" ma:contentTypeVersion="6" ma:contentTypeDescription="Create a new document." ma:contentTypeScope="" ma:versionID="bf37d4ac1dddfc53a56261334840b7df">
  <xsd:schema xmlns:xsd="http://www.w3.org/2001/XMLSchema" xmlns:xs="http://www.w3.org/2001/XMLSchema" xmlns:p="http://schemas.microsoft.com/office/2006/metadata/properties" xmlns:ns2="0689c177-5e19-464b-8532-40aa8fde3a94" xmlns:ns3="06814371-4dd9-40ea-9cc7-40b39613c6ae" xmlns:ns4="749ef8e9-4186-4c55-b2d4-b1c3f2fa9400" targetNamespace="http://schemas.microsoft.com/office/2006/metadata/properties" ma:root="true" ma:fieldsID="382a45c066b9cd32e8d486b5ba424e80" ns2:_="" ns3:_="" ns4:_="">
    <xsd:import namespace="0689c177-5e19-464b-8532-40aa8fde3a94"/>
    <xsd:import namespace="06814371-4dd9-40ea-9cc7-40b39613c6ae"/>
    <xsd:import namespace="749ef8e9-4186-4c55-b2d4-b1c3f2fa94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9c177-5e19-464b-8532-40aa8fde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4371-4dd9-40ea-9cc7-40b39613c6a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f8e9-4186-4c55-b2d4-b1c3f2fa9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D93C57-A7ED-44E6-88BF-DA3984EE19E6}">
  <ds:schemaRefs>
    <ds:schemaRef ds:uri="06814371-4dd9-40ea-9cc7-40b39613c6ae"/>
    <ds:schemaRef ds:uri="http://schemas.microsoft.com/office/2006/metadata/properties"/>
    <ds:schemaRef ds:uri="0689c177-5e19-464b-8532-40aa8fde3a94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749ef8e9-4186-4c55-b2d4-b1c3f2fa940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42633-460B-4F10-AED0-D9CC98DDA49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E961F14-CA64-4A5B-8D0E-270958149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9c177-5e19-464b-8532-40aa8fde3a94"/>
    <ds:schemaRef ds:uri="06814371-4dd9-40ea-9cc7-40b39613c6ae"/>
    <ds:schemaRef ds:uri="749ef8e9-4186-4c55-b2d4-b1c3f2fa9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PodHandler.ashx</Template>
  <TotalTime>25427</TotalTime>
  <Words>2625</Words>
  <Application>Microsoft Office PowerPoint</Application>
  <PresentationFormat>Widescreen</PresentationFormat>
  <Paragraphs>268</Paragraphs>
  <Slides>38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Narrow</vt:lpstr>
      <vt:lpstr>Calibri</vt:lpstr>
      <vt:lpstr>Cambria Math</vt:lpstr>
      <vt:lpstr>Courier New</vt:lpstr>
      <vt:lpstr>Tahoma</vt:lpstr>
      <vt:lpstr>Times New Roman</vt:lpstr>
      <vt:lpstr>Wingdings</vt:lpstr>
      <vt:lpstr>Office Theme</vt:lpstr>
      <vt:lpstr>IIASA alternatives</vt:lpstr>
      <vt:lpstr>Bitmap Image</vt:lpstr>
      <vt:lpstr>The GAINS (Greenhouse gas - Air Pollution INteractions and Synergies) Model</vt:lpstr>
      <vt:lpstr>The GAINS Model</vt:lpstr>
      <vt:lpstr>GAINS India: 23 Administrative regions</vt:lpstr>
      <vt:lpstr>Model linkage </vt:lpstr>
      <vt:lpstr>Mapping to the GAINS structure: Example</vt:lpstr>
      <vt:lpstr>Household energy</vt:lpstr>
      <vt:lpstr>Household energy consumption            for cooking</vt:lpstr>
      <vt:lpstr>State-wise distribution of households by type of fuel used              for cooking in rural and urban areas in India</vt:lpstr>
      <vt:lpstr>Household energy demand for cooking in India</vt:lpstr>
      <vt:lpstr>Kerosene lighting</vt:lpstr>
      <vt:lpstr>Diesel generators</vt:lpstr>
      <vt:lpstr>Application rates of abatement measures: % of capacity/activity</vt:lpstr>
      <vt:lpstr>What is a GAINS control strategy?</vt:lpstr>
      <vt:lpstr>How do I calculate a control strategy? Example: Coal-fired power plants</vt:lpstr>
      <vt:lpstr>How do I calculate a control strategy?</vt:lpstr>
      <vt:lpstr>How do I calculate a control strategy?</vt:lpstr>
      <vt:lpstr>How do I calculate a control strategy?</vt:lpstr>
      <vt:lpstr>How do I calculate a control strategy?</vt:lpstr>
      <vt:lpstr>Pathways towards clean air in India </vt:lpstr>
      <vt:lpstr>Air Pollution &amp; Health</vt:lpstr>
      <vt:lpstr>Exposure to air pollution costs the world’s economy some 5.1 trillion USD per year in welfare losses</vt:lpstr>
      <vt:lpstr>India has the most polluted cities on earth  Average level of fine particulate matter (PM2.5) pollution in 2018</vt:lpstr>
      <vt:lpstr>India has the most polluted cities on earth  Average level of fine particulate matter (PM2.5) pollution in 2018</vt:lpstr>
      <vt:lpstr>The Methodological Approach: Soft linking GCAM-IIMA and GAINS</vt:lpstr>
      <vt:lpstr>Air quality management needs to address urban and rural areas</vt:lpstr>
      <vt:lpstr>Effective solutions require regional cooperation between cities and States</vt:lpstr>
      <vt:lpstr>Source-apportionment of PM2.5 in Delhi NCT</vt:lpstr>
      <vt:lpstr>Effective solutions must address all sources that contribute to PM2.5 formation</vt:lpstr>
      <vt:lpstr>Macro-economic development and energy consumption</vt:lpstr>
      <vt:lpstr>Compliance with current legislations will be essential for stabilizing pollution levels as the economy grows</vt:lpstr>
      <vt:lpstr>Policies and measures are available that could bring air quality more in compliance with the NAAQS  -Advanced Emission Control Technology Scenario</vt:lpstr>
      <vt:lpstr>Policies and measures are available that could bring air quality more in compliance with the NAAQS  -Sustainable Development Scenario</vt:lpstr>
      <vt:lpstr>Policies and measures are available that could bring air quality more in compliance with the NAAQS (Contd…)</vt:lpstr>
      <vt:lpstr>Air pollutant emission control costs</vt:lpstr>
      <vt:lpstr>The GAINS cost-effectiveness approach can reduce costs for improving air quality by up to 55%</vt:lpstr>
      <vt:lpstr>Sustainable development measures can deliver a wide range of benefits</vt:lpstr>
      <vt:lpstr>Priority measures</vt:lpstr>
      <vt:lpstr>The GAINS tool is available online to explore cost-effective strategies that maximize multiple benefits  Access on the Internet:  http://gains.iiasa.ac.at      Thank you! purohit@iiasa.ac.at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HUBER Tanja</dc:creator>
  <cp:lastModifiedBy>PUROHIT Pallav</cp:lastModifiedBy>
  <cp:revision>797</cp:revision>
  <cp:lastPrinted>2019-06-05T05:11:48Z</cp:lastPrinted>
  <dcterms:created xsi:type="dcterms:W3CDTF">2019-05-17T07:14:44Z</dcterms:created>
  <dcterms:modified xsi:type="dcterms:W3CDTF">2020-10-19T10:30:53Z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0x0101040097C92BAA327FB344B60BEC1DFEEB15C4</vt:lpwstr>
  </property>
  <property fmtid="{D5CDD505-2E9C-101B-9397-08002B2CF9AE}" pid="3" name="_dlc_DocIdItemGuid">
    <vt:lpwstr>21d70297-cd61-47d2-9611-414a1fcff47b</vt:lpwstr>
  </property>
</Properties>
</file>