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4.xml" ContentType="application/vnd.openxmlformats-officedocument.theme+xml"/>
  <Override PartName="/ppt/slideLayouts/slideLayout4.xml" ContentType="application/vnd.openxmlformats-officedocument.presentationml.slideLayout+xml"/>
  <Override PartName="/ppt/theme/theme15.xml" ContentType="application/vnd.openxmlformats-officedocument.theme+xml"/>
  <Override PartName="/ppt/slideLayouts/slideLayout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7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8" r:id="rId2"/>
    <p:sldMasterId id="2147483659" r:id="rId3"/>
    <p:sldMasterId id="2147483661" r:id="rId4"/>
    <p:sldMasterId id="2147483663" r:id="rId5"/>
    <p:sldMasterId id="2147483665" r:id="rId6"/>
    <p:sldMasterId id="2147483667" r:id="rId7"/>
    <p:sldMasterId id="2147483673" r:id="rId8"/>
    <p:sldMasterId id="2147483675" r:id="rId9"/>
    <p:sldMasterId id="2147483677" r:id="rId10"/>
    <p:sldMasterId id="2147483692" r:id="rId11"/>
    <p:sldMasterId id="2147483694" r:id="rId12"/>
    <p:sldMasterId id="2147483696" r:id="rId13"/>
    <p:sldMasterId id="2147483698" r:id="rId14"/>
    <p:sldMasterId id="2147483701" r:id="rId15"/>
    <p:sldMasterId id="2147483709" r:id="rId16"/>
    <p:sldMasterId id="2147483711" r:id="rId17"/>
    <p:sldMasterId id="2147483714" r:id="rId18"/>
    <p:sldMasterId id="2147483717" r:id="rId19"/>
    <p:sldMasterId id="2147483719" r:id="rId20"/>
    <p:sldMasterId id="2147483721" r:id="rId21"/>
  </p:sldMasterIdLst>
  <p:notesMasterIdLst>
    <p:notesMasterId r:id="rId37"/>
  </p:notesMasterIdLst>
  <p:sldIdLst>
    <p:sldId id="316" r:id="rId22"/>
    <p:sldId id="392" r:id="rId23"/>
    <p:sldId id="402" r:id="rId24"/>
    <p:sldId id="390" r:id="rId25"/>
    <p:sldId id="401" r:id="rId26"/>
    <p:sldId id="391" r:id="rId27"/>
    <p:sldId id="400" r:id="rId28"/>
    <p:sldId id="399" r:id="rId29"/>
    <p:sldId id="398" r:id="rId30"/>
    <p:sldId id="397" r:id="rId31"/>
    <p:sldId id="396" r:id="rId32"/>
    <p:sldId id="406" r:id="rId33"/>
    <p:sldId id="403" r:id="rId34"/>
    <p:sldId id="394" r:id="rId35"/>
    <p:sldId id="3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33FF"/>
    <a:srgbClr val="C8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9F867-F1F5-49BD-BD90-515AFE685A8E}" v="1" dt="2020-10-07T16:49:22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5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734" y="78"/>
      </p:cViewPr>
      <p:guideLst>
        <p:guide orient="horz" pos="7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Amann" userId="b7bbfcee-b832-4762-8d79-798cedef740e" providerId="ADAL" clId="{E179F867-F1F5-49BD-BD90-515AFE685A8E}"/>
    <pc:docChg chg="undo custSel addSld delSld modSld sldOrd">
      <pc:chgData name="Markus Amann" userId="b7bbfcee-b832-4762-8d79-798cedef740e" providerId="ADAL" clId="{E179F867-F1F5-49BD-BD90-515AFE685A8E}" dt="2020-10-07T16:54:28.039" v="198" actId="47"/>
      <pc:docMkLst>
        <pc:docMk/>
      </pc:docMkLst>
      <pc:sldChg chg="modSp mod">
        <pc:chgData name="Markus Amann" userId="b7bbfcee-b832-4762-8d79-798cedef740e" providerId="ADAL" clId="{E179F867-F1F5-49BD-BD90-515AFE685A8E}" dt="2020-10-07T16:48:00.435" v="107" actId="20577"/>
        <pc:sldMkLst>
          <pc:docMk/>
          <pc:sldMk cId="0" sldId="316"/>
        </pc:sldMkLst>
        <pc:spChg chg="mod">
          <ac:chgData name="Markus Amann" userId="b7bbfcee-b832-4762-8d79-798cedef740e" providerId="ADAL" clId="{E179F867-F1F5-49BD-BD90-515AFE685A8E}" dt="2020-10-07T16:48:00.435" v="107" actId="20577"/>
          <ac:spMkLst>
            <pc:docMk/>
            <pc:sldMk cId="0" sldId="316"/>
            <ac:spMk id="5" creationId="{00000000-0000-0000-0000-000000000000}"/>
          </ac:spMkLst>
        </pc:spChg>
      </pc:sldChg>
      <pc:sldChg chg="delSp del mod">
        <pc:chgData name="Markus Amann" userId="b7bbfcee-b832-4762-8d79-798cedef740e" providerId="ADAL" clId="{E179F867-F1F5-49BD-BD90-515AFE685A8E}" dt="2020-10-07T16:49:13.522" v="131" actId="47"/>
        <pc:sldMkLst>
          <pc:docMk/>
          <pc:sldMk cId="2796589588" sldId="349"/>
        </pc:sldMkLst>
        <pc:spChg chg="del">
          <ac:chgData name="Markus Amann" userId="b7bbfcee-b832-4762-8d79-798cedef740e" providerId="ADAL" clId="{E179F867-F1F5-49BD-BD90-515AFE685A8E}" dt="2020-10-07T16:48:59.957" v="127" actId="478"/>
          <ac:spMkLst>
            <pc:docMk/>
            <pc:sldMk cId="2796589588" sldId="349"/>
            <ac:spMk id="3" creationId="{00000000-0000-0000-0000-000000000000}"/>
          </ac:spMkLst>
        </pc:spChg>
        <pc:grpChg chg="del">
          <ac:chgData name="Markus Amann" userId="b7bbfcee-b832-4762-8d79-798cedef740e" providerId="ADAL" clId="{E179F867-F1F5-49BD-BD90-515AFE685A8E}" dt="2020-10-07T16:48:55.821" v="126" actId="478"/>
          <ac:grpSpMkLst>
            <pc:docMk/>
            <pc:sldMk cId="2796589588" sldId="349"/>
            <ac:grpSpMk id="34" creationId="{00000000-0000-0000-0000-000000000000}"/>
          </ac:grpSpMkLst>
        </pc:grpChg>
      </pc:sldChg>
      <pc:sldChg chg="del">
        <pc:chgData name="Markus Amann" userId="b7bbfcee-b832-4762-8d79-798cedef740e" providerId="ADAL" clId="{E179F867-F1F5-49BD-BD90-515AFE685A8E}" dt="2020-10-07T16:48:19.457" v="125" actId="47"/>
        <pc:sldMkLst>
          <pc:docMk/>
          <pc:sldMk cId="4227816493" sldId="350"/>
        </pc:sldMkLst>
      </pc:sldChg>
      <pc:sldChg chg="del">
        <pc:chgData name="Markus Amann" userId="b7bbfcee-b832-4762-8d79-798cedef740e" providerId="ADAL" clId="{E179F867-F1F5-49BD-BD90-515AFE685A8E}" dt="2020-10-07T16:54:28.039" v="198" actId="47"/>
        <pc:sldMkLst>
          <pc:docMk/>
          <pc:sldMk cId="1377833861" sldId="370"/>
        </pc:sldMkLst>
      </pc:sldChg>
      <pc:sldChg chg="del">
        <pc:chgData name="Markus Amann" userId="b7bbfcee-b832-4762-8d79-798cedef740e" providerId="ADAL" clId="{E179F867-F1F5-49BD-BD90-515AFE685A8E}" dt="2020-10-07T16:53:47.772" v="190" actId="47"/>
        <pc:sldMkLst>
          <pc:docMk/>
          <pc:sldMk cId="0" sldId="377"/>
        </pc:sldMkLst>
      </pc:sldChg>
      <pc:sldChg chg="modSp mod">
        <pc:chgData name="Markus Amann" userId="b7bbfcee-b832-4762-8d79-798cedef740e" providerId="ADAL" clId="{E179F867-F1F5-49BD-BD90-515AFE685A8E}" dt="2020-10-07T16:48:16.775" v="124" actId="20577"/>
        <pc:sldMkLst>
          <pc:docMk/>
          <pc:sldMk cId="1237081164" sldId="392"/>
        </pc:sldMkLst>
        <pc:spChg chg="mod">
          <ac:chgData name="Markus Amann" userId="b7bbfcee-b832-4762-8d79-798cedef740e" providerId="ADAL" clId="{E179F867-F1F5-49BD-BD90-515AFE685A8E}" dt="2020-10-07T16:48:16.775" v="124" actId="20577"/>
          <ac:spMkLst>
            <pc:docMk/>
            <pc:sldMk cId="1237081164" sldId="392"/>
            <ac:spMk id="3" creationId="{00000000-0000-0000-0000-000000000000}"/>
          </ac:spMkLst>
        </pc:spChg>
      </pc:sldChg>
      <pc:sldChg chg="add del">
        <pc:chgData name="Markus Amann" userId="b7bbfcee-b832-4762-8d79-798cedef740e" providerId="ADAL" clId="{E179F867-F1F5-49BD-BD90-515AFE685A8E}" dt="2020-10-07T16:54:14.523" v="197" actId="47"/>
        <pc:sldMkLst>
          <pc:docMk/>
          <pc:sldMk cId="397544761" sldId="395"/>
        </pc:sldMkLst>
      </pc:sldChg>
      <pc:sldChg chg="delSp modSp add mod ord modAnim">
        <pc:chgData name="Markus Amann" userId="b7bbfcee-b832-4762-8d79-798cedef740e" providerId="ADAL" clId="{E179F867-F1F5-49BD-BD90-515AFE685A8E}" dt="2020-10-07T16:50:01.006" v="181" actId="20577"/>
        <pc:sldMkLst>
          <pc:docMk/>
          <pc:sldMk cId="766271710" sldId="402"/>
        </pc:sldMkLst>
        <pc:spChg chg="mod">
          <ac:chgData name="Markus Amann" userId="b7bbfcee-b832-4762-8d79-798cedef740e" providerId="ADAL" clId="{E179F867-F1F5-49BD-BD90-515AFE685A8E}" dt="2020-10-07T16:50:01.006" v="181" actId="20577"/>
          <ac:spMkLst>
            <pc:docMk/>
            <pc:sldMk cId="766271710" sldId="402"/>
            <ac:spMk id="9" creationId="{00000000-0000-0000-0000-000000000000}"/>
          </ac:spMkLst>
        </pc:spChg>
        <pc:spChg chg="del mod">
          <ac:chgData name="Markus Amann" userId="b7bbfcee-b832-4762-8d79-798cedef740e" providerId="ADAL" clId="{E179F867-F1F5-49BD-BD90-515AFE685A8E}" dt="2020-10-07T16:49:37.078" v="134" actId="478"/>
          <ac:spMkLst>
            <pc:docMk/>
            <pc:sldMk cId="766271710" sldId="402"/>
            <ac:spMk id="12" creationId="{00000000-0000-0000-0000-000000000000}"/>
          </ac:spMkLst>
        </pc:spChg>
        <pc:grpChg chg="del">
          <ac:chgData name="Markus Amann" userId="b7bbfcee-b832-4762-8d79-798cedef740e" providerId="ADAL" clId="{E179F867-F1F5-49BD-BD90-515AFE685A8E}" dt="2020-10-07T16:49:22.626" v="132" actId="478"/>
          <ac:grpSpMkLst>
            <pc:docMk/>
            <pc:sldMk cId="766271710" sldId="402"/>
            <ac:grpSpMk id="13" creationId="{00000000-0000-0000-0000-000000000000}"/>
          </ac:grpSpMkLst>
        </pc:grpChg>
      </pc:sldChg>
      <pc:sldChg chg="add">
        <pc:chgData name="Markus Amann" userId="b7bbfcee-b832-4762-8d79-798cedef740e" providerId="ADAL" clId="{E179F867-F1F5-49BD-BD90-515AFE685A8E}" dt="2020-10-07T16:53:01.835" v="183"/>
        <pc:sldMkLst>
          <pc:docMk/>
          <pc:sldMk cId="1722048977" sldId="403"/>
        </pc:sldMkLst>
      </pc:sldChg>
      <pc:sldChg chg="add del">
        <pc:chgData name="Markus Amann" userId="b7bbfcee-b832-4762-8d79-798cedef740e" providerId="ADAL" clId="{E179F867-F1F5-49BD-BD90-515AFE685A8E}" dt="2020-10-07T16:53:59.968" v="193" actId="47"/>
        <pc:sldMkLst>
          <pc:docMk/>
          <pc:sldMk cId="3446658649" sldId="404"/>
        </pc:sldMkLst>
      </pc:sldChg>
      <pc:sldChg chg="add del">
        <pc:chgData name="Markus Amann" userId="b7bbfcee-b832-4762-8d79-798cedef740e" providerId="ADAL" clId="{E179F867-F1F5-49BD-BD90-515AFE685A8E}" dt="2020-10-07T16:54:02.641" v="194" actId="47"/>
        <pc:sldMkLst>
          <pc:docMk/>
          <pc:sldMk cId="878934376" sldId="405"/>
        </pc:sldMkLst>
      </pc:sldChg>
      <pc:sldChg chg="modSp add ord">
        <pc:chgData name="Markus Amann" userId="b7bbfcee-b832-4762-8d79-798cedef740e" providerId="ADAL" clId="{E179F867-F1F5-49BD-BD90-515AFE685A8E}" dt="2020-10-07T16:53:53.636" v="192"/>
        <pc:sldMkLst>
          <pc:docMk/>
          <pc:sldMk cId="212829218" sldId="406"/>
        </pc:sldMkLst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1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2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3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4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5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6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7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8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6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7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8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099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100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101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102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103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104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105" creationId="{00000000-0000-0000-0000-000000000000}"/>
          </ac:spMkLst>
        </pc:spChg>
        <pc:spChg chg="mod">
          <ac:chgData name="Markus Amann" userId="b7bbfcee-b832-4762-8d79-798cedef740e" providerId="ADAL" clId="{E179F867-F1F5-49BD-BD90-515AFE685A8E}" dt="2020-10-07T16:53:13.932" v="189"/>
          <ac:spMkLst>
            <pc:docMk/>
            <pc:sldMk cId="212829218" sldId="406"/>
            <ac:spMk id="43108" creationId="{00000000-0000-0000-0000-000000000000}"/>
          </ac:spMkLst>
        </pc:spChg>
        <pc:grpChg chg="mod">
          <ac:chgData name="Markus Amann" userId="b7bbfcee-b832-4762-8d79-798cedef740e" providerId="ADAL" clId="{E179F867-F1F5-49BD-BD90-515AFE685A8E}" dt="2020-10-07T16:53:13.932" v="189"/>
          <ac:grpSpMkLst>
            <pc:docMk/>
            <pc:sldMk cId="212829218" sldId="406"/>
            <ac:grpSpMk id="1" creationId="{00000000-0000-0000-0000-000000000000}"/>
          </ac:grpSpMkLst>
        </pc:grpChg>
        <pc:grpChg chg="mod">
          <ac:chgData name="Markus Amann" userId="b7bbfcee-b832-4762-8d79-798cedef740e" providerId="ADAL" clId="{E179F867-F1F5-49BD-BD90-515AFE685A8E}" dt="2020-10-07T16:53:13.932" v="189"/>
          <ac:grpSpMkLst>
            <pc:docMk/>
            <pc:sldMk cId="212829218" sldId="406"/>
            <ac:grpSpMk id="43011" creationId="{00000000-0000-0000-0000-000000000000}"/>
          </ac:grpSpMkLst>
        </pc:grpChg>
        <pc:graphicFrameChg chg="mod">
          <ac:chgData name="Markus Amann" userId="b7bbfcee-b832-4762-8d79-798cedef740e" providerId="ADAL" clId="{E179F867-F1F5-49BD-BD90-515AFE685A8E}" dt="2020-10-07T16:53:13.932" v="189"/>
          <ac:graphicFrameMkLst>
            <pc:docMk/>
            <pc:sldMk cId="212829218" sldId="406"/>
            <ac:graphicFrameMk id="43013" creationId="{00000000-0000-0000-0000-000000000000}"/>
          </ac:graphicFrameMkLst>
        </pc:graphicFrameChg>
        <pc:picChg chg="mod">
          <ac:chgData name="Markus Amann" userId="b7bbfcee-b832-4762-8d79-798cedef740e" providerId="ADAL" clId="{E179F867-F1F5-49BD-BD90-515AFE685A8E}" dt="2020-10-07T16:53:13.932" v="189"/>
          <ac:picMkLst>
            <pc:docMk/>
            <pc:sldMk cId="212829218" sldId="406"/>
            <ac:picMk id="43107" creationId="{00000000-0000-0000-0000-000000000000}"/>
          </ac:picMkLst>
        </pc:picChg>
        <pc:picChg chg="mod">
          <ac:chgData name="Markus Amann" userId="b7bbfcee-b832-4762-8d79-798cedef740e" providerId="ADAL" clId="{E179F867-F1F5-49BD-BD90-515AFE685A8E}" dt="2020-10-07T16:53:13.932" v="189"/>
          <ac:picMkLst>
            <pc:docMk/>
            <pc:sldMk cId="212829218" sldId="406"/>
            <ac:picMk id="43110" creationId="{00000000-0000-0000-0000-000000000000}"/>
          </ac:picMkLst>
        </pc:picChg>
        <pc:picChg chg="mod">
          <ac:chgData name="Markus Amann" userId="b7bbfcee-b832-4762-8d79-798cedef740e" providerId="ADAL" clId="{E179F867-F1F5-49BD-BD90-515AFE685A8E}" dt="2020-10-07T16:53:13.932" v="189"/>
          <ac:picMkLst>
            <pc:docMk/>
            <pc:sldMk cId="212829218" sldId="406"/>
            <ac:picMk id="43116" creationId="{00000000-0000-0000-0000-000000000000}"/>
          </ac:picMkLst>
        </pc:picChg>
      </pc:sldChg>
      <pc:sldMasterChg chg="delSldLayout">
        <pc:chgData name="Markus Amann" userId="b7bbfcee-b832-4762-8d79-798cedef740e" providerId="ADAL" clId="{E179F867-F1F5-49BD-BD90-515AFE685A8E}" dt="2020-10-07T16:54:28.039" v="198" actId="47"/>
        <pc:sldMasterMkLst>
          <pc:docMk/>
          <pc:sldMasterMk cId="654357071" sldId="2147483701"/>
        </pc:sldMasterMkLst>
        <pc:sldLayoutChg chg="del">
          <pc:chgData name="Markus Amann" userId="b7bbfcee-b832-4762-8d79-798cedef740e" providerId="ADAL" clId="{E179F867-F1F5-49BD-BD90-515AFE685A8E}" dt="2020-10-07T16:54:28.039" v="198" actId="47"/>
          <pc:sldLayoutMkLst>
            <pc:docMk/>
            <pc:sldMasterMk cId="654357071" sldId="2147483701"/>
            <pc:sldLayoutMk cId="1406934038" sldId="2147483706"/>
          </pc:sldLayoutMkLst>
        </pc:sldLayoutChg>
      </pc:sldMasterChg>
    </pc:docChg>
  </pc:docChgLst>
  <pc:docChgLst>
    <pc:chgData name="AMANN Markus" userId="b7bbfcee-b832-4762-8d79-798cedef740e" providerId="ADAL" clId="{76394DE4-E748-420C-A152-C891AB511BE4}"/>
    <pc:docChg chg="modSld">
      <pc:chgData name="AMANN Markus" userId="b7bbfcee-b832-4762-8d79-798cedef740e" providerId="ADAL" clId="{76394DE4-E748-420C-A152-C891AB511BE4}" dt="2020-10-08T08:22:56.717" v="27" actId="6549"/>
      <pc:docMkLst>
        <pc:docMk/>
      </pc:docMkLst>
      <pc:sldChg chg="modSp mod">
        <pc:chgData name="AMANN Markus" userId="b7bbfcee-b832-4762-8d79-798cedef740e" providerId="ADAL" clId="{76394DE4-E748-420C-A152-C891AB511BE4}" dt="2020-10-08T08:22:48.391" v="13" actId="6549"/>
        <pc:sldMkLst>
          <pc:docMk/>
          <pc:sldMk cId="2084983559" sldId="390"/>
        </pc:sldMkLst>
        <pc:spChg chg="mod">
          <ac:chgData name="AMANN Markus" userId="b7bbfcee-b832-4762-8d79-798cedef740e" providerId="ADAL" clId="{76394DE4-E748-420C-A152-C891AB511BE4}" dt="2020-10-08T08:22:48.391" v="13" actId="6549"/>
          <ac:spMkLst>
            <pc:docMk/>
            <pc:sldMk cId="2084983559" sldId="390"/>
            <ac:spMk id="3" creationId="{00000000-0000-0000-0000-000000000000}"/>
          </ac:spMkLst>
        </pc:spChg>
      </pc:sldChg>
      <pc:sldChg chg="modSp mod">
        <pc:chgData name="AMANN Markus" userId="b7bbfcee-b832-4762-8d79-798cedef740e" providerId="ADAL" clId="{76394DE4-E748-420C-A152-C891AB511BE4}" dt="2020-10-08T08:22:56.717" v="27" actId="6549"/>
        <pc:sldMkLst>
          <pc:docMk/>
          <pc:sldMk cId="3496527500" sldId="391"/>
        </pc:sldMkLst>
        <pc:spChg chg="mod">
          <ac:chgData name="AMANN Markus" userId="b7bbfcee-b832-4762-8d79-798cedef740e" providerId="ADAL" clId="{76394DE4-E748-420C-A152-C891AB511BE4}" dt="2020-10-08T08:22:56.717" v="27" actId="6549"/>
          <ac:spMkLst>
            <pc:docMk/>
            <pc:sldMk cId="3496527500" sldId="391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3DE56-3DB8-42F1-9AAF-B569BA69308B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B6041-2A24-4E54-AD6A-B9F5E4B77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3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7FB0-A84E-44F7-84F1-3FE7990649E7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1675"/>
            <a:ext cx="4592637" cy="344487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59" y="4358055"/>
            <a:ext cx="5029734" cy="4076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732F0-57B8-47CE-B972-BB63ED09D7E1}" type="slidenum">
              <a:rPr lang="en-GB" altLang="en-US">
                <a:solidFill>
                  <a:prstClr val="black"/>
                </a:solidFill>
              </a:rPr>
              <a:pPr/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4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69E26-6D35-49B8-801B-49F2FC1212DC}" type="slidenum">
              <a:rPr lang="en-GB" altLang="en-US">
                <a:solidFill>
                  <a:prstClr val="black"/>
                </a:solidFill>
              </a:rPr>
              <a:pPr/>
              <a:t>12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2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400"/>
            </a:lvl4pPr>
            <a:lvl5pPr>
              <a:lnSpc>
                <a:spcPct val="12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4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F62D-876D-4FD5-9B25-DA24A86DA0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FDBB-62C7-42EA-A82D-E5CDD253F4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6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Bef>
                <a:spcPts val="450"/>
              </a:spcBef>
              <a:defRPr sz="1500">
                <a:solidFill>
                  <a:srgbClr val="002060"/>
                </a:solidFill>
              </a:defRPr>
            </a:lvl1pPr>
            <a:lvl2pPr>
              <a:spcBef>
                <a:spcPts val="450"/>
              </a:spcBef>
              <a:defRPr sz="1500">
                <a:solidFill>
                  <a:srgbClr val="002060"/>
                </a:solidFill>
              </a:defRPr>
            </a:lvl2pPr>
            <a:lvl3pPr>
              <a:spcBef>
                <a:spcPts val="450"/>
              </a:spcBef>
              <a:defRPr sz="1500">
                <a:solidFill>
                  <a:srgbClr val="002060"/>
                </a:solidFill>
              </a:defRPr>
            </a:lvl3pPr>
            <a:lvl4pPr>
              <a:spcBef>
                <a:spcPts val="450"/>
              </a:spcBef>
              <a:defRPr sz="1500">
                <a:solidFill>
                  <a:srgbClr val="002060"/>
                </a:solidFill>
              </a:defRPr>
            </a:lvl4pPr>
            <a:lvl5pPr>
              <a:spcBef>
                <a:spcPts val="450"/>
              </a:spcBef>
              <a:defRPr sz="15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EFBD-9E61-41A4-AFBE-57BA740CD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3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1058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>
                <a:solidFill>
                  <a:srgbClr val="FFFFFF"/>
                </a:solidFill>
              </a:rPr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08/10/2020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, date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7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1E9C-0957-4E85-81F4-7A2C0073F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EFBD-9E61-41A4-AFBE-57BA740CD7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1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266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2963-F9FE-4858-9473-8F15AB9E03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862D-4293-4E2F-B57C-905E1A9A34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218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1E4B-E836-47DA-945C-0DE12A5EB1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5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5124" name="Picture 4" descr="ii-600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412875"/>
            <a:ext cx="3429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8313" y="1628775"/>
            <a:ext cx="7775575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3333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3333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3333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92997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6976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SimHei" panose="02010609060101010101" pitchFamily="49" charset="-122"/>
          <a:ea typeface="SimHei" panose="02010609060101010101" pitchFamily="49" charset="-122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7FFBF-99BE-49C9-8705-B5D8EEFB0D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7FFBF-99BE-49C9-8705-B5D8EEFB0D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1340768"/>
            <a:ext cx="6768752" cy="14700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TH SarabunPSK"/>
                <a:ea typeface="MS Mincho"/>
              </a:rPr>
              <a:t>How cost-effectiveness modelling is used to support policy making for Regional Air Quality Management in the EU</a:t>
            </a:r>
            <a:endParaRPr lang="en-US" sz="2800" dirty="0">
              <a:latin typeface="Shruti" panose="020B0502040204020203" pitchFamily="34" charset="0"/>
              <a:ea typeface="黑体" panose="02010609060101010101" pitchFamily="49" charset="-122"/>
              <a:cs typeface="Shruti" panose="020B0502040204020203" pitchFamily="34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 bwMode="auto">
          <a:xfrm>
            <a:off x="2555776" y="3789040"/>
            <a:ext cx="64087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000" kern="0" dirty="0">
                <a:latin typeface="Microsoft YaHei" charset="-122"/>
                <a:ea typeface="Microsoft YaHei" charset="-122"/>
                <a:cs typeface="Microsoft YaHei" charset="-122"/>
              </a:rPr>
              <a:t>Markus Amann</a:t>
            </a:r>
            <a:br>
              <a:rPr lang="en-US" sz="1600" kern="0" dirty="0"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lang="en-US" altLang="zh-CN" sz="1600" kern="0" dirty="0">
                <a:latin typeface="Microsoft YaHei" charset="-122"/>
                <a:ea typeface="Microsoft YaHei" charset="-122"/>
                <a:cs typeface="Microsoft YaHei" charset="-122"/>
              </a:rPr>
              <a:t>Program Director Air Quality and Greenhouse Gases</a:t>
            </a:r>
            <a:endParaRPr lang="en-US" sz="1600" kern="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25000"/>
              </a:lnSpc>
            </a:pPr>
            <a:endParaRPr lang="en-US" sz="1600" kern="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25000"/>
              </a:lnSpc>
            </a:pPr>
            <a:endParaRPr lang="en-US" sz="1600" kern="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25000"/>
              </a:lnSpc>
            </a:pPr>
            <a:endParaRPr lang="en-US" sz="1600" kern="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GAINS-IGP training session</a:t>
            </a:r>
          </a:p>
          <a:p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8,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83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Cost-effective PM2.5 emission reductions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for a 50% reduction of health impacts,</a:t>
            </a:r>
            <a:br>
              <a:rPr lang="en-GB" sz="2800" dirty="0"/>
            </a:br>
            <a:r>
              <a:rPr lang="en-US" sz="2800" b="1" dirty="0">
                <a:solidFill>
                  <a:srgbClr val="002060"/>
                </a:solidFill>
              </a:rPr>
              <a:t>by sector and country 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8" y="1736812"/>
            <a:ext cx="8311083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7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1" y="148084"/>
            <a:ext cx="8435975" cy="114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Emission control costs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for achieving the EU air quality targets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 t="-6190" r="50116" b="6190"/>
          <a:stretch/>
        </p:blipFill>
        <p:spPr bwMode="auto">
          <a:xfrm>
            <a:off x="2595952" y="1005764"/>
            <a:ext cx="3952093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 b="6240"/>
          <a:stretch/>
        </p:blipFill>
        <p:spPr bwMode="auto">
          <a:xfrm>
            <a:off x="2595953" y="1308977"/>
            <a:ext cx="3958431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32" t="93100" r="18255"/>
          <a:stretch/>
        </p:blipFill>
        <p:spPr bwMode="auto">
          <a:xfrm>
            <a:off x="1198276" y="6183006"/>
            <a:ext cx="6753784" cy="4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spect="1" noChangeArrowheads="1" noTextEdit="1"/>
          </p:cNvSpPr>
          <p:nvPr/>
        </p:nvSpPr>
        <p:spPr bwMode="auto">
          <a:xfrm>
            <a:off x="0" y="765175"/>
            <a:ext cx="91440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0" y="1147763"/>
            <a:ext cx="9144000" cy="354012"/>
            <a:chOff x="0" y="3966"/>
            <a:chExt cx="5760" cy="223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aphicFrame>
          <p:nvGraphicFramePr>
            <p:cNvPr id="43013" name="Object 5"/>
            <p:cNvGraphicFramePr>
              <a:graphicFrameLocks noChangeAspect="1"/>
            </p:cNvGraphicFramePr>
            <p:nvPr/>
          </p:nvGraphicFramePr>
          <p:xfrm>
            <a:off x="4603" y="4069"/>
            <a:ext cx="730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Document" r:id="rId4" imgW="1158840" imgH="190440" progId="Word.Document.8">
                    <p:embed/>
                  </p:oleObj>
                </mc:Choice>
                <mc:Fallback>
                  <p:oleObj name="Document" r:id="rId4" imgW="1158840" imgH="190440" progId="Word.Document.8">
                    <p:embed/>
                    <p:pic>
                      <p:nvPicPr>
                        <p:cNvPr id="4301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" y="4069"/>
                          <a:ext cx="730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195" y="3966"/>
              <a:ext cx="89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SzPct val="75000"/>
                <a:buFont typeface="Monotype Sorts" pitchFamily="2" charset="2"/>
                <a:buNone/>
              </a:pPr>
              <a:r>
                <a:rPr lang="en-GB" altLang="en-US" sz="1000" i="1">
                  <a:solidFill>
                    <a:srgbClr val="C0504D"/>
                  </a:solidFill>
                </a:rPr>
                <a:t>Courtesy of Les White</a:t>
              </a:r>
            </a:p>
          </p:txBody>
        </p:sp>
      </p:grp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998538" y="1863725"/>
            <a:ext cx="7764462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998538" y="5381625"/>
            <a:ext cx="7764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998538" y="4879975"/>
            <a:ext cx="7764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971550" y="4365625"/>
            <a:ext cx="7764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998538" y="3873500"/>
            <a:ext cx="7764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998538" y="337026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998538" y="286861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998538" y="236696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998538" y="1863725"/>
            <a:ext cx="7764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998538" y="1863725"/>
            <a:ext cx="7764462" cy="40211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998538" y="1863725"/>
            <a:ext cx="1587" cy="40211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950913" y="588486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950913" y="538162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950913" y="487997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950913" y="4376738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950913" y="387350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950913" y="337026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950913" y="28686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950913" y="236696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950913" y="186372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998538" y="588486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V="1">
            <a:off x="998538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V="1">
            <a:off x="1776413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2551113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 flipV="1">
            <a:off x="3328988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V="1">
            <a:off x="4103688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4881563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5657850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V="1">
            <a:off x="6432550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V="1">
            <a:off x="7210425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7985125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 flipV="1">
            <a:off x="8763000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998538" y="3449638"/>
            <a:ext cx="6786562" cy="2435225"/>
          </a:xfrm>
          <a:custGeom>
            <a:avLst/>
            <a:gdLst>
              <a:gd name="T0" fmla="*/ 0 w 4533"/>
              <a:gd name="T1" fmla="*/ 1626 h 1626"/>
              <a:gd name="T2" fmla="*/ 49 w 4533"/>
              <a:gd name="T3" fmla="*/ 1623 h 1626"/>
              <a:gd name="T4" fmla="*/ 62 w 4533"/>
              <a:gd name="T5" fmla="*/ 1622 h 1626"/>
              <a:gd name="T6" fmla="*/ 739 w 4533"/>
              <a:gd name="T7" fmla="*/ 1599 h 1626"/>
              <a:gd name="T8" fmla="*/ 1051 w 4533"/>
              <a:gd name="T9" fmla="*/ 1591 h 1626"/>
              <a:gd name="T10" fmla="*/ 1510 w 4533"/>
              <a:gd name="T11" fmla="*/ 1539 h 1626"/>
              <a:gd name="T12" fmla="*/ 1557 w 4533"/>
              <a:gd name="T13" fmla="*/ 1534 h 1626"/>
              <a:gd name="T14" fmla="*/ 1812 w 4533"/>
              <a:gd name="T15" fmla="*/ 1498 h 1626"/>
              <a:gd name="T16" fmla="*/ 1906 w 4533"/>
              <a:gd name="T17" fmla="*/ 1488 h 1626"/>
              <a:gd name="T18" fmla="*/ 2087 w 4533"/>
              <a:gd name="T19" fmla="*/ 1450 h 1626"/>
              <a:gd name="T20" fmla="*/ 2122 w 4533"/>
              <a:gd name="T21" fmla="*/ 1442 h 1626"/>
              <a:gd name="T22" fmla="*/ 2656 w 4533"/>
              <a:gd name="T23" fmla="*/ 1331 h 1626"/>
              <a:gd name="T24" fmla="*/ 2755 w 4533"/>
              <a:gd name="T25" fmla="*/ 1309 h 1626"/>
              <a:gd name="T26" fmla="*/ 3348 w 4533"/>
              <a:gd name="T27" fmla="*/ 1099 h 1626"/>
              <a:gd name="T28" fmla="*/ 4140 w 4533"/>
              <a:gd name="T29" fmla="*/ 568 h 1626"/>
              <a:gd name="T30" fmla="*/ 4533 w 4533"/>
              <a:gd name="T31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533" h="1626">
                <a:moveTo>
                  <a:pt x="0" y="1626"/>
                </a:moveTo>
                <a:lnTo>
                  <a:pt x="49" y="1623"/>
                </a:lnTo>
                <a:lnTo>
                  <a:pt x="62" y="1622"/>
                </a:lnTo>
                <a:lnTo>
                  <a:pt x="739" y="1599"/>
                </a:lnTo>
                <a:lnTo>
                  <a:pt x="1051" y="1591"/>
                </a:lnTo>
                <a:lnTo>
                  <a:pt x="1510" y="1539"/>
                </a:lnTo>
                <a:lnTo>
                  <a:pt x="1557" y="1534"/>
                </a:lnTo>
                <a:lnTo>
                  <a:pt x="1812" y="1498"/>
                </a:lnTo>
                <a:lnTo>
                  <a:pt x="1906" y="1488"/>
                </a:lnTo>
                <a:lnTo>
                  <a:pt x="2087" y="1450"/>
                </a:lnTo>
                <a:lnTo>
                  <a:pt x="2122" y="1442"/>
                </a:lnTo>
                <a:lnTo>
                  <a:pt x="2656" y="1331"/>
                </a:lnTo>
                <a:lnTo>
                  <a:pt x="2755" y="1309"/>
                </a:lnTo>
                <a:lnTo>
                  <a:pt x="3348" y="1099"/>
                </a:lnTo>
                <a:lnTo>
                  <a:pt x="4140" y="568"/>
                </a:lnTo>
                <a:lnTo>
                  <a:pt x="4533" y="0"/>
                </a:lnTo>
              </a:path>
            </a:pathLst>
          </a:custGeom>
          <a:noFill/>
          <a:ln w="30226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998538" y="2447925"/>
            <a:ext cx="6392862" cy="3436938"/>
          </a:xfrm>
          <a:custGeom>
            <a:avLst/>
            <a:gdLst>
              <a:gd name="T0" fmla="*/ 0 w 4270"/>
              <a:gd name="T1" fmla="*/ 2296 h 2296"/>
              <a:gd name="T2" fmla="*/ 861 w 4270"/>
              <a:gd name="T3" fmla="*/ 2135 h 2296"/>
              <a:gd name="T4" fmla="*/ 1004 w 4270"/>
              <a:gd name="T5" fmla="*/ 2045 h 2296"/>
              <a:gd name="T6" fmla="*/ 1995 w 4270"/>
              <a:gd name="T7" fmla="*/ 1955 h 2296"/>
              <a:gd name="T8" fmla="*/ 2315 w 4270"/>
              <a:gd name="T9" fmla="*/ 1946 h 2296"/>
              <a:gd name="T10" fmla="*/ 2430 w 4270"/>
              <a:gd name="T11" fmla="*/ 1881 h 2296"/>
              <a:gd name="T12" fmla="*/ 2558 w 4270"/>
              <a:gd name="T13" fmla="*/ 1679 h 2296"/>
              <a:gd name="T14" fmla="*/ 3075 w 4270"/>
              <a:gd name="T15" fmla="*/ 1520 h 2296"/>
              <a:gd name="T16" fmla="*/ 3207 w 4270"/>
              <a:gd name="T17" fmla="*/ 1494 h 2296"/>
              <a:gd name="T18" fmla="*/ 3295 w 4270"/>
              <a:gd name="T19" fmla="*/ 1367 h 2296"/>
              <a:gd name="T20" fmla="*/ 3421 w 4270"/>
              <a:gd name="T21" fmla="*/ 934 h 2296"/>
              <a:gd name="T22" fmla="*/ 3920 w 4270"/>
              <a:gd name="T23" fmla="*/ 601 h 2296"/>
              <a:gd name="T24" fmla="*/ 4165 w 4270"/>
              <a:gd name="T25" fmla="*/ 502 h 2296"/>
              <a:gd name="T26" fmla="*/ 4218 w 4270"/>
              <a:gd name="T27" fmla="*/ 335 h 2296"/>
              <a:gd name="T28" fmla="*/ 4270 w 4270"/>
              <a:gd name="T29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0" h="2296">
                <a:moveTo>
                  <a:pt x="0" y="2296"/>
                </a:moveTo>
                <a:lnTo>
                  <a:pt x="861" y="2135"/>
                </a:lnTo>
                <a:lnTo>
                  <a:pt x="1004" y="2045"/>
                </a:lnTo>
                <a:lnTo>
                  <a:pt x="1995" y="1955"/>
                </a:lnTo>
                <a:lnTo>
                  <a:pt x="2315" y="1946"/>
                </a:lnTo>
                <a:lnTo>
                  <a:pt x="2430" y="1881"/>
                </a:lnTo>
                <a:lnTo>
                  <a:pt x="2558" y="1679"/>
                </a:lnTo>
                <a:lnTo>
                  <a:pt x="3075" y="1520"/>
                </a:lnTo>
                <a:lnTo>
                  <a:pt x="3207" y="1494"/>
                </a:lnTo>
                <a:lnTo>
                  <a:pt x="3295" y="1367"/>
                </a:lnTo>
                <a:lnTo>
                  <a:pt x="3421" y="934"/>
                </a:lnTo>
                <a:lnTo>
                  <a:pt x="3920" y="601"/>
                </a:lnTo>
                <a:lnTo>
                  <a:pt x="4165" y="502"/>
                </a:lnTo>
                <a:lnTo>
                  <a:pt x="4218" y="335"/>
                </a:lnTo>
                <a:lnTo>
                  <a:pt x="4270" y="0"/>
                </a:lnTo>
              </a:path>
            </a:pathLst>
          </a:custGeom>
          <a:noFill/>
          <a:ln w="30226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966788" y="5853113"/>
            <a:ext cx="63500" cy="61912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1041400" y="5848350"/>
            <a:ext cx="61913" cy="635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1060450" y="5846763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2073275" y="5811838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3" name="Rectangle 45"/>
          <p:cNvSpPr>
            <a:spLocks noChangeArrowheads="1"/>
          </p:cNvSpPr>
          <p:nvPr/>
        </p:nvSpPr>
        <p:spPr bwMode="auto">
          <a:xfrm>
            <a:off x="2541588" y="5800725"/>
            <a:ext cx="61912" cy="61913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3227388" y="5722938"/>
            <a:ext cx="63500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3298825" y="5715000"/>
            <a:ext cx="61913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3679825" y="5661025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3821113" y="5646738"/>
            <a:ext cx="61912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4092575" y="5589588"/>
            <a:ext cx="61913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4144963" y="5576888"/>
            <a:ext cx="61912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0" name="Rectangle 52"/>
          <p:cNvSpPr>
            <a:spLocks noChangeArrowheads="1"/>
          </p:cNvSpPr>
          <p:nvPr/>
        </p:nvSpPr>
        <p:spPr bwMode="auto">
          <a:xfrm>
            <a:off x="4943475" y="5411788"/>
            <a:ext cx="63500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1" name="Rectangle 53"/>
          <p:cNvSpPr>
            <a:spLocks noChangeArrowheads="1"/>
          </p:cNvSpPr>
          <p:nvPr/>
        </p:nvSpPr>
        <p:spPr bwMode="auto">
          <a:xfrm>
            <a:off x="5091113" y="5378450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5980113" y="5064125"/>
            <a:ext cx="61912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3" name="Rectangle 55"/>
          <p:cNvSpPr>
            <a:spLocks noChangeArrowheads="1"/>
          </p:cNvSpPr>
          <p:nvPr/>
        </p:nvSpPr>
        <p:spPr bwMode="auto">
          <a:xfrm>
            <a:off x="7165975" y="4268788"/>
            <a:ext cx="61913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7753350" y="3419475"/>
            <a:ext cx="63500" cy="61913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5" name="Freeform 57"/>
          <p:cNvSpPr>
            <a:spLocks/>
          </p:cNvSpPr>
          <p:nvPr/>
        </p:nvSpPr>
        <p:spPr bwMode="auto">
          <a:xfrm>
            <a:off x="966788" y="5853113"/>
            <a:ext cx="63500" cy="61912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6" name="Freeform 58"/>
          <p:cNvSpPr>
            <a:spLocks/>
          </p:cNvSpPr>
          <p:nvPr/>
        </p:nvSpPr>
        <p:spPr bwMode="auto">
          <a:xfrm>
            <a:off x="2255838" y="5611813"/>
            <a:ext cx="63500" cy="63500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40 h 79"/>
              <a:gd name="T4" fmla="*/ 39 w 79"/>
              <a:gd name="T5" fmla="*/ 79 h 79"/>
              <a:gd name="T6" fmla="*/ 0 w 79"/>
              <a:gd name="T7" fmla="*/ 40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7" name="Freeform 59"/>
          <p:cNvSpPr>
            <a:spLocks/>
          </p:cNvSpPr>
          <p:nvPr/>
        </p:nvSpPr>
        <p:spPr bwMode="auto">
          <a:xfrm>
            <a:off x="2470150" y="5476875"/>
            <a:ext cx="63500" cy="63500"/>
          </a:xfrm>
          <a:custGeom>
            <a:avLst/>
            <a:gdLst>
              <a:gd name="T0" fmla="*/ 39 w 79"/>
              <a:gd name="T1" fmla="*/ 0 h 80"/>
              <a:gd name="T2" fmla="*/ 79 w 79"/>
              <a:gd name="T3" fmla="*/ 40 h 80"/>
              <a:gd name="T4" fmla="*/ 39 w 79"/>
              <a:gd name="T5" fmla="*/ 80 h 80"/>
              <a:gd name="T6" fmla="*/ 0 w 79"/>
              <a:gd name="T7" fmla="*/ 40 h 80"/>
              <a:gd name="T8" fmla="*/ 39 w 79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80">
                <a:moveTo>
                  <a:pt x="39" y="0"/>
                </a:moveTo>
                <a:lnTo>
                  <a:pt x="79" y="40"/>
                </a:lnTo>
                <a:lnTo>
                  <a:pt x="39" y="80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8" name="Freeform 60"/>
          <p:cNvSpPr>
            <a:spLocks/>
          </p:cNvSpPr>
          <p:nvPr/>
        </p:nvSpPr>
        <p:spPr bwMode="auto">
          <a:xfrm>
            <a:off x="3954463" y="5341938"/>
            <a:ext cx="61912" cy="63500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39 h 79"/>
              <a:gd name="T4" fmla="*/ 39 w 79"/>
              <a:gd name="T5" fmla="*/ 79 h 79"/>
              <a:gd name="T6" fmla="*/ 0 w 79"/>
              <a:gd name="T7" fmla="*/ 39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39"/>
                </a:lnTo>
                <a:lnTo>
                  <a:pt x="39" y="79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69" name="Freeform 61"/>
          <p:cNvSpPr>
            <a:spLocks/>
          </p:cNvSpPr>
          <p:nvPr/>
        </p:nvSpPr>
        <p:spPr bwMode="auto">
          <a:xfrm>
            <a:off x="4433888" y="5329238"/>
            <a:ext cx="61912" cy="61912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0" name="Freeform 62"/>
          <p:cNvSpPr>
            <a:spLocks/>
          </p:cNvSpPr>
          <p:nvPr/>
        </p:nvSpPr>
        <p:spPr bwMode="auto">
          <a:xfrm>
            <a:off x="4605338" y="5232400"/>
            <a:ext cx="63500" cy="61913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40 h 79"/>
              <a:gd name="T4" fmla="*/ 40 w 79"/>
              <a:gd name="T5" fmla="*/ 79 h 79"/>
              <a:gd name="T6" fmla="*/ 0 w 79"/>
              <a:gd name="T7" fmla="*/ 40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1" name="Freeform 63"/>
          <p:cNvSpPr>
            <a:spLocks/>
          </p:cNvSpPr>
          <p:nvPr/>
        </p:nvSpPr>
        <p:spPr bwMode="auto">
          <a:xfrm>
            <a:off x="4797425" y="4929188"/>
            <a:ext cx="61913" cy="63500"/>
          </a:xfrm>
          <a:custGeom>
            <a:avLst/>
            <a:gdLst>
              <a:gd name="T0" fmla="*/ 40 w 80"/>
              <a:gd name="T1" fmla="*/ 0 h 79"/>
              <a:gd name="T2" fmla="*/ 80 w 80"/>
              <a:gd name="T3" fmla="*/ 40 h 79"/>
              <a:gd name="T4" fmla="*/ 40 w 80"/>
              <a:gd name="T5" fmla="*/ 79 h 79"/>
              <a:gd name="T6" fmla="*/ 0 w 80"/>
              <a:gd name="T7" fmla="*/ 40 h 79"/>
              <a:gd name="T8" fmla="*/ 40 w 80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9">
                <a:moveTo>
                  <a:pt x="40" y="0"/>
                </a:moveTo>
                <a:lnTo>
                  <a:pt x="80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2" name="Freeform 64"/>
          <p:cNvSpPr>
            <a:spLocks/>
          </p:cNvSpPr>
          <p:nvPr/>
        </p:nvSpPr>
        <p:spPr bwMode="auto">
          <a:xfrm>
            <a:off x="5570538" y="4691063"/>
            <a:ext cx="63500" cy="63500"/>
          </a:xfrm>
          <a:custGeom>
            <a:avLst/>
            <a:gdLst>
              <a:gd name="T0" fmla="*/ 39 w 79"/>
              <a:gd name="T1" fmla="*/ 0 h 79"/>
              <a:gd name="T2" fmla="*/ 79 w 79"/>
              <a:gd name="T3" fmla="*/ 40 h 79"/>
              <a:gd name="T4" fmla="*/ 39 w 79"/>
              <a:gd name="T5" fmla="*/ 79 h 79"/>
              <a:gd name="T6" fmla="*/ 0 w 79"/>
              <a:gd name="T7" fmla="*/ 40 h 79"/>
              <a:gd name="T8" fmla="*/ 39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0"/>
                </a:moveTo>
                <a:lnTo>
                  <a:pt x="79" y="40"/>
                </a:lnTo>
                <a:lnTo>
                  <a:pt x="39" y="79"/>
                </a:lnTo>
                <a:lnTo>
                  <a:pt x="0" y="40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3" name="Freeform 65"/>
          <p:cNvSpPr>
            <a:spLocks/>
          </p:cNvSpPr>
          <p:nvPr/>
        </p:nvSpPr>
        <p:spPr bwMode="auto">
          <a:xfrm>
            <a:off x="5768975" y="4652963"/>
            <a:ext cx="61913" cy="61912"/>
          </a:xfrm>
          <a:custGeom>
            <a:avLst/>
            <a:gdLst>
              <a:gd name="T0" fmla="*/ 40 w 80"/>
              <a:gd name="T1" fmla="*/ 0 h 79"/>
              <a:gd name="T2" fmla="*/ 80 w 80"/>
              <a:gd name="T3" fmla="*/ 40 h 79"/>
              <a:gd name="T4" fmla="*/ 40 w 80"/>
              <a:gd name="T5" fmla="*/ 79 h 79"/>
              <a:gd name="T6" fmla="*/ 0 w 80"/>
              <a:gd name="T7" fmla="*/ 40 h 79"/>
              <a:gd name="T8" fmla="*/ 40 w 80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9">
                <a:moveTo>
                  <a:pt x="40" y="0"/>
                </a:moveTo>
                <a:lnTo>
                  <a:pt x="80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4" name="Freeform 66"/>
          <p:cNvSpPr>
            <a:spLocks/>
          </p:cNvSpPr>
          <p:nvPr/>
        </p:nvSpPr>
        <p:spPr bwMode="auto">
          <a:xfrm>
            <a:off x="5900738" y="4462463"/>
            <a:ext cx="61912" cy="61912"/>
          </a:xfrm>
          <a:custGeom>
            <a:avLst/>
            <a:gdLst>
              <a:gd name="T0" fmla="*/ 40 w 80"/>
              <a:gd name="T1" fmla="*/ 0 h 79"/>
              <a:gd name="T2" fmla="*/ 80 w 80"/>
              <a:gd name="T3" fmla="*/ 39 h 79"/>
              <a:gd name="T4" fmla="*/ 40 w 80"/>
              <a:gd name="T5" fmla="*/ 79 h 79"/>
              <a:gd name="T6" fmla="*/ 0 w 80"/>
              <a:gd name="T7" fmla="*/ 39 h 79"/>
              <a:gd name="T8" fmla="*/ 40 w 80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9">
                <a:moveTo>
                  <a:pt x="40" y="0"/>
                </a:moveTo>
                <a:lnTo>
                  <a:pt x="80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5" name="Freeform 67"/>
          <p:cNvSpPr>
            <a:spLocks/>
          </p:cNvSpPr>
          <p:nvPr/>
        </p:nvSpPr>
        <p:spPr bwMode="auto">
          <a:xfrm>
            <a:off x="6089650" y="3814763"/>
            <a:ext cx="61913" cy="61912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40 h 79"/>
              <a:gd name="T4" fmla="*/ 40 w 79"/>
              <a:gd name="T5" fmla="*/ 79 h 79"/>
              <a:gd name="T6" fmla="*/ 0 w 79"/>
              <a:gd name="T7" fmla="*/ 40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6" name="Freeform 68"/>
          <p:cNvSpPr>
            <a:spLocks/>
          </p:cNvSpPr>
          <p:nvPr/>
        </p:nvSpPr>
        <p:spPr bwMode="auto">
          <a:xfrm>
            <a:off x="6835775" y="3316288"/>
            <a:ext cx="63500" cy="61912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40 h 79"/>
              <a:gd name="T4" fmla="*/ 40 w 79"/>
              <a:gd name="T5" fmla="*/ 79 h 79"/>
              <a:gd name="T6" fmla="*/ 0 w 79"/>
              <a:gd name="T7" fmla="*/ 40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40"/>
                </a:lnTo>
                <a:lnTo>
                  <a:pt x="40" y="79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7" name="Freeform 69"/>
          <p:cNvSpPr>
            <a:spLocks/>
          </p:cNvSpPr>
          <p:nvPr/>
        </p:nvSpPr>
        <p:spPr bwMode="auto">
          <a:xfrm>
            <a:off x="7202488" y="3167063"/>
            <a:ext cx="63500" cy="63500"/>
          </a:xfrm>
          <a:custGeom>
            <a:avLst/>
            <a:gdLst>
              <a:gd name="T0" fmla="*/ 40 w 80"/>
              <a:gd name="T1" fmla="*/ 0 h 80"/>
              <a:gd name="T2" fmla="*/ 80 w 80"/>
              <a:gd name="T3" fmla="*/ 40 h 80"/>
              <a:gd name="T4" fmla="*/ 40 w 80"/>
              <a:gd name="T5" fmla="*/ 80 h 80"/>
              <a:gd name="T6" fmla="*/ 0 w 80"/>
              <a:gd name="T7" fmla="*/ 40 h 80"/>
              <a:gd name="T8" fmla="*/ 40 w 80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40" y="0"/>
                </a:moveTo>
                <a:lnTo>
                  <a:pt x="80" y="40"/>
                </a:lnTo>
                <a:lnTo>
                  <a:pt x="40" y="80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8" name="Freeform 70"/>
          <p:cNvSpPr>
            <a:spLocks/>
          </p:cNvSpPr>
          <p:nvPr/>
        </p:nvSpPr>
        <p:spPr bwMode="auto">
          <a:xfrm>
            <a:off x="7281863" y="2917825"/>
            <a:ext cx="63500" cy="61913"/>
          </a:xfrm>
          <a:custGeom>
            <a:avLst/>
            <a:gdLst>
              <a:gd name="T0" fmla="*/ 40 w 79"/>
              <a:gd name="T1" fmla="*/ 0 h 80"/>
              <a:gd name="T2" fmla="*/ 79 w 79"/>
              <a:gd name="T3" fmla="*/ 40 h 80"/>
              <a:gd name="T4" fmla="*/ 40 w 79"/>
              <a:gd name="T5" fmla="*/ 80 h 80"/>
              <a:gd name="T6" fmla="*/ 0 w 79"/>
              <a:gd name="T7" fmla="*/ 40 h 80"/>
              <a:gd name="T8" fmla="*/ 40 w 79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80">
                <a:moveTo>
                  <a:pt x="40" y="0"/>
                </a:moveTo>
                <a:lnTo>
                  <a:pt x="79" y="40"/>
                </a:lnTo>
                <a:lnTo>
                  <a:pt x="40" y="80"/>
                </a:lnTo>
                <a:lnTo>
                  <a:pt x="0" y="40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79" name="Freeform 71"/>
          <p:cNvSpPr>
            <a:spLocks/>
          </p:cNvSpPr>
          <p:nvPr/>
        </p:nvSpPr>
        <p:spPr bwMode="auto">
          <a:xfrm>
            <a:off x="7359650" y="2416175"/>
            <a:ext cx="63500" cy="61913"/>
          </a:xfrm>
          <a:custGeom>
            <a:avLst/>
            <a:gdLst>
              <a:gd name="T0" fmla="*/ 40 w 80"/>
              <a:gd name="T1" fmla="*/ 0 h 79"/>
              <a:gd name="T2" fmla="*/ 80 w 80"/>
              <a:gd name="T3" fmla="*/ 39 h 79"/>
              <a:gd name="T4" fmla="*/ 40 w 80"/>
              <a:gd name="T5" fmla="*/ 79 h 79"/>
              <a:gd name="T6" fmla="*/ 0 w 80"/>
              <a:gd name="T7" fmla="*/ 39 h 79"/>
              <a:gd name="T8" fmla="*/ 40 w 80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9">
                <a:moveTo>
                  <a:pt x="40" y="0"/>
                </a:moveTo>
                <a:lnTo>
                  <a:pt x="80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798513" y="5794375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1" name="Rectangle 73"/>
          <p:cNvSpPr>
            <a:spLocks noChangeArrowheads="1"/>
          </p:cNvSpPr>
          <p:nvPr/>
        </p:nvSpPr>
        <p:spPr bwMode="auto">
          <a:xfrm>
            <a:off x="546100" y="52911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2000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546100" y="478948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4000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546100" y="42862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6000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546100" y="378460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8000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463550" y="3281363"/>
            <a:ext cx="420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10000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463550" y="2779713"/>
            <a:ext cx="420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12000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463550" y="2276475"/>
            <a:ext cx="420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14000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463550" y="1773238"/>
            <a:ext cx="420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16000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890588" y="6018213"/>
            <a:ext cx="219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162560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2401888" y="6018213"/>
            <a:ext cx="303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20%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3178175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30%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3954463" y="6018213"/>
            <a:ext cx="303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40%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473075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50%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5508625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60%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6" name="Rectangle 88"/>
          <p:cNvSpPr>
            <a:spLocks noChangeArrowheads="1"/>
          </p:cNvSpPr>
          <p:nvPr/>
        </p:nvSpPr>
        <p:spPr bwMode="auto">
          <a:xfrm>
            <a:off x="6283325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70%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7" name="Rectangle 89"/>
          <p:cNvSpPr>
            <a:spLocks noChangeArrowheads="1"/>
          </p:cNvSpPr>
          <p:nvPr/>
        </p:nvSpPr>
        <p:spPr bwMode="auto">
          <a:xfrm>
            <a:off x="706120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80%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8" name="Rectangle 90"/>
          <p:cNvSpPr>
            <a:spLocks noChangeArrowheads="1"/>
          </p:cNvSpPr>
          <p:nvPr/>
        </p:nvSpPr>
        <p:spPr bwMode="auto">
          <a:xfrm>
            <a:off x="783590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90%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99" name="Rectangle 91"/>
          <p:cNvSpPr>
            <a:spLocks noChangeArrowheads="1"/>
          </p:cNvSpPr>
          <p:nvPr/>
        </p:nvSpPr>
        <p:spPr bwMode="auto">
          <a:xfrm>
            <a:off x="8570913" y="6018213"/>
            <a:ext cx="3873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100%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100" name="Rectangle 92"/>
          <p:cNvSpPr>
            <a:spLocks noChangeArrowheads="1"/>
          </p:cNvSpPr>
          <p:nvPr/>
        </p:nvSpPr>
        <p:spPr bwMode="auto">
          <a:xfrm>
            <a:off x="1050925" y="6315075"/>
            <a:ext cx="7059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600" b="1">
                <a:solidFill>
                  <a:srgbClr val="000000"/>
                </a:solidFill>
              </a:rPr>
              <a:t>Health improvement (Change between baseline and maximum measures)</a:t>
            </a:r>
            <a:endParaRPr lang="en-GB" altLang="en-US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101" name="Rectangle 93"/>
          <p:cNvSpPr>
            <a:spLocks noChangeArrowheads="1"/>
          </p:cNvSpPr>
          <p:nvPr/>
        </p:nvSpPr>
        <p:spPr bwMode="auto">
          <a:xfrm rot="16200000">
            <a:off x="-634206" y="3755231"/>
            <a:ext cx="1849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400" b="1">
                <a:solidFill>
                  <a:srgbClr val="000000"/>
                </a:solidFill>
              </a:rPr>
              <a:t>Annual Cost €Millions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102" name="Rectangle 94"/>
          <p:cNvSpPr>
            <a:spLocks noChangeArrowheads="1"/>
          </p:cNvSpPr>
          <p:nvPr/>
        </p:nvSpPr>
        <p:spPr bwMode="auto">
          <a:xfrm>
            <a:off x="7625678" y="2924175"/>
            <a:ext cx="111351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600" b="1" dirty="0">
                <a:solidFill>
                  <a:srgbClr val="3333FF"/>
                </a:solidFill>
              </a:rPr>
              <a:t>GAINS </a:t>
            </a:r>
          </a:p>
          <a:p>
            <a:pPr algn="r"/>
            <a:r>
              <a:rPr lang="en-GB" altLang="en-US" sz="1600" b="1" dirty="0">
                <a:solidFill>
                  <a:srgbClr val="3333FF"/>
                </a:solidFill>
              </a:rPr>
              <a:t>cost-</a:t>
            </a:r>
            <a:br>
              <a:rPr lang="en-GB" altLang="en-US" sz="1600" b="1" dirty="0">
                <a:solidFill>
                  <a:srgbClr val="3333FF"/>
                </a:solidFill>
              </a:rPr>
            </a:br>
            <a:r>
              <a:rPr lang="en-GB" altLang="en-US" sz="1600" b="1" dirty="0">
                <a:solidFill>
                  <a:srgbClr val="3333FF"/>
                </a:solidFill>
              </a:rPr>
              <a:t>effectiveness</a:t>
            </a:r>
          </a:p>
          <a:p>
            <a:pPr algn="r"/>
            <a:r>
              <a:rPr lang="en-US" altLang="en-US" sz="1600" b="1" dirty="0">
                <a:solidFill>
                  <a:srgbClr val="3333FF"/>
                </a:solidFill>
              </a:rPr>
              <a:t>approach</a:t>
            </a:r>
            <a:endParaRPr lang="en-GB" altLang="en-US" sz="1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>
            <a:off x="4572000" y="3860800"/>
            <a:ext cx="10876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600" b="1" dirty="0">
                <a:solidFill>
                  <a:srgbClr val="FF0000"/>
                </a:solidFill>
              </a:rPr>
              <a:t>“Equal </a:t>
            </a:r>
            <a:br>
              <a:rPr lang="en-GB" altLang="en-US" sz="1600" b="1" dirty="0">
                <a:solidFill>
                  <a:srgbClr val="FF0000"/>
                </a:solidFill>
              </a:rPr>
            </a:br>
            <a:r>
              <a:rPr lang="en-GB" altLang="en-US" sz="1600" b="1" dirty="0">
                <a:solidFill>
                  <a:srgbClr val="FF0000"/>
                </a:solidFill>
              </a:rPr>
              <a:t>technology” </a:t>
            </a:r>
            <a:br>
              <a:rPr lang="en-GB" altLang="en-US" sz="1600" b="1" dirty="0">
                <a:solidFill>
                  <a:srgbClr val="FF0000"/>
                </a:solidFill>
              </a:rPr>
            </a:br>
            <a:r>
              <a:rPr lang="en-GB" altLang="en-US" sz="1600" b="1" dirty="0">
                <a:solidFill>
                  <a:srgbClr val="FF0000"/>
                </a:solidFill>
              </a:rPr>
              <a:t>approach</a:t>
            </a:r>
            <a:endParaRPr lang="en-GB" altLang="en-US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104" name="Rectangle 96"/>
          <p:cNvSpPr>
            <a:spLocks noChangeArrowheads="1"/>
          </p:cNvSpPr>
          <p:nvPr/>
        </p:nvSpPr>
        <p:spPr bwMode="auto">
          <a:xfrm>
            <a:off x="7881938" y="1909763"/>
            <a:ext cx="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105" name="Rectangle 97"/>
          <p:cNvSpPr>
            <a:spLocks noChangeArrowheads="1"/>
          </p:cNvSpPr>
          <p:nvPr/>
        </p:nvSpPr>
        <p:spPr bwMode="auto">
          <a:xfrm>
            <a:off x="414338" y="260350"/>
            <a:ext cx="831532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en-US" sz="2800" b="1" dirty="0">
                <a:solidFill>
                  <a:srgbClr val="002060"/>
                </a:solidFill>
                <a:latin typeface="+mj-lt"/>
              </a:rPr>
              <a:t>Cost savings from the GAINS approach</a:t>
            </a:r>
            <a:br>
              <a:rPr lang="en-GB" altLang="en-US" sz="2400" dirty="0">
                <a:solidFill>
                  <a:srgbClr val="002060"/>
                </a:solidFill>
                <a:latin typeface="+mj-lt"/>
              </a:rPr>
            </a:br>
            <a:r>
              <a:rPr lang="en-GB" altLang="en-US" sz="2000" dirty="0">
                <a:solidFill>
                  <a:srgbClr val="002060"/>
                </a:solidFill>
                <a:latin typeface="+mj-lt"/>
              </a:rPr>
              <a:t>Estimates presented by European industry associations</a:t>
            </a:r>
          </a:p>
        </p:txBody>
      </p:sp>
      <p:pic>
        <p:nvPicPr>
          <p:cNvPr id="43107" name="Picture 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149725"/>
            <a:ext cx="1439862" cy="1525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08" name="Line 100"/>
          <p:cNvSpPr>
            <a:spLocks noChangeShapeType="1"/>
          </p:cNvSpPr>
          <p:nvPr/>
        </p:nvSpPr>
        <p:spPr bwMode="auto">
          <a:xfrm flipV="1">
            <a:off x="7812088" y="1844675"/>
            <a:ext cx="431800" cy="15843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149725"/>
            <a:ext cx="1439862" cy="1525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6" name="Picture 1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1439862" cy="1528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2000" y="2053939"/>
            <a:ext cx="1800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Emission control</a:t>
            </a:r>
          </a:p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measures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3614" y="3910357"/>
            <a:ext cx="1800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Physical benefits </a:t>
            </a:r>
            <a:br>
              <a:rPr lang="en-US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e.g., air quality, prem. deaths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2000" y="5843503"/>
            <a:ext cx="1800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Monetized benefits </a:t>
            </a:r>
            <a:br>
              <a:rPr lang="en-US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(€/year)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3614" y="4913617"/>
            <a:ext cx="1800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Monetization of  </a:t>
            </a:r>
            <a:br>
              <a:rPr lang="en-US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(health) benefits (€/life)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3614" y="2980471"/>
            <a:ext cx="1800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Emission control </a:t>
            </a:r>
            <a:br>
              <a:rPr lang="en-US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costs</a:t>
            </a:r>
          </a:p>
        </p:txBody>
      </p:sp>
      <p:cxnSp>
        <p:nvCxnSpPr>
          <p:cNvPr id="20" name="Straight Arrow Connector 19"/>
          <p:cNvCxnSpPr>
            <a:stCxn id="14" idx="2"/>
            <a:endCxn id="7" idx="0"/>
          </p:cNvCxnSpPr>
          <p:nvPr/>
        </p:nvCxnSpPr>
        <p:spPr>
          <a:xfrm flipH="1">
            <a:off x="4572000" y="5345617"/>
            <a:ext cx="1614" cy="49788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179512" y="1352013"/>
            <a:ext cx="3505188" cy="4707490"/>
            <a:chOff x="179512" y="1352013"/>
            <a:chExt cx="3505188" cy="4707490"/>
          </a:xfrm>
        </p:grpSpPr>
        <p:sp>
          <p:nvSpPr>
            <p:cNvPr id="9" name="TextBox 8"/>
            <p:cNvSpPr txBox="1"/>
            <p:nvPr/>
          </p:nvSpPr>
          <p:spPr>
            <a:xfrm>
              <a:off x="249911" y="1352013"/>
              <a:ext cx="2885642" cy="509452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Cost-benefits analysis</a:t>
              </a: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678558" y="2076003"/>
              <a:ext cx="2028348" cy="1082315"/>
            </a:xfrm>
            <a:prstGeom prst="wedgeEllipseCallout">
              <a:avLst>
                <a:gd name="adj1" fmla="val 63753"/>
                <a:gd name="adj2" fmla="val 3853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For which measures are the (marginal) monetized </a:t>
              </a:r>
              <a:r>
                <a:rPr lang="en-US" sz="1200" b="1" dirty="0"/>
                <a:t>benefits larger than their costs?</a:t>
              </a: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179512" y="4744417"/>
              <a:ext cx="2527394" cy="770400"/>
            </a:xfrm>
            <a:prstGeom prst="parallelogram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Policy choice: </a:t>
              </a:r>
              <a:br>
                <a:rPr lang="en-US" sz="1400" b="1" dirty="0"/>
              </a:br>
              <a:r>
                <a:rPr lang="en-US" sz="1400" dirty="0"/>
                <a:t>M</a:t>
              </a:r>
              <a:r>
                <a:rPr lang="en-US" sz="1400" b="1" dirty="0"/>
                <a:t>onetary value (€) </a:t>
              </a:r>
              <a:r>
                <a:rPr lang="en-US" sz="1200" dirty="0"/>
                <a:t>of human life, ecosystems, etc.</a:t>
              </a:r>
            </a:p>
          </p:txBody>
        </p:sp>
        <p:cxnSp>
          <p:nvCxnSpPr>
            <p:cNvPr id="21" name="Curved Connector 20"/>
            <p:cNvCxnSpPr>
              <a:stCxn id="7" idx="1"/>
              <a:endCxn id="5" idx="1"/>
            </p:cNvCxnSpPr>
            <p:nvPr/>
          </p:nvCxnSpPr>
          <p:spPr>
            <a:xfrm rot="10800000">
              <a:off x="3672000" y="2269939"/>
              <a:ext cx="12700" cy="3789564"/>
            </a:xfrm>
            <a:prstGeom prst="curvedConnector3">
              <a:avLst>
                <a:gd name="adj1" fmla="val 7011433"/>
              </a:avLst>
            </a:prstGeom>
            <a:ln w="635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  <a:endCxn id="14" idx="1"/>
            </p:cNvCxnSpPr>
            <p:nvPr/>
          </p:nvCxnSpPr>
          <p:spPr>
            <a:xfrm>
              <a:off x="2610606" y="5129617"/>
              <a:ext cx="1063008" cy="0"/>
            </a:xfrm>
            <a:prstGeom prst="straightConnector1">
              <a:avLst/>
            </a:prstGeom>
            <a:ln w="635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4572000" y="1352013"/>
            <a:ext cx="4915134" cy="3587264"/>
            <a:chOff x="4572000" y="1352013"/>
            <a:chExt cx="4915134" cy="3587264"/>
          </a:xfrm>
        </p:grpSpPr>
        <p:cxnSp>
          <p:nvCxnSpPr>
            <p:cNvPr id="17" name="Straight Arrow Connector 16"/>
            <p:cNvCxnSpPr>
              <a:stCxn id="5" idx="2"/>
              <a:endCxn id="15" idx="0"/>
            </p:cNvCxnSpPr>
            <p:nvPr/>
          </p:nvCxnSpPr>
          <p:spPr>
            <a:xfrm>
              <a:off x="4572000" y="2485939"/>
              <a:ext cx="1614" cy="494532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2"/>
              <a:endCxn id="6" idx="0"/>
            </p:cNvCxnSpPr>
            <p:nvPr/>
          </p:nvCxnSpPr>
          <p:spPr>
            <a:xfrm>
              <a:off x="4573614" y="3412471"/>
              <a:ext cx="0" cy="497886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4" idx="0"/>
            </p:cNvCxnSpPr>
            <p:nvPr/>
          </p:nvCxnSpPr>
          <p:spPr>
            <a:xfrm>
              <a:off x="4573614" y="4342357"/>
              <a:ext cx="0" cy="57126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932040" y="1352013"/>
              <a:ext cx="4555094" cy="509452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Cost-effectiveness analysis</a:t>
              </a:r>
            </a:p>
          </p:txBody>
        </p:sp>
        <p:cxnSp>
          <p:nvCxnSpPr>
            <p:cNvPr id="10" name="Curved Connector 9"/>
            <p:cNvCxnSpPr>
              <a:stCxn id="6" idx="3"/>
              <a:endCxn id="5" idx="3"/>
            </p:cNvCxnSpPr>
            <p:nvPr/>
          </p:nvCxnSpPr>
          <p:spPr>
            <a:xfrm flipH="1" flipV="1">
              <a:off x="5472000" y="2269939"/>
              <a:ext cx="1614" cy="1856418"/>
            </a:xfrm>
            <a:prstGeom prst="curvedConnector3">
              <a:avLst>
                <a:gd name="adj1" fmla="val -40062701"/>
              </a:avLst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Callout 10"/>
            <p:cNvSpPr/>
            <p:nvPr/>
          </p:nvSpPr>
          <p:spPr>
            <a:xfrm>
              <a:off x="6531100" y="2082620"/>
              <a:ext cx="1911276" cy="1082315"/>
            </a:xfrm>
            <a:prstGeom prst="wedgeEllipseCallout">
              <a:avLst>
                <a:gd name="adj1" fmla="val -74942"/>
                <a:gd name="adj2" fmla="val 18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Which set of measures delivers the policy </a:t>
              </a:r>
              <a:r>
                <a:rPr lang="en-US" sz="1200" b="1" dirty="0"/>
                <a:t>target </a:t>
              </a:r>
              <a:br>
                <a:rPr lang="en-US" sz="1200" b="1" dirty="0"/>
              </a:br>
              <a:r>
                <a:rPr lang="en-US" sz="1200" b="1" dirty="0"/>
                <a:t>at least cost</a:t>
              </a:r>
              <a:r>
                <a:rPr lang="en-US" sz="1200" dirty="0"/>
                <a:t>?</a:t>
              </a:r>
            </a:p>
          </p:txBody>
        </p:sp>
        <p:sp>
          <p:nvSpPr>
            <p:cNvPr id="13" name="Parallelogram 12"/>
            <p:cNvSpPr/>
            <p:nvPr/>
          </p:nvSpPr>
          <p:spPr>
            <a:xfrm>
              <a:off x="6084168" y="4168454"/>
              <a:ext cx="2602632" cy="770823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Policy choice: Targets</a:t>
              </a:r>
              <a:br>
                <a:rPr lang="en-US" sz="1200" dirty="0"/>
              </a:br>
              <a:r>
                <a:rPr lang="en-US" sz="1100" dirty="0"/>
                <a:t>(e.g., achieve AQ limit values, or reduce health impacts by 50%)</a:t>
              </a:r>
            </a:p>
          </p:txBody>
        </p:sp>
        <p:cxnSp>
          <p:nvCxnSpPr>
            <p:cNvPr id="23" name="Straight Arrow Connector 22"/>
            <p:cNvCxnSpPr>
              <a:stCxn id="13" idx="5"/>
              <a:endCxn id="6" idx="3"/>
            </p:cNvCxnSpPr>
            <p:nvPr/>
          </p:nvCxnSpPr>
          <p:spPr>
            <a:xfrm flipH="1" flipV="1">
              <a:off x="5473614" y="4126357"/>
              <a:ext cx="706907" cy="427509"/>
            </a:xfrm>
            <a:prstGeom prst="straightConnector1">
              <a:avLst/>
            </a:prstGeom>
            <a:ln w="635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18096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Cost-benefits vs cost-effectiveness analysis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0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7825" cy="9361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 alternative view on clean air benefits: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Productivity gains from cleaner air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7" y="1700808"/>
            <a:ext cx="7225524" cy="47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54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Key messages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Effective PM2.5 strategies must address all sources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In contrast to cost-benefits analyses, a cost-effectiveness analysis does not rely on (sometimes controversial) monetary valuations of human life and healthy ecosystems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Cost-effective packages of measures imply differentiated requirements for each country/province</a:t>
            </a:r>
          </a:p>
          <a:p>
            <a:endParaRPr lang="en-US" sz="2400" dirty="0"/>
          </a:p>
          <a:p>
            <a:r>
              <a:rPr lang="en-US" sz="2400" dirty="0"/>
              <a:t>The GAINS model identifies cost-effective packages of policy intervention measures, by country/province/sector/pollutant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53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</a:rPr>
              <a:t>Some important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3399"/>
                </a:solidFill>
              </a:rPr>
              <a:t>PM2.5 particles and ozone precursor emissions travel </a:t>
            </a:r>
            <a:br>
              <a:rPr lang="en-US" sz="2400" dirty="0">
                <a:solidFill>
                  <a:srgbClr val="003399"/>
                </a:solidFill>
              </a:rPr>
            </a:br>
            <a:r>
              <a:rPr lang="en-US" sz="2400" dirty="0">
                <a:solidFill>
                  <a:srgbClr val="003399"/>
                </a:solidFill>
              </a:rPr>
              <a:t>in the atmosphere for about a week, over ~100s-1000 km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3399"/>
                </a:solidFill>
              </a:rPr>
              <a:t>Many European countries are similar sized to </a:t>
            </a:r>
            <a:br>
              <a:rPr lang="en-US" sz="2400" dirty="0">
                <a:solidFill>
                  <a:srgbClr val="003399"/>
                </a:solidFill>
              </a:rPr>
            </a:br>
            <a:r>
              <a:rPr lang="en-US" sz="2400" dirty="0">
                <a:solidFill>
                  <a:srgbClr val="003399"/>
                </a:solidFill>
              </a:rPr>
              <a:t>Indian States</a:t>
            </a:r>
          </a:p>
        </p:txBody>
      </p:sp>
    </p:spTree>
    <p:extLst>
      <p:ext uri="{BB962C8B-B14F-4D97-AF65-F5344CB8AC3E}">
        <p14:creationId xmlns:p14="http://schemas.microsoft.com/office/powerpoint/2010/main" val="123708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 r="34326" b="16774"/>
          <a:stretch/>
        </p:blipFill>
        <p:spPr bwMode="auto">
          <a:xfrm>
            <a:off x="3683446" y="1772816"/>
            <a:ext cx="2184698" cy="2001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88920" y="1295029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Netherlands</a:t>
            </a:r>
            <a:endParaRPr lang="en-GB" sz="2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3" y="1628800"/>
            <a:ext cx="3265781" cy="50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096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Cities alone cannot achieve clean air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47864" y="6183052"/>
            <a:ext cx="2097041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Source: IIASA GAINS</a:t>
            </a:r>
            <a:endParaRPr lang="en-GB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91880" y="4223187"/>
            <a:ext cx="25068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2186" y="4052068"/>
            <a:ext cx="1768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WHO guideline</a:t>
            </a:r>
          </a:p>
        </p:txBody>
      </p:sp>
    </p:spTree>
    <p:extLst>
      <p:ext uri="{BB962C8B-B14F-4D97-AF65-F5344CB8AC3E}">
        <p14:creationId xmlns:p14="http://schemas.microsoft.com/office/powerpoint/2010/main" val="76627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</a:rPr>
              <a:t>Some important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PM2.5 particles and ozone precursor emissions travel 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atmosphere for about a week, over ~100s-1000 km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 European countries are similar sized to Indian States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3399"/>
                </a:solidFill>
              </a:rPr>
              <a:t>A country/province cannot rule over its neighbors</a:t>
            </a:r>
          </a:p>
        </p:txBody>
      </p:sp>
    </p:spTree>
    <p:extLst>
      <p:ext uri="{BB962C8B-B14F-4D97-AF65-F5344CB8AC3E}">
        <p14:creationId xmlns:p14="http://schemas.microsoft.com/office/powerpoint/2010/main" val="208498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EU air quality management structure </a:t>
            </a:r>
            <a:endParaRPr lang="en-GB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86209"/>
              </p:ext>
            </p:extLst>
          </p:nvPr>
        </p:nvGraphicFramePr>
        <p:xfrm>
          <a:off x="494546" y="1448780"/>
          <a:ext cx="836192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400" dirty="0"/>
                        <a:t>Institutions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Scale (km)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Responsibilities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17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Europe-wide (EU)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~1500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Air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</a:rPr>
                        <a:t> Quality Limit Values (uniform)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rgbClr val="002060"/>
                          </a:solidFill>
                        </a:rPr>
                        <a:t>Uniform, source-specific </a:t>
                      </a:r>
                      <a:br>
                        <a:rPr lang="en-US" sz="2400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2400" baseline="0" dirty="0">
                          <a:solidFill>
                            <a:srgbClr val="002060"/>
                          </a:solidFill>
                        </a:rPr>
                        <a:t>emission limit values (BAT)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rgbClr val="FF0000"/>
                          </a:solidFill>
                        </a:rPr>
                        <a:t>National emission ceilings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809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National governments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200-1000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Transposition into national laws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17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City administrations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20-50</a:t>
                      </a:r>
                      <a:endParaRPr lang="en-GB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Licensing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Air quality monitoring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i="0" baseline="0" dirty="0">
                          <a:solidFill>
                            <a:srgbClr val="002060"/>
                          </a:solidFill>
                        </a:rPr>
                        <a:t>Air quality management plans</a:t>
                      </a:r>
                      <a:endParaRPr lang="en-GB" sz="2400" i="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dirty="0">
                          <a:solidFill>
                            <a:srgbClr val="002060"/>
                          </a:solidFill>
                        </a:rPr>
                        <a:t>Local</a:t>
                      </a:r>
                      <a:r>
                        <a:rPr lang="en-US" sz="2400" i="1" baseline="0" dirty="0">
                          <a:solidFill>
                            <a:srgbClr val="002060"/>
                          </a:solidFill>
                        </a:rPr>
                        <a:t> short-term action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33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99"/>
                </a:solidFill>
              </a:rPr>
              <a:t>Some important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9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PM2.5 particles and ozone precursor emissions travel 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atmosphere for about a week, over ~100s-1000 km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 European countries are similar sized to Indian States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country/province cannot rule over its neighbors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3399"/>
                </a:solidFill>
              </a:rPr>
              <a:t>There are large differences among countries/provinces in pollution levels, economic wealth, industrial structures, energy systems, etc.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3399"/>
                </a:solidFill>
              </a:rPr>
              <a:t>The costs for further emission reductions differ across countries/sectors</a:t>
            </a:r>
          </a:p>
        </p:txBody>
      </p:sp>
    </p:spTree>
    <p:extLst>
      <p:ext uri="{BB962C8B-B14F-4D97-AF65-F5344CB8AC3E}">
        <p14:creationId xmlns:p14="http://schemas.microsoft.com/office/powerpoint/2010/main" val="349652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 r="34326" b="16774"/>
          <a:stretch/>
        </p:blipFill>
        <p:spPr bwMode="auto">
          <a:xfrm>
            <a:off x="3683446" y="1772816"/>
            <a:ext cx="2184698" cy="2001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88920" y="1295029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Netherlands</a:t>
            </a:r>
            <a:endParaRPr lang="en-GB" sz="2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3" y="1628800"/>
            <a:ext cx="3265781" cy="50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096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There are large differences in the contributions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of different sources to ambient PM2.5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25252" y="1361485"/>
            <a:ext cx="3267228" cy="5307315"/>
            <a:chOff x="5625252" y="1361485"/>
            <a:chExt cx="3267228" cy="530731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252" y="1628800"/>
              <a:ext cx="3267228" cy="5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98726" y="1361485"/>
              <a:ext cx="25202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F81BD">
                      <a:lumMod val="50000"/>
                    </a:srgbClr>
                  </a:solidFill>
                  <a:cs typeface="Arial" pitchFamily="34" charset="0"/>
                </a:rPr>
                <a:t>Poland</a:t>
              </a:r>
              <a:endParaRPr lang="en-GB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3347864" y="6183052"/>
            <a:ext cx="2097041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Source: IIASA GAINS</a:t>
            </a:r>
            <a:endParaRPr lang="en-GB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91880" y="4223187"/>
            <a:ext cx="25068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2186" y="4052068"/>
            <a:ext cx="1768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WHO guideline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712" y="5891669"/>
            <a:ext cx="530574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How to balance emission controls across regions and sectors?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6590" y="1412776"/>
            <a:ext cx="6417508" cy="1723608"/>
            <a:chOff x="2186590" y="1412776"/>
            <a:chExt cx="6417508" cy="1723608"/>
          </a:xfrm>
        </p:grpSpPr>
        <p:grpSp>
          <p:nvGrpSpPr>
            <p:cNvPr id="8" name="Group 7"/>
            <p:cNvGrpSpPr/>
            <p:nvPr/>
          </p:nvGrpSpPr>
          <p:grpSpPr>
            <a:xfrm>
              <a:off x="2186590" y="1827454"/>
              <a:ext cx="6417508" cy="1308930"/>
              <a:chOff x="2186590" y="1827454"/>
              <a:chExt cx="6417508" cy="1308930"/>
            </a:xfrm>
          </p:grpSpPr>
          <p:sp>
            <p:nvSpPr>
              <p:cNvPr id="32" name="AutoShape 20"/>
              <p:cNvSpPr>
                <a:spLocks noChangeArrowheads="1"/>
              </p:cNvSpPr>
              <p:nvPr/>
            </p:nvSpPr>
            <p:spPr bwMode="auto">
              <a:xfrm rot="19886484">
                <a:off x="2186590" y="2840647"/>
                <a:ext cx="3171303" cy="295737"/>
              </a:xfrm>
              <a:prstGeom prst="rightArrow">
                <a:avLst>
                  <a:gd name="adj1" fmla="val 50000"/>
                  <a:gd name="adj2" fmla="val 78453"/>
                </a:avLst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197075" y="1827454"/>
                <a:ext cx="3407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</a:rPr>
                  <a:t>National emission ceilings</a:t>
                </a:r>
                <a:endParaRPr lang="en-GB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Vertical Scroll 8"/>
            <p:cNvSpPr/>
            <p:nvPr/>
          </p:nvSpPr>
          <p:spPr>
            <a:xfrm>
              <a:off x="5076056" y="1412776"/>
              <a:ext cx="3168352" cy="1133209"/>
            </a:xfrm>
            <a:prstGeom prst="verticalScroll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tabLst>
                  <a:tab pos="2606675" algn="l"/>
                </a:tabLst>
              </a:pPr>
              <a:r>
                <a:rPr lang="en-US" sz="2200" b="1" dirty="0">
                  <a:solidFill>
                    <a:prstClr val="white"/>
                  </a:solidFill>
                </a:rPr>
                <a:t>National </a:t>
              </a:r>
              <a:br>
                <a:rPr lang="en-US" sz="2200" b="1" dirty="0">
                  <a:solidFill>
                    <a:prstClr val="white"/>
                  </a:solidFill>
                </a:rPr>
              </a:br>
              <a:r>
                <a:rPr lang="en-US" sz="2200" b="1" dirty="0">
                  <a:solidFill>
                    <a:prstClr val="white"/>
                  </a:solidFill>
                </a:rPr>
                <a:t>Emission </a:t>
              </a:r>
              <a:br>
                <a:rPr lang="en-US" sz="2200" b="1" dirty="0">
                  <a:solidFill>
                    <a:prstClr val="white"/>
                  </a:solidFill>
                </a:rPr>
              </a:br>
              <a:r>
                <a:rPr lang="en-US" sz="2200" b="1" dirty="0">
                  <a:solidFill>
                    <a:prstClr val="white"/>
                  </a:solidFill>
                </a:rPr>
                <a:t>Ceilings</a:t>
              </a:r>
              <a:endParaRPr lang="en-GB" sz="2200" b="1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4109" y="1672436"/>
              <a:ext cx="1138256" cy="77169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183063" y="5589589"/>
            <a:ext cx="4529397" cy="587214"/>
            <a:chOff x="4183063" y="5589589"/>
            <a:chExt cx="4529397" cy="587214"/>
          </a:xfrm>
        </p:grpSpPr>
        <p:sp>
          <p:nvSpPr>
            <p:cNvPr id="125964" name="AutoShape 12"/>
            <p:cNvSpPr>
              <a:spLocks noChangeArrowheads="1"/>
            </p:cNvSpPr>
            <p:nvPr/>
          </p:nvSpPr>
          <p:spPr bwMode="auto">
            <a:xfrm>
              <a:off x="5235655" y="5589589"/>
              <a:ext cx="3476805" cy="587214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6288072" y="5713919"/>
              <a:ext cx="16944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prstClr val="black"/>
                  </a:solidFill>
                  <a:cs typeface="Arial" charset="0"/>
                </a:rPr>
                <a:t>Policy targets</a:t>
              </a:r>
            </a:p>
          </p:txBody>
        </p:sp>
        <p:sp>
          <p:nvSpPr>
            <p:cNvPr id="125963" name="AutoShape 11"/>
            <p:cNvSpPr>
              <a:spLocks noChangeArrowheads="1"/>
            </p:cNvSpPr>
            <p:nvPr/>
          </p:nvSpPr>
          <p:spPr bwMode="auto">
            <a:xfrm>
              <a:off x="4183063" y="5763512"/>
              <a:ext cx="1361046" cy="249238"/>
            </a:xfrm>
            <a:prstGeom prst="rightArrow">
              <a:avLst>
                <a:gd name="adj1" fmla="val 50000"/>
                <a:gd name="adj2" fmla="val 1176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03700" y="3073338"/>
            <a:ext cx="3009106" cy="652114"/>
            <a:chOff x="4203700" y="3073338"/>
            <a:chExt cx="3009106" cy="652114"/>
          </a:xfrm>
          <a:solidFill>
            <a:srgbClr val="C00000"/>
          </a:solidFill>
        </p:grpSpPr>
        <p:sp>
          <p:nvSpPr>
            <p:cNvPr id="125974" name="AutoShape 22"/>
            <p:cNvSpPr>
              <a:spLocks noChangeArrowheads="1"/>
            </p:cNvSpPr>
            <p:nvPr/>
          </p:nvSpPr>
          <p:spPr bwMode="auto">
            <a:xfrm flipH="1">
              <a:off x="4203700" y="3073338"/>
              <a:ext cx="3009106" cy="247650"/>
            </a:xfrm>
            <a:prstGeom prst="rightArrow">
              <a:avLst>
                <a:gd name="adj1" fmla="val 50000"/>
                <a:gd name="adj2" fmla="val 12241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7052569" y="3184525"/>
              <a:ext cx="157488" cy="5409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6052" y="1319603"/>
            <a:ext cx="3600400" cy="4860916"/>
            <a:chOff x="696052" y="1319603"/>
            <a:chExt cx="3600400" cy="4860916"/>
          </a:xfrm>
        </p:grpSpPr>
        <p:sp>
          <p:nvSpPr>
            <p:cNvPr id="125965" name="AutoShape 13"/>
            <p:cNvSpPr>
              <a:spLocks noChangeArrowheads="1"/>
            </p:cNvSpPr>
            <p:nvPr/>
          </p:nvSpPr>
          <p:spPr bwMode="auto">
            <a:xfrm>
              <a:off x="696052" y="1319603"/>
              <a:ext cx="3600400" cy="659777"/>
            </a:xfrm>
            <a:prstGeom prst="flowChartInputOutp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55" name="Text Box 3"/>
            <p:cNvSpPr txBox="1">
              <a:spLocks noChangeArrowheads="1"/>
            </p:cNvSpPr>
            <p:nvPr/>
          </p:nvSpPr>
          <p:spPr bwMode="auto">
            <a:xfrm>
              <a:off x="1304494" y="1343754"/>
              <a:ext cx="223112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Social development</a:t>
              </a:r>
              <a:br>
                <a:rPr lang="en-US" sz="2000" dirty="0">
                  <a:solidFill>
                    <a:srgbClr val="002060"/>
                  </a:solidFill>
                  <a:cs typeface="Arial" charset="0"/>
                </a:rPr>
              </a:b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and economic activities</a:t>
              </a:r>
              <a:endParaRPr lang="en-GB" sz="2000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25956" name="Text Box 4"/>
            <p:cNvSpPr txBox="1">
              <a:spLocks noChangeArrowheads="1"/>
            </p:cNvSpPr>
            <p:nvPr/>
          </p:nvSpPr>
          <p:spPr bwMode="auto">
            <a:xfrm>
              <a:off x="1008064" y="3906838"/>
              <a:ext cx="1585912" cy="346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Emissions</a:t>
              </a:r>
            </a:p>
          </p:txBody>
        </p:sp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1008064" y="2461379"/>
              <a:ext cx="3187700" cy="10184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 control options: ~2000 measures, </a:t>
              </a:r>
              <a:br>
                <a:rPr lang="en-US" sz="2000" dirty="0">
                  <a:solidFill>
                    <a:srgbClr val="002060"/>
                  </a:solidFill>
                  <a:cs typeface="Arial" charset="0"/>
                </a:rPr>
              </a:b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co-control of 10 air pollutants and 6 GHGs)</a:t>
              </a:r>
            </a:p>
          </p:txBody>
        </p:sp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1008064" y="4724400"/>
              <a:ext cx="3151186" cy="346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Atmospheric dispersion</a:t>
              </a:r>
            </a:p>
          </p:txBody>
        </p:sp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2719388" y="3916363"/>
              <a:ext cx="1463675" cy="346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Costs</a:t>
              </a:r>
            </a:p>
          </p:txBody>
        </p:sp>
        <p:sp>
          <p:nvSpPr>
            <p:cNvPr id="125960" name="AutoShape 8"/>
            <p:cNvSpPr>
              <a:spLocks noChangeArrowheads="1"/>
            </p:cNvSpPr>
            <p:nvPr/>
          </p:nvSpPr>
          <p:spPr bwMode="auto">
            <a:xfrm>
              <a:off x="2379663" y="1979380"/>
              <a:ext cx="452438" cy="481998"/>
            </a:xfrm>
            <a:prstGeom prst="downArrow">
              <a:avLst>
                <a:gd name="adj1" fmla="val 50000"/>
                <a:gd name="adj2" fmla="val 2815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66" name="AutoShape 14"/>
            <p:cNvSpPr>
              <a:spLocks noChangeArrowheads="1"/>
            </p:cNvSpPr>
            <p:nvPr/>
          </p:nvSpPr>
          <p:spPr bwMode="auto">
            <a:xfrm>
              <a:off x="1645444" y="5070476"/>
              <a:ext cx="452437" cy="496888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67" name="AutoShape 15"/>
            <p:cNvSpPr>
              <a:spLocks noChangeArrowheads="1"/>
            </p:cNvSpPr>
            <p:nvPr/>
          </p:nvSpPr>
          <p:spPr bwMode="auto">
            <a:xfrm>
              <a:off x="1634331" y="4275138"/>
              <a:ext cx="452438" cy="454025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68" name="AutoShape 16"/>
            <p:cNvSpPr>
              <a:spLocks noChangeArrowheads="1"/>
            </p:cNvSpPr>
            <p:nvPr/>
          </p:nvSpPr>
          <p:spPr bwMode="auto">
            <a:xfrm>
              <a:off x="1634331" y="3479799"/>
              <a:ext cx="452438" cy="4238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77" name="AutoShape 25"/>
            <p:cNvSpPr>
              <a:spLocks noChangeArrowheads="1"/>
            </p:cNvSpPr>
            <p:nvPr/>
          </p:nvSpPr>
          <p:spPr bwMode="auto">
            <a:xfrm>
              <a:off x="3225006" y="3481188"/>
              <a:ext cx="452437" cy="438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1008063" y="5589588"/>
              <a:ext cx="3163887" cy="590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Health, ecosystems and climate impact indicators</a:t>
              </a:r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3" cy="9397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Greenhouse gas–Air pollution Interactions and Synergies: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 GAINS tool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71951" y="3725452"/>
            <a:ext cx="3942437" cy="1864136"/>
            <a:chOff x="4171951" y="3725452"/>
            <a:chExt cx="3942437" cy="1864136"/>
          </a:xfrm>
          <a:solidFill>
            <a:srgbClr val="C00000"/>
          </a:solidFill>
        </p:grpSpPr>
        <p:sp>
          <p:nvSpPr>
            <p:cNvPr id="125971" name="AutoShape 19"/>
            <p:cNvSpPr>
              <a:spLocks noChangeArrowheads="1"/>
            </p:cNvSpPr>
            <p:nvPr/>
          </p:nvSpPr>
          <p:spPr bwMode="auto">
            <a:xfrm>
              <a:off x="6918882" y="5209828"/>
              <a:ext cx="366713" cy="379760"/>
            </a:xfrm>
            <a:prstGeom prst="upArrow">
              <a:avLst>
                <a:gd name="adj1" fmla="val 50000"/>
                <a:gd name="adj2" fmla="val 6536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972" name="AutoShape 20"/>
            <p:cNvSpPr>
              <a:spLocks noChangeArrowheads="1"/>
            </p:cNvSpPr>
            <p:nvPr/>
          </p:nvSpPr>
          <p:spPr bwMode="auto">
            <a:xfrm>
              <a:off x="4203700" y="3969060"/>
              <a:ext cx="2276512" cy="257175"/>
            </a:xfrm>
            <a:prstGeom prst="rightArrow">
              <a:avLst>
                <a:gd name="adj1" fmla="val 50000"/>
                <a:gd name="adj2" fmla="val 10491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973" name="AutoShape 21"/>
            <p:cNvSpPr>
              <a:spLocks noChangeArrowheads="1"/>
            </p:cNvSpPr>
            <p:nvPr/>
          </p:nvSpPr>
          <p:spPr bwMode="auto">
            <a:xfrm>
              <a:off x="4171951" y="4765819"/>
              <a:ext cx="2308262" cy="259591"/>
            </a:xfrm>
            <a:prstGeom prst="rightArrow">
              <a:avLst>
                <a:gd name="adj1" fmla="val 50000"/>
                <a:gd name="adj2" fmla="val 12218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C:\Users\amann\AppData\Local\Microsoft\Windows\Temporary Internet Files\Content.IE5\4DH18125\qubodup-Cog-cogwheel-gear-Zahnrad-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002" y="3725452"/>
              <a:ext cx="1467744" cy="1467744"/>
            </a:xfrm>
            <a:prstGeom prst="rect">
              <a:avLst/>
            </a:prstGeom>
            <a:noFill/>
          </p:spPr>
        </p:pic>
        <p:sp>
          <p:nvSpPr>
            <p:cNvPr id="125970" name="Text Box 18"/>
            <p:cNvSpPr txBox="1">
              <a:spLocks noChangeArrowheads="1"/>
            </p:cNvSpPr>
            <p:nvPr/>
          </p:nvSpPr>
          <p:spPr bwMode="auto">
            <a:xfrm>
              <a:off x="6156176" y="4280855"/>
              <a:ext cx="1958212" cy="3447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cs typeface="Arial" charset="0"/>
                </a:rPr>
                <a:t>Optimization</a:t>
              </a:r>
            </a:p>
          </p:txBody>
        </p:sp>
      </p:grpSp>
      <p:sp>
        <p:nvSpPr>
          <p:cNvPr id="4" name="AutoShape 2" descr="http://www.euroesprit.org/content/delta2/EU_Flag.jpg"/>
          <p:cNvSpPr>
            <a:spLocks noChangeAspect="1" noChangeArrowheads="1"/>
          </p:cNvSpPr>
          <p:nvPr/>
        </p:nvSpPr>
        <p:spPr bwMode="auto">
          <a:xfrm>
            <a:off x="63500" y="-136525"/>
            <a:ext cx="5514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spect="1" noChangeArrowheads="1" noTextEdit="1"/>
          </p:cNvSpPr>
          <p:nvPr/>
        </p:nvSpPr>
        <p:spPr bwMode="auto">
          <a:xfrm>
            <a:off x="179388" y="835025"/>
            <a:ext cx="91440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98538" y="1863725"/>
            <a:ext cx="7764462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971550" y="5373688"/>
            <a:ext cx="7764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971550" y="4868863"/>
            <a:ext cx="7764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998538" y="4376738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971550" y="3860800"/>
            <a:ext cx="7764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998538" y="337026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998538" y="286861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998538" y="236696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998538" y="1863725"/>
            <a:ext cx="7764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98538" y="1863725"/>
            <a:ext cx="7764462" cy="40211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998538" y="1863725"/>
            <a:ext cx="1587" cy="40211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950913" y="588486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950913" y="538162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950913" y="487997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950913" y="4376738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950913" y="387350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950913" y="337026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950913" y="28686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950913" y="236696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950913" y="186372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998538" y="5884863"/>
            <a:ext cx="7764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998538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1776413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V="1">
            <a:off x="2551113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V="1">
            <a:off x="3328988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4103688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V="1">
            <a:off x="4881563" y="58848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V="1">
            <a:off x="5657850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 flipV="1">
            <a:off x="6432550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 flipV="1">
            <a:off x="7210425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V="1">
            <a:off x="7985125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V="1">
            <a:off x="8763000" y="5884863"/>
            <a:ext cx="1588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998538" y="3449638"/>
            <a:ext cx="6786562" cy="2435225"/>
          </a:xfrm>
          <a:custGeom>
            <a:avLst/>
            <a:gdLst>
              <a:gd name="T0" fmla="*/ 0 w 4533"/>
              <a:gd name="T1" fmla="*/ 1626 h 1626"/>
              <a:gd name="T2" fmla="*/ 49 w 4533"/>
              <a:gd name="T3" fmla="*/ 1623 h 1626"/>
              <a:gd name="T4" fmla="*/ 62 w 4533"/>
              <a:gd name="T5" fmla="*/ 1622 h 1626"/>
              <a:gd name="T6" fmla="*/ 739 w 4533"/>
              <a:gd name="T7" fmla="*/ 1599 h 1626"/>
              <a:gd name="T8" fmla="*/ 1051 w 4533"/>
              <a:gd name="T9" fmla="*/ 1591 h 1626"/>
              <a:gd name="T10" fmla="*/ 1510 w 4533"/>
              <a:gd name="T11" fmla="*/ 1539 h 1626"/>
              <a:gd name="T12" fmla="*/ 1557 w 4533"/>
              <a:gd name="T13" fmla="*/ 1534 h 1626"/>
              <a:gd name="T14" fmla="*/ 1812 w 4533"/>
              <a:gd name="T15" fmla="*/ 1498 h 1626"/>
              <a:gd name="T16" fmla="*/ 1906 w 4533"/>
              <a:gd name="T17" fmla="*/ 1488 h 1626"/>
              <a:gd name="T18" fmla="*/ 2087 w 4533"/>
              <a:gd name="T19" fmla="*/ 1450 h 1626"/>
              <a:gd name="T20" fmla="*/ 2122 w 4533"/>
              <a:gd name="T21" fmla="*/ 1442 h 1626"/>
              <a:gd name="T22" fmla="*/ 2656 w 4533"/>
              <a:gd name="T23" fmla="*/ 1331 h 1626"/>
              <a:gd name="T24" fmla="*/ 2755 w 4533"/>
              <a:gd name="T25" fmla="*/ 1309 h 1626"/>
              <a:gd name="T26" fmla="*/ 3348 w 4533"/>
              <a:gd name="T27" fmla="*/ 1099 h 1626"/>
              <a:gd name="T28" fmla="*/ 4140 w 4533"/>
              <a:gd name="T29" fmla="*/ 568 h 1626"/>
              <a:gd name="T30" fmla="*/ 4533 w 4533"/>
              <a:gd name="T31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533" h="1626">
                <a:moveTo>
                  <a:pt x="0" y="1626"/>
                </a:moveTo>
                <a:lnTo>
                  <a:pt x="49" y="1623"/>
                </a:lnTo>
                <a:lnTo>
                  <a:pt x="62" y="1622"/>
                </a:lnTo>
                <a:lnTo>
                  <a:pt x="739" y="1599"/>
                </a:lnTo>
                <a:lnTo>
                  <a:pt x="1051" y="1591"/>
                </a:lnTo>
                <a:lnTo>
                  <a:pt x="1510" y="1539"/>
                </a:lnTo>
                <a:lnTo>
                  <a:pt x="1557" y="1534"/>
                </a:lnTo>
                <a:lnTo>
                  <a:pt x="1812" y="1498"/>
                </a:lnTo>
                <a:lnTo>
                  <a:pt x="1906" y="1488"/>
                </a:lnTo>
                <a:lnTo>
                  <a:pt x="2087" y="1450"/>
                </a:lnTo>
                <a:lnTo>
                  <a:pt x="2122" y="1442"/>
                </a:lnTo>
                <a:lnTo>
                  <a:pt x="2656" y="1331"/>
                </a:lnTo>
                <a:lnTo>
                  <a:pt x="2755" y="1309"/>
                </a:lnTo>
                <a:lnTo>
                  <a:pt x="3348" y="1099"/>
                </a:lnTo>
                <a:lnTo>
                  <a:pt x="4140" y="568"/>
                </a:lnTo>
                <a:lnTo>
                  <a:pt x="4533" y="0"/>
                </a:lnTo>
              </a:path>
            </a:pathLst>
          </a:custGeom>
          <a:noFill/>
          <a:ln w="30226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966788" y="5853113"/>
            <a:ext cx="63500" cy="61912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1041400" y="5848350"/>
            <a:ext cx="61913" cy="635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1060450" y="5846763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2073275" y="5811838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2541588" y="5800725"/>
            <a:ext cx="61912" cy="61913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3227388" y="5722938"/>
            <a:ext cx="63500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3298825" y="5715000"/>
            <a:ext cx="61913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3679825" y="5661025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3821113" y="5646738"/>
            <a:ext cx="61912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4092575" y="5589588"/>
            <a:ext cx="61913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4144963" y="5576888"/>
            <a:ext cx="61912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4943475" y="5411788"/>
            <a:ext cx="63500" cy="6191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5091113" y="5378450"/>
            <a:ext cx="63500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5980113" y="5064125"/>
            <a:ext cx="61912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7165975" y="4268788"/>
            <a:ext cx="61913" cy="63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7753350" y="3419475"/>
            <a:ext cx="63500" cy="61913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6" name="Freeform 52"/>
          <p:cNvSpPr>
            <a:spLocks/>
          </p:cNvSpPr>
          <p:nvPr/>
        </p:nvSpPr>
        <p:spPr bwMode="auto">
          <a:xfrm>
            <a:off x="966788" y="5853113"/>
            <a:ext cx="63500" cy="61912"/>
          </a:xfrm>
          <a:custGeom>
            <a:avLst/>
            <a:gdLst>
              <a:gd name="T0" fmla="*/ 40 w 79"/>
              <a:gd name="T1" fmla="*/ 0 h 79"/>
              <a:gd name="T2" fmla="*/ 79 w 79"/>
              <a:gd name="T3" fmla="*/ 39 h 79"/>
              <a:gd name="T4" fmla="*/ 40 w 79"/>
              <a:gd name="T5" fmla="*/ 79 h 79"/>
              <a:gd name="T6" fmla="*/ 0 w 79"/>
              <a:gd name="T7" fmla="*/ 39 h 79"/>
              <a:gd name="T8" fmla="*/ 40 w 7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40" y="0"/>
                </a:moveTo>
                <a:lnTo>
                  <a:pt x="79" y="39"/>
                </a:lnTo>
                <a:lnTo>
                  <a:pt x="40" y="79"/>
                </a:lnTo>
                <a:lnTo>
                  <a:pt x="0" y="39"/>
                </a:lnTo>
                <a:lnTo>
                  <a:pt x="40" y="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798513" y="5794375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546100" y="52911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2000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546100" y="478948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4000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546100" y="42862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6000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546100" y="378460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8000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463550" y="3281363"/>
            <a:ext cx="420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10000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463550" y="2779713"/>
            <a:ext cx="420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12000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463550" y="2276475"/>
            <a:ext cx="420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14000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463550" y="1773238"/>
            <a:ext cx="420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16000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890588" y="6018213"/>
            <a:ext cx="219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162560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2401888" y="6018213"/>
            <a:ext cx="303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20%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178175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30%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3954463" y="6018213"/>
            <a:ext cx="303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40%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473075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50%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5508625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60%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6283325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70%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706120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80%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5" name="Rectangle 71"/>
          <p:cNvSpPr>
            <a:spLocks noChangeArrowheads="1"/>
          </p:cNvSpPr>
          <p:nvPr/>
        </p:nvSpPr>
        <p:spPr bwMode="auto">
          <a:xfrm>
            <a:off x="7835900" y="60182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90%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6" name="Rectangle 72"/>
          <p:cNvSpPr>
            <a:spLocks noChangeArrowheads="1"/>
          </p:cNvSpPr>
          <p:nvPr/>
        </p:nvSpPr>
        <p:spPr bwMode="auto">
          <a:xfrm>
            <a:off x="8570913" y="6018213"/>
            <a:ext cx="3873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</a:rPr>
              <a:t>100%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7" name="Rectangle 73"/>
          <p:cNvSpPr>
            <a:spLocks noChangeArrowheads="1"/>
          </p:cNvSpPr>
          <p:nvPr/>
        </p:nvSpPr>
        <p:spPr bwMode="auto">
          <a:xfrm>
            <a:off x="1050925" y="6315075"/>
            <a:ext cx="7059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600" b="1">
                <a:solidFill>
                  <a:srgbClr val="000000"/>
                </a:solidFill>
              </a:rPr>
              <a:t>Health improvement (Change between baseline and maximum measures)</a:t>
            </a:r>
            <a:endParaRPr lang="en-GB" altLang="en-US" sz="1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8" name="Rectangle 74"/>
          <p:cNvSpPr>
            <a:spLocks noChangeArrowheads="1"/>
          </p:cNvSpPr>
          <p:nvPr/>
        </p:nvSpPr>
        <p:spPr bwMode="auto">
          <a:xfrm rot="16200000">
            <a:off x="-634206" y="3755231"/>
            <a:ext cx="1849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400" b="1">
                <a:solidFill>
                  <a:srgbClr val="000000"/>
                </a:solidFill>
              </a:rPr>
              <a:t>Annual Cost €Millions</a:t>
            </a:r>
            <a:endParaRPr lang="en-GB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39" name="Rectangle 75"/>
          <p:cNvSpPr>
            <a:spLocks noChangeArrowheads="1"/>
          </p:cNvSpPr>
          <p:nvPr/>
        </p:nvSpPr>
        <p:spPr bwMode="auto">
          <a:xfrm>
            <a:off x="7881938" y="1909763"/>
            <a:ext cx="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2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940" name="Rectangle 76"/>
          <p:cNvSpPr>
            <a:spLocks noChangeArrowheads="1"/>
          </p:cNvSpPr>
          <p:nvPr/>
        </p:nvSpPr>
        <p:spPr bwMode="auto">
          <a:xfrm>
            <a:off x="414338" y="476250"/>
            <a:ext cx="83153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002060"/>
                </a:solidFill>
              </a:rPr>
              <a:t>Costs for reducing health impacts from fine PM </a:t>
            </a:r>
            <a:br>
              <a:rPr lang="en-GB" altLang="en-US" sz="2800" b="1" dirty="0">
                <a:solidFill>
                  <a:srgbClr val="002060"/>
                </a:solidFill>
              </a:rPr>
            </a:br>
            <a:r>
              <a:rPr lang="en-GB" altLang="en-US" sz="2000" dirty="0">
                <a:solidFill>
                  <a:srgbClr val="002060"/>
                </a:solidFill>
              </a:rPr>
              <a:t>Analysis for the EU Clean Air For Europe (CAFE) programme</a:t>
            </a:r>
            <a:r>
              <a:rPr lang="en-GB" altLang="en-US" sz="2400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36941" name="Line 77"/>
          <p:cNvSpPr>
            <a:spLocks noChangeShapeType="1"/>
          </p:cNvSpPr>
          <p:nvPr/>
        </p:nvSpPr>
        <p:spPr bwMode="auto">
          <a:xfrm>
            <a:off x="971550" y="2852738"/>
            <a:ext cx="77644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6942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1439862" cy="1528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43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149725"/>
            <a:ext cx="1439862" cy="1525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23165"/>
      </p:ext>
    </p:extLst>
  </p:cSld>
  <p:clrMapOvr>
    <a:masterClrMapping/>
  </p:clrMapOvr>
</p:sld>
</file>

<file path=ppt/theme/theme1.xml><?xml version="1.0" encoding="utf-8"?>
<a:theme xmlns:a="http://schemas.openxmlformats.org/drawingml/2006/main" name="1_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R2017.potx" id="{303FAA56-D262-444A-BFE3-CAE3DEF48B34}" vid="{EE5A37C1-1ACC-4CB5-9A2A-EB47426CADA4}"/>
    </a:ext>
  </a:extLst>
</a:theme>
</file>

<file path=ppt/theme/theme10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R2017.potx" id="{303FAA56-D262-444A-BFE3-CAE3DEF48B34}" vid="{9D773A09-22AD-477C-929E-3440F9468E76}"/>
    </a:ext>
  </a:extLst>
</a:theme>
</file>

<file path=ppt/theme/theme11.xml><?xml version="1.0" encoding="utf-8"?>
<a:theme xmlns:a="http://schemas.openxmlformats.org/drawingml/2006/main" name="7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9F0562F7-C75C-46CE-B25B-309143BE1401}"/>
    </a:ext>
  </a:extLst>
</a:theme>
</file>

<file path=ppt/theme/theme12.xml><?xml version="1.0" encoding="utf-8"?>
<a:theme xmlns:a="http://schemas.openxmlformats.org/drawingml/2006/main" name="8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2556BCA9-0ACA-442D-A5C4-F886E869EC67}"/>
    </a:ext>
  </a:extLst>
</a:theme>
</file>

<file path=ppt/theme/theme13.xml><?xml version="1.0" encoding="utf-8"?>
<a:theme xmlns:a="http://schemas.openxmlformats.org/drawingml/2006/main" name="9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5C9D1E0C-0663-4CD1-901A-3F01920039B7}"/>
    </a:ext>
  </a:extLst>
</a:theme>
</file>

<file path=ppt/theme/theme14.xml><?xml version="1.0" encoding="utf-8"?>
<a:theme xmlns:a="http://schemas.openxmlformats.org/drawingml/2006/main" name="IIASA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IIASA-MAG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-MAG2016" id="{C131C6B9-FF05-4E93-B5AD-4388411A4382}" vid="{A1A6DF9D-FD5F-41E3-A632-A50B6E3702CE}"/>
    </a:ext>
  </a:extLst>
</a:theme>
</file>

<file path=ppt/theme/theme17.xml><?xml version="1.0" encoding="utf-8"?>
<a:theme xmlns:a="http://schemas.openxmlformats.org/drawingml/2006/main" name="1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d">
  <a:themeElements>
    <a:clrScheme name="ap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R2017.potx" id="{303FAA56-D262-444A-BFE3-CAE3DEF48B34}" vid="{D4969CF0-CDFF-4AFB-B6F7-9ADF72DF70F4}"/>
    </a:ext>
  </a:extLst>
</a:theme>
</file>

<file path=ppt/theme/theme20.xml><?xml version="1.0" encoding="utf-8"?>
<a:theme xmlns:a="http://schemas.openxmlformats.org/drawingml/2006/main" name="2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945C7811-FE35-442F-AC0B-542B5C713931}"/>
    </a:ext>
  </a:extLst>
</a:theme>
</file>

<file path=ppt/theme/theme4.xml><?xml version="1.0" encoding="utf-8"?>
<a:theme xmlns:a="http://schemas.openxmlformats.org/drawingml/2006/main" name="1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133638B5-BC28-497D-922D-29481BC18DDC}"/>
    </a:ext>
  </a:extLst>
</a:theme>
</file>

<file path=ppt/theme/theme5.xml><?xml version="1.0" encoding="utf-8"?>
<a:theme xmlns:a="http://schemas.openxmlformats.org/drawingml/2006/main" name="2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1914074C-7076-4C85-922D-3865F6A7B164}"/>
    </a:ext>
  </a:extLst>
</a:theme>
</file>

<file path=ppt/theme/theme6.xml><?xml version="1.0" encoding="utf-8"?>
<a:theme xmlns:a="http://schemas.openxmlformats.org/drawingml/2006/main" name="3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8FC85704-9DCA-4490-9711-B70E04552B47}"/>
    </a:ext>
  </a:extLst>
</a:theme>
</file>

<file path=ppt/theme/theme7.xml><?xml version="1.0" encoding="utf-8"?>
<a:theme xmlns:a="http://schemas.openxmlformats.org/drawingml/2006/main" name="4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2BDACB7B-35A1-420D-A466-0F3CE1869B07}"/>
    </a:ext>
  </a:extLst>
</a:theme>
</file>

<file path=ppt/theme/theme8.xml><?xml version="1.0" encoding="utf-8"?>
<a:theme xmlns:a="http://schemas.openxmlformats.org/drawingml/2006/main" name="5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656E62B6-BF1C-49BE-9CCA-CF842D9430BD}"/>
    </a:ext>
  </a:extLst>
</a:theme>
</file>

<file path=ppt/theme/theme9.xml><?xml version="1.0" encoding="utf-8"?>
<a:theme xmlns:a="http://schemas.openxmlformats.org/drawingml/2006/main" name="6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2017.potx" id="{303FAA56-D262-444A-BFE3-CAE3DEF48B34}" vid="{6F460BFC-FAC9-400F-9ED0-308C7C5798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AIR2017</Template>
  <TotalTime>24</TotalTime>
  <Words>716</Words>
  <Application>Microsoft Office PowerPoint</Application>
  <PresentationFormat>On-screen Show (4:3)</PresentationFormat>
  <Paragraphs>135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47" baseType="lpstr">
      <vt:lpstr>Microsoft YaHei</vt:lpstr>
      <vt:lpstr>SimHei</vt:lpstr>
      <vt:lpstr>Arial</vt:lpstr>
      <vt:lpstr>Arial Narrow</vt:lpstr>
      <vt:lpstr>Calibri</vt:lpstr>
      <vt:lpstr>Monotype Sorts</vt:lpstr>
      <vt:lpstr>Shruti</vt:lpstr>
      <vt:lpstr>TH SarabunPSK</vt:lpstr>
      <vt:lpstr>Times New Roman</vt:lpstr>
      <vt:lpstr>Verdana</vt:lpstr>
      <vt:lpstr>1_iiasa-pptx-template-dark-&amp;-light</vt:lpstr>
      <vt:lpstr>apd</vt:lpstr>
      <vt:lpstr>MAG-2013-IIASAsmall</vt:lpstr>
      <vt:lpstr>1_MAG-2013-IIASAsmall</vt:lpstr>
      <vt:lpstr>2_MAG-2013-IIASAsmall</vt:lpstr>
      <vt:lpstr>3_MAG-2013-IIASAsmall</vt:lpstr>
      <vt:lpstr>4_MAG-2013-IIASAsmall</vt:lpstr>
      <vt:lpstr>5_MAG-2013-IIASAsmall</vt:lpstr>
      <vt:lpstr>6_MAG-2013-IIASAsmall</vt:lpstr>
      <vt:lpstr>iiasa-light-version</vt:lpstr>
      <vt:lpstr>7_MAG-2013-IIASAsmall</vt:lpstr>
      <vt:lpstr>8_MAG-2013-IIASAsmall</vt:lpstr>
      <vt:lpstr>9_MAG-2013-IIASAsmall</vt:lpstr>
      <vt:lpstr>IIASA-light</vt:lpstr>
      <vt:lpstr>10_MAG-2013-IIASAsmall</vt:lpstr>
      <vt:lpstr>9_IIASA-MAG2016</vt:lpstr>
      <vt:lpstr>1_iiasa-light-version</vt:lpstr>
      <vt:lpstr>11_MAG-2013-IIASAsmall</vt:lpstr>
      <vt:lpstr>2_Office Theme</vt:lpstr>
      <vt:lpstr>2_iiasa-light-version</vt:lpstr>
      <vt:lpstr>3_iiasa-light-version</vt:lpstr>
      <vt:lpstr>Document</vt:lpstr>
      <vt:lpstr>How cost-effectiveness modelling is used to support policy making for Regional Air Quality Management in the EU</vt:lpstr>
      <vt:lpstr>Some important features</vt:lpstr>
      <vt:lpstr>Cities alone cannot achieve clean air</vt:lpstr>
      <vt:lpstr>Some important features</vt:lpstr>
      <vt:lpstr>EU air quality management structure </vt:lpstr>
      <vt:lpstr>Some important features</vt:lpstr>
      <vt:lpstr>There are large differences in the contributions  of different sources to ambient PM2.5</vt:lpstr>
      <vt:lpstr>Greenhouse gas–Air pollution Interactions and Synergies: The GAINS tool</vt:lpstr>
      <vt:lpstr>PowerPoint Presentation</vt:lpstr>
      <vt:lpstr>Cost-effective PM2.5 emission reductions  for a 50% reduction of health impacts, by sector and country </vt:lpstr>
      <vt:lpstr>Emission control costs for achieving the EU air quality targets</vt:lpstr>
      <vt:lpstr>PowerPoint Presentation</vt:lpstr>
      <vt:lpstr>Cost-benefits vs cost-effectiveness analysis</vt:lpstr>
      <vt:lpstr>An alternative view on clean air benefits:  Productivity gains from cleaner air</vt:lpstr>
      <vt:lpstr>Key messages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minutes</dc:title>
  <dc:creator>AMANN Markus</dc:creator>
  <cp:lastModifiedBy>AMANN Markus</cp:lastModifiedBy>
  <cp:revision>95</cp:revision>
  <dcterms:created xsi:type="dcterms:W3CDTF">2017-06-06T06:16:30Z</dcterms:created>
  <dcterms:modified xsi:type="dcterms:W3CDTF">2020-10-08T08:23:10Z</dcterms:modified>
</cp:coreProperties>
</file>