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75" r:id="rId2"/>
    <p:sldId id="385" r:id="rId3"/>
    <p:sldId id="268" r:id="rId4"/>
    <p:sldId id="274" r:id="rId5"/>
    <p:sldId id="358" r:id="rId6"/>
    <p:sldId id="284" r:id="rId7"/>
    <p:sldId id="257" r:id="rId8"/>
    <p:sldId id="276" r:id="rId9"/>
    <p:sldId id="279" r:id="rId10"/>
    <p:sldId id="356" r:id="rId11"/>
    <p:sldId id="263" r:id="rId12"/>
    <p:sldId id="379" r:id="rId13"/>
    <p:sldId id="384" r:id="rId14"/>
    <p:sldId id="286" r:id="rId15"/>
    <p:sldId id="386" r:id="rId16"/>
    <p:sldId id="387" r:id="rId17"/>
    <p:sldId id="293" r:id="rId18"/>
    <p:sldId id="383" r:id="rId19"/>
    <p:sldId id="380" r:id="rId20"/>
    <p:sldId id="366" r:id="rId21"/>
    <p:sldId id="298" r:id="rId22"/>
    <p:sldId id="303" r:id="rId23"/>
    <p:sldId id="305" r:id="rId24"/>
    <p:sldId id="345" r:id="rId25"/>
    <p:sldId id="346" r:id="rId26"/>
    <p:sldId id="347" r:id="rId27"/>
    <p:sldId id="350" r:id="rId28"/>
    <p:sldId id="351" r:id="rId29"/>
    <p:sldId id="381" r:id="rId30"/>
    <p:sldId id="355" r:id="rId31"/>
    <p:sldId id="362" r:id="rId32"/>
    <p:sldId id="369" r:id="rId33"/>
    <p:sldId id="370" r:id="rId34"/>
    <p:sldId id="278" r:id="rId35"/>
    <p:sldId id="304" r:id="rId36"/>
    <p:sldId id="307" r:id="rId37"/>
    <p:sldId id="27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E"/>
    <a:srgbClr val="EAA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F54DC-21AC-4B82-A645-9DEAE79EC0EF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11F22-B054-461B-B5BF-C8BD764AE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5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4F7874-85D1-4C1C-BB08-8282DC3B6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2F15B-063F-42F1-AA2E-2D53E063CC4A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241666" name="Folienbildplatzhalter 1">
            <a:extLst>
              <a:ext uri="{FF2B5EF4-FFF2-40B4-BE49-F238E27FC236}">
                <a16:creationId xmlns:a16="http://schemas.microsoft.com/office/drawing/2014/main" id="{78B01A9F-9C58-44CC-B211-51BFC19065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izenplatzhalter 2">
            <a:extLst>
              <a:ext uri="{FF2B5EF4-FFF2-40B4-BE49-F238E27FC236}">
                <a16:creationId xmlns:a16="http://schemas.microsoft.com/office/drawing/2014/main" id="{BD0D5FE1-0994-4973-AA64-FF51F3A15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241668" name="Foliennummernplatzhalter 3">
            <a:extLst>
              <a:ext uri="{FF2B5EF4-FFF2-40B4-BE49-F238E27FC236}">
                <a16:creationId xmlns:a16="http://schemas.microsoft.com/office/drawing/2014/main" id="{03CF4E4D-3DAD-4981-B6E9-A1792006422B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4764CAD-256A-4564-BCD5-C371FAA51E63}" type="slidenum">
              <a:rPr lang="de-DE" altLang="en-US" sz="1200" b="0">
                <a:cs typeface="Arial" panose="020B0604020202020204" pitchFamily="34" charset="0"/>
              </a:rPr>
              <a:pPr algn="r"/>
              <a:t>32</a:t>
            </a:fld>
            <a:endParaRPr lang="de-DE" altLang="en-US" sz="1200" b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AD8F4-F2F4-4E60-9F73-0EDD5B65F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053EE-FFF0-471E-953B-6CB858129C15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243714" name="Folienbildplatzhalter 1">
            <a:extLst>
              <a:ext uri="{FF2B5EF4-FFF2-40B4-BE49-F238E27FC236}">
                <a16:creationId xmlns:a16="http://schemas.microsoft.com/office/drawing/2014/main" id="{BF26AE92-3096-43F3-A790-FD732B2108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izenplatzhalter 2">
            <a:extLst>
              <a:ext uri="{FF2B5EF4-FFF2-40B4-BE49-F238E27FC236}">
                <a16:creationId xmlns:a16="http://schemas.microsoft.com/office/drawing/2014/main" id="{320F11EE-3A21-4C87-9863-CB423AE5B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243716" name="Foliennummernplatzhalter 3">
            <a:extLst>
              <a:ext uri="{FF2B5EF4-FFF2-40B4-BE49-F238E27FC236}">
                <a16:creationId xmlns:a16="http://schemas.microsoft.com/office/drawing/2014/main" id="{9D251B24-5033-4886-85A7-7E73089D6F3B}"/>
              </a:ext>
            </a:extLst>
          </p:cNvPr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90CF3D8-0F88-484D-8C6A-C4793813B74F}" type="slidenum">
              <a:rPr lang="de-DE" altLang="en-US" sz="1200" b="0">
                <a:cs typeface="Arial" panose="020B0604020202020204" pitchFamily="34" charset="0"/>
              </a:rPr>
              <a:pPr algn="r"/>
              <a:t>33</a:t>
            </a:fld>
            <a:endParaRPr lang="de-DE" altLang="en-US" sz="1200" b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644393-6C62-4697-BF85-AAD886E9C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CAB18-67EF-4D93-9AE2-4F7383F38403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270C4580-5658-45EB-8121-46ADA7DCE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B49A620-0D22-430B-B5AC-0E24C25C0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400"/>
            </a:lvl4pPr>
            <a:lvl5pPr>
              <a:lnSpc>
                <a:spcPct val="12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418-B570-4A3F-A61B-EE2A133EDD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DE3-C67D-40EB-9325-41D55C1E9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9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1C94-B91B-4AC0-ABA9-EAEB2D3FD6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62F2-6519-4E1F-9455-84BE7CF7CDB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4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6146-3363-4558-A32D-2531F942F32B}" type="datetimeFigureOut">
              <a:rPr lang="en-GB" smtClean="0"/>
              <a:t>19/10/2020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4DA1-7BA7-4939-89CA-98BBC07F43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40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4535-0AF7-46F9-AF7F-DF866179C62C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9E60-AF12-425A-BDDC-724493F7E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3ECD-552A-4EE3-9F58-70CC91BB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2705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02C1BD6-4110-4163-871D-4538E6C0618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5800" y="1758950"/>
            <a:ext cx="7772400" cy="49466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9BE84-2286-4712-99EE-D58B18C3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D9E77-E5D0-42FF-9F3B-A20D9C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266A8-3B62-4EE2-853F-64F47D24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83135A-66F1-40B6-A701-22E57C65FC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404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5418-B570-4A3F-A61B-EE2A133EDD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19/10/2020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FDE3-C67D-40EB-9325-41D55C1E9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limont@iiasa.ac.a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iiasa.ac.at/web/home/research/researchPrograms/MitigationofAirPollutionandGreenhousegases/TSAP-report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3013" y="1301080"/>
            <a:ext cx="6630987" cy="266798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Agriculture in GAINS</a:t>
            </a:r>
            <a:br>
              <a:rPr lang="en-US" sz="3200" b="1" dirty="0"/>
            </a:br>
            <a:r>
              <a:rPr lang="en-US" sz="3200" i="1" dirty="0"/>
              <a:t>Focus on ammonia emissions and mitigation opportunities</a:t>
            </a:r>
            <a:br>
              <a:rPr lang="en-US" sz="3200" b="1" dirty="0"/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6188" y="4293096"/>
            <a:ext cx="6232276" cy="140415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cs typeface="Arial" pitchFamily="34" charset="0"/>
              </a:rPr>
              <a:t>Zbigniew Klimont </a:t>
            </a:r>
            <a:br>
              <a:rPr lang="en-US" sz="1800" dirty="0">
                <a:cs typeface="Arial" pitchFamily="34" charset="0"/>
              </a:rPr>
            </a:br>
            <a:r>
              <a:rPr lang="en-US" sz="1800" dirty="0">
                <a:cs typeface="Arial" pitchFamily="34" charset="0"/>
              </a:rPr>
              <a:t>(</a:t>
            </a:r>
            <a:r>
              <a:rPr lang="en-US" sz="1800" dirty="0">
                <a:cs typeface="Arial" pitchFamily="34" charset="0"/>
                <a:hlinkClick r:id="rId2"/>
              </a:rPr>
              <a:t>klimont@iiasa.ac.at</a:t>
            </a:r>
            <a:r>
              <a:rPr lang="en-US" sz="1800" dirty="0">
                <a:cs typeface="Arial" pitchFamily="34" charset="0"/>
              </a:rPr>
              <a:t>)</a:t>
            </a:r>
          </a:p>
          <a:p>
            <a:pPr eaLnBrk="1" hangingPunct="1"/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5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1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NH</a:t>
            </a:r>
            <a:r>
              <a:rPr lang="en-US" sz="2800" b="1" baseline="-25000" dirty="0">
                <a:solidFill>
                  <a:schemeClr val="tx2"/>
                </a:solidFill>
              </a:rPr>
              <a:t>3</a:t>
            </a:r>
            <a:r>
              <a:rPr lang="en-US" sz="2800" b="1" dirty="0">
                <a:solidFill>
                  <a:schemeClr val="tx2"/>
                </a:solidFill>
              </a:rPr>
              <a:t> emissions from livestock farming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by farm size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7137"/>
            <a:ext cx="6984776" cy="5122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515DEC-205B-4A3A-8FD0-0D8E2C8BAD04}"/>
              </a:ext>
            </a:extLst>
          </p:cNvPr>
          <p:cNvSpPr/>
          <p:nvPr/>
        </p:nvSpPr>
        <p:spPr>
          <a:xfrm>
            <a:off x="5634607" y="6550223"/>
            <a:ext cx="3203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Source: IIASA-GAINS, based on EUROSTAT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7468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Farm sizes have changed rapidly in the past –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Prospects for 2030 not included in TSAP analysis</a:t>
            </a: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875"/>
            <a:ext cx="6476820" cy="422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097" y="5734126"/>
            <a:ext cx="7982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Switzerland, continuation of the trend towards larger farms – assuming</a:t>
            </a:r>
            <a:br>
              <a:rPr lang="en-US" sz="2000" dirty="0"/>
            </a:br>
            <a:r>
              <a:rPr lang="en-US" sz="2000" dirty="0"/>
              <a:t>CLE legislation - would lead to 5% lower NH</a:t>
            </a:r>
            <a:r>
              <a:rPr lang="en-US" sz="2000" baseline="-25000" dirty="0"/>
              <a:t>3</a:t>
            </a:r>
            <a:r>
              <a:rPr lang="en-US" sz="2000" dirty="0"/>
              <a:t> emissions in 2030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4585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62DC-5AB2-40C4-BE79-77F49E890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300" dirty="0"/>
              <a:t>Agriculture in GAINS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B4919-8E0A-4BFC-A67A-945046DEC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760" y="2996952"/>
            <a:ext cx="6627812" cy="1752600"/>
          </a:xfrm>
        </p:spPr>
        <p:txBody>
          <a:bodyPr/>
          <a:lstStyle/>
          <a:p>
            <a:r>
              <a:rPr lang="en-US" i="1" dirty="0"/>
              <a:t>Principles of emission and cost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1F497D"/>
                </a:solidFill>
              </a:rPr>
              <a:t>Key sources of ammonia emissions in the various steps of the livestock production and animal manure management chains</a:t>
            </a:r>
            <a:br>
              <a:rPr lang="en-US" sz="2400" dirty="0">
                <a:solidFill>
                  <a:srgbClr val="1F497D"/>
                </a:solidFill>
              </a:rPr>
            </a:br>
            <a:r>
              <a:rPr lang="en-US" sz="1800" i="1" u="sng" dirty="0">
                <a:solidFill>
                  <a:srgbClr val="1F497D"/>
                </a:solidFill>
              </a:rPr>
              <a:t>Source: </a:t>
            </a:r>
            <a:r>
              <a:rPr lang="en-US" sz="1800" dirty="0">
                <a:solidFill>
                  <a:srgbClr val="1F497D"/>
                </a:solidFill>
              </a:rPr>
              <a:t>TSAP report #3</a:t>
            </a:r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08820"/>
            <a:ext cx="8208403" cy="41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47" name="Rectangle 43">
            <a:extLst>
              <a:ext uri="{FF2B5EF4-FFF2-40B4-BE49-F238E27FC236}">
                <a16:creationId xmlns:a16="http://schemas.microsoft.com/office/drawing/2014/main" id="{AF31A809-EA53-4D3D-AD58-2ED90E1E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665663"/>
            <a:ext cx="1295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AE7C6BC4-0681-44A5-91F9-660F256F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solidFill>
                  <a:schemeClr val="tx2"/>
                </a:solidFill>
              </a:rPr>
              <a:t>GAINS -</a:t>
            </a:r>
            <a:r>
              <a:rPr lang="en-US" altLang="en-US" sz="3200" dirty="0">
                <a:solidFill>
                  <a:schemeClr val="tx2"/>
                </a:solidFill>
              </a:rPr>
              <a:t> </a:t>
            </a:r>
            <a:r>
              <a:rPr lang="en-US" altLang="en-US" sz="3200" b="0" i="1" dirty="0">
                <a:solidFill>
                  <a:schemeClr val="tx2"/>
                </a:solidFill>
              </a:rPr>
              <a:t>Agricultural module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400A36F-9EC2-43ED-BB15-AD64E95D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522663"/>
            <a:ext cx="12954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Emission </a:t>
            </a:r>
          </a:p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factor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03E24CD1-FE37-45A4-BC33-081D8320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17863"/>
            <a:ext cx="1524000" cy="12954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600">
                <a:latin typeface="Comic Sans MS" panose="030F0702030302020204" pitchFamily="66" charset="0"/>
              </a:rPr>
              <a:t>Livestock</a:t>
            </a:r>
            <a:endParaRPr lang="en-US" altLang="en-US" sz="1400">
              <a:latin typeface="Comic Sans MS" panose="030F0702030302020204" pitchFamily="66" charset="0"/>
            </a:endParaRPr>
          </a:p>
          <a:p>
            <a:pPr algn="ctr" eaLnBrk="0" hangingPunct="0"/>
            <a:r>
              <a:rPr lang="en-US" altLang="en-US" sz="1000" i="1">
                <a:latin typeface="Comic Sans MS" panose="030F0702030302020204" pitchFamily="66" charset="0"/>
              </a:rPr>
              <a:t>(base year </a:t>
            </a:r>
          </a:p>
          <a:p>
            <a:pPr algn="ctr" eaLnBrk="0" hangingPunct="0"/>
            <a:r>
              <a:rPr lang="en-US" altLang="en-US" sz="1000" i="1">
                <a:latin typeface="Comic Sans MS" panose="030F0702030302020204" pitchFamily="66" charset="0"/>
              </a:rPr>
              <a:t>and</a:t>
            </a:r>
          </a:p>
          <a:p>
            <a:pPr algn="ctr" eaLnBrk="0" hangingPunct="0"/>
            <a:r>
              <a:rPr lang="en-US" altLang="en-US" sz="1000" i="1">
                <a:latin typeface="Comic Sans MS" panose="030F0702030302020204" pitchFamily="66" charset="0"/>
              </a:rPr>
              <a:t>forecasts)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FE98A22D-B9F0-4F51-AE61-3A47A3E1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89463"/>
            <a:ext cx="1524000" cy="6096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600">
                <a:latin typeface="Comic Sans MS" panose="030F0702030302020204" pitchFamily="66" charset="0"/>
              </a:rPr>
              <a:t>Fertilizers</a:t>
            </a:r>
          </a:p>
          <a:p>
            <a:pPr algn="ctr" eaLnBrk="0" hangingPunct="0"/>
            <a:r>
              <a:rPr lang="en-US" altLang="en-US" sz="1000" i="1">
                <a:latin typeface="Comic Sans MS" panose="030F0702030302020204" pitchFamily="66" charset="0"/>
              </a:rPr>
              <a:t>(base year, forecasts)</a:t>
            </a:r>
            <a:endParaRPr lang="en-US" altLang="en-US" sz="1600">
              <a:latin typeface="Comic Sans MS" panose="030F0702030302020204" pitchFamily="66" charset="0"/>
            </a:endParaRP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5F19C341-8F19-43BA-B5E0-358C9359C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913063"/>
            <a:ext cx="1295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Housing period</a:t>
            </a:r>
            <a:endParaRPr lang="en-US" altLang="en-US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D2E47DC0-84A1-4760-B75F-F53C5CD8A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27463"/>
            <a:ext cx="1295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Volatilization </a:t>
            </a:r>
          </a:p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rate, etc.</a:t>
            </a:r>
            <a:endParaRPr lang="en-US" altLang="en-US"/>
          </a:p>
        </p:txBody>
      </p:sp>
      <p:sp>
        <p:nvSpPr>
          <p:cNvPr id="72712" name="Rectangle 8">
            <a:extLst>
              <a:ext uri="{FF2B5EF4-FFF2-40B4-BE49-F238E27FC236}">
                <a16:creationId xmlns:a16="http://schemas.microsoft.com/office/drawing/2014/main" id="{BA1158FA-B6BF-4C74-9540-E20933259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41863"/>
            <a:ext cx="11430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% N loss</a:t>
            </a:r>
          </a:p>
        </p:txBody>
      </p:sp>
      <p:sp>
        <p:nvSpPr>
          <p:cNvPr id="72714" name="Rectangle 10">
            <a:extLst>
              <a:ext uri="{FF2B5EF4-FFF2-40B4-BE49-F238E27FC236}">
                <a16:creationId xmlns:a16="http://schemas.microsoft.com/office/drawing/2014/main" id="{833BB0BB-7310-4463-9A0F-C9C7A6320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22663"/>
            <a:ext cx="1219200" cy="24384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600">
                <a:latin typeface="Comic Sans MS" panose="030F0702030302020204" pitchFamily="66" charset="0"/>
              </a:rPr>
              <a:t>Control</a:t>
            </a:r>
          </a:p>
          <a:p>
            <a:pPr algn="ctr" eaLnBrk="0" hangingPunct="0"/>
            <a:r>
              <a:rPr lang="en-US" altLang="en-US" sz="1600">
                <a:latin typeface="Comic Sans MS" panose="030F0702030302020204" pitchFamily="66" charset="0"/>
              </a:rPr>
              <a:t>strategies</a:t>
            </a:r>
          </a:p>
        </p:txBody>
      </p: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52B5ED66-73EC-483D-9C4B-29D4E5C3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22663"/>
            <a:ext cx="1066800" cy="2438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600">
                <a:latin typeface="Comic Sans MS" panose="030F0702030302020204" pitchFamily="66" charset="0"/>
              </a:rPr>
              <a:t>Emissions</a:t>
            </a:r>
          </a:p>
          <a:p>
            <a:pPr algn="ctr" eaLnBrk="0" hangingPunct="0"/>
            <a:r>
              <a:rPr lang="en-US" altLang="en-US" sz="1600">
                <a:latin typeface="Comic Sans MS" panose="030F0702030302020204" pitchFamily="66" charset="0"/>
              </a:rPr>
              <a:t>and</a:t>
            </a:r>
          </a:p>
          <a:p>
            <a:pPr algn="ctr" eaLnBrk="0" hangingPunct="0"/>
            <a:r>
              <a:rPr lang="en-US" altLang="en-US" sz="1600">
                <a:latin typeface="Comic Sans MS" panose="030F0702030302020204" pitchFamily="66" charset="0"/>
              </a:rPr>
              <a:t>Costs</a:t>
            </a:r>
          </a:p>
        </p:txBody>
      </p:sp>
      <p:sp>
        <p:nvSpPr>
          <p:cNvPr id="72717" name="Rectangle 13">
            <a:extLst>
              <a:ext uri="{FF2B5EF4-FFF2-40B4-BE49-F238E27FC236}">
                <a16:creationId xmlns:a16="http://schemas.microsoft.com/office/drawing/2014/main" id="{EC0BEACD-46CC-4FD8-BBE1-B94394B5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79663"/>
            <a:ext cx="1295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Excretion rate </a:t>
            </a:r>
          </a:p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and volume</a:t>
            </a:r>
            <a:endParaRPr lang="en-US" altLang="en-US"/>
          </a:p>
        </p:txBody>
      </p:sp>
      <p:sp>
        <p:nvSpPr>
          <p:cNvPr id="72718" name="Rectangle 14">
            <a:extLst>
              <a:ext uri="{FF2B5EF4-FFF2-40B4-BE49-F238E27FC236}">
                <a16:creationId xmlns:a16="http://schemas.microsoft.com/office/drawing/2014/main" id="{23B0F56A-34A8-49D7-A3C6-709ED10B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03463"/>
            <a:ext cx="14478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Rectangle 15">
            <a:extLst>
              <a:ext uri="{FF2B5EF4-FFF2-40B4-BE49-F238E27FC236}">
                <a16:creationId xmlns:a16="http://schemas.microsoft.com/office/drawing/2014/main" id="{195B92C6-73F4-424B-A13A-59686C86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94063"/>
            <a:ext cx="12954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Current </a:t>
            </a:r>
          </a:p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practice</a:t>
            </a:r>
            <a:endParaRPr lang="en-US" altLang="en-US"/>
          </a:p>
        </p:txBody>
      </p:sp>
      <p:sp>
        <p:nvSpPr>
          <p:cNvPr id="72720" name="Text Box 16">
            <a:extLst>
              <a:ext uri="{FF2B5EF4-FFF2-40B4-BE49-F238E27FC236}">
                <a16:creationId xmlns:a16="http://schemas.microsoft.com/office/drawing/2014/main" id="{2DEB0412-3462-4CB7-8EF5-EC4AB8032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961063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00" i="1">
                <a:latin typeface="Comic Sans MS" panose="030F0702030302020204" pitchFamily="66" charset="0"/>
              </a:rPr>
              <a:t>Legend:</a:t>
            </a:r>
          </a:p>
        </p:txBody>
      </p:sp>
      <p:sp>
        <p:nvSpPr>
          <p:cNvPr id="72721" name="Rectangle 17">
            <a:extLst>
              <a:ext uri="{FF2B5EF4-FFF2-40B4-BE49-F238E27FC236}">
                <a16:creationId xmlns:a16="http://schemas.microsoft.com/office/drawing/2014/main" id="{0AF876B4-25DE-4997-891E-4149432E9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96025"/>
            <a:ext cx="838200" cy="1524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Rectangle 18">
            <a:extLst>
              <a:ext uri="{FF2B5EF4-FFF2-40B4-BE49-F238E27FC236}">
                <a16:creationId xmlns:a16="http://schemas.microsoft.com/office/drawing/2014/main" id="{8A372761-BD39-4773-8573-116688B6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94463"/>
            <a:ext cx="838200" cy="152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Rectangle 19">
            <a:extLst>
              <a:ext uri="{FF2B5EF4-FFF2-40B4-BE49-F238E27FC236}">
                <a16:creationId xmlns:a16="http://schemas.microsoft.com/office/drawing/2014/main" id="{6E8F3871-B88F-499F-A35F-3D2BE9ABA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296025"/>
            <a:ext cx="8382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Rectangle 20">
            <a:extLst>
              <a:ext uri="{FF2B5EF4-FFF2-40B4-BE49-F238E27FC236}">
                <a16:creationId xmlns:a16="http://schemas.microsoft.com/office/drawing/2014/main" id="{41C620A2-570C-4678-A8E6-0E1B23735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494463"/>
            <a:ext cx="8382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1">
            <a:extLst>
              <a:ext uri="{FF2B5EF4-FFF2-40B4-BE49-F238E27FC236}">
                <a16:creationId xmlns:a16="http://schemas.microsoft.com/office/drawing/2014/main" id="{3F58F28F-9B51-4A90-8F8B-0067A7D35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219825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Text Box 22">
            <a:extLst>
              <a:ext uri="{FF2B5EF4-FFF2-40B4-BE49-F238E27FC236}">
                <a16:creationId xmlns:a16="http://schemas.microsoft.com/office/drawing/2014/main" id="{5B5E7459-B54E-4A55-B339-B8BE41133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19825"/>
            <a:ext cx="1987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/>
              <a:t>- Data asked for and statistics</a:t>
            </a:r>
            <a:endParaRPr lang="en-US" altLang="en-US" sz="1000"/>
          </a:p>
        </p:txBody>
      </p:sp>
      <p:sp>
        <p:nvSpPr>
          <p:cNvPr id="72727" name="Text Box 23">
            <a:extLst>
              <a:ext uri="{FF2B5EF4-FFF2-40B4-BE49-F238E27FC236}">
                <a16:creationId xmlns:a16="http://schemas.microsoft.com/office/drawing/2014/main" id="{9B28AEC7-E7EE-4A4F-B91D-8E740757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6394450"/>
            <a:ext cx="2230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/>
              <a:t>- Data available from guidebooks</a:t>
            </a:r>
            <a:endParaRPr lang="en-US" altLang="en-US" sz="1000"/>
          </a:p>
        </p:txBody>
      </p:sp>
      <p:sp>
        <p:nvSpPr>
          <p:cNvPr id="72728" name="Text Box 24">
            <a:extLst>
              <a:ext uri="{FF2B5EF4-FFF2-40B4-BE49-F238E27FC236}">
                <a16:creationId xmlns:a16="http://schemas.microsoft.com/office/drawing/2014/main" id="{D2866299-EA0B-4FDE-93BB-602FC48B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196013"/>
            <a:ext cx="3424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/>
              <a:t>- Data assumed in the model but available for review</a:t>
            </a:r>
            <a:endParaRPr lang="en-US" altLang="en-US" sz="1000"/>
          </a:p>
        </p:txBody>
      </p:sp>
      <p:sp>
        <p:nvSpPr>
          <p:cNvPr id="72729" name="Text Box 25">
            <a:extLst>
              <a:ext uri="{FF2B5EF4-FFF2-40B4-BE49-F238E27FC236}">
                <a16:creationId xmlns:a16="http://schemas.microsoft.com/office/drawing/2014/main" id="{5326FC34-2B52-429D-B5FE-1705BAA2A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394450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/>
              <a:t>- Result of calculation</a:t>
            </a:r>
            <a:endParaRPr lang="en-US" altLang="en-US" sz="1000"/>
          </a:p>
        </p:txBody>
      </p:sp>
      <p:sp>
        <p:nvSpPr>
          <p:cNvPr id="72730" name="Line 26">
            <a:extLst>
              <a:ext uri="{FF2B5EF4-FFF2-40B4-BE49-F238E27FC236}">
                <a16:creationId xmlns:a16="http://schemas.microsoft.com/office/drawing/2014/main" id="{9E9CD1C6-8712-4058-BAEC-0CD8702D8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98926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EAB36862-B4B6-4BC7-9217-BE974C6E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20938"/>
            <a:ext cx="990600" cy="457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Manure</a:t>
            </a:r>
          </a:p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system</a:t>
            </a:r>
            <a:endParaRPr lang="en-US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2126A70D-E5CE-48DA-A303-2F685F7D3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49500"/>
            <a:ext cx="1143000" cy="63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3" name="Line 29">
            <a:extLst>
              <a:ext uri="{FF2B5EF4-FFF2-40B4-BE49-F238E27FC236}">
                <a16:creationId xmlns:a16="http://schemas.microsoft.com/office/drawing/2014/main" id="{12039ECC-5795-4F5F-A016-8AA8256DD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90366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6" name="Line 32">
            <a:extLst>
              <a:ext uri="{FF2B5EF4-FFF2-40B4-BE49-F238E27FC236}">
                <a16:creationId xmlns:a16="http://schemas.microsoft.com/office/drawing/2014/main" id="{2CC3DF0D-5166-488B-A517-FCBF1711D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97046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Line 34">
            <a:extLst>
              <a:ext uri="{FF2B5EF4-FFF2-40B4-BE49-F238E27FC236}">
                <a16:creationId xmlns:a16="http://schemas.microsoft.com/office/drawing/2014/main" id="{9F5E4CDB-ED43-4751-9EE2-D89131FE6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74186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9" name="Rectangle 35">
            <a:extLst>
              <a:ext uri="{FF2B5EF4-FFF2-40B4-BE49-F238E27FC236}">
                <a16:creationId xmlns:a16="http://schemas.microsoft.com/office/drawing/2014/main" id="{1422AFE9-BB86-4D1A-B785-6644CC96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03463"/>
            <a:ext cx="2133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0" name="Rectangle 36">
            <a:extLst>
              <a:ext uri="{FF2B5EF4-FFF2-40B4-BE49-F238E27FC236}">
                <a16:creationId xmlns:a16="http://schemas.microsoft.com/office/drawing/2014/main" id="{439D7995-EB2C-4CC9-AF18-CC772C54F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79663"/>
            <a:ext cx="1981200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Abatement </a:t>
            </a:r>
          </a:p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technologies</a:t>
            </a:r>
          </a:p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(efficiency, costs, etc.)</a:t>
            </a:r>
          </a:p>
        </p:txBody>
      </p:sp>
      <p:sp>
        <p:nvSpPr>
          <p:cNvPr id="72741" name="Line 37">
            <a:extLst>
              <a:ext uri="{FF2B5EF4-FFF2-40B4-BE49-F238E27FC236}">
                <a16:creationId xmlns:a16="http://schemas.microsoft.com/office/drawing/2014/main" id="{C5CB65E3-61A7-4611-992B-03EFBE7D2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2178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3" name="Rectangle 39">
            <a:extLst>
              <a:ext uri="{FF2B5EF4-FFF2-40B4-BE49-F238E27FC236}">
                <a16:creationId xmlns:a16="http://schemas.microsoft.com/office/drawing/2014/main" id="{AAE36503-B234-4A27-997D-8C13C4A8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75263"/>
            <a:ext cx="1524000" cy="6096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600">
                <a:latin typeface="Comic Sans MS" panose="030F0702030302020204" pitchFamily="66" charset="0"/>
              </a:rPr>
              <a:t>Other activities</a:t>
            </a:r>
          </a:p>
          <a:p>
            <a:pPr algn="ctr" eaLnBrk="0" hangingPunct="0"/>
            <a:r>
              <a:rPr lang="en-US" altLang="en-US" sz="1000" i="1">
                <a:latin typeface="Comic Sans MS" panose="030F0702030302020204" pitchFamily="66" charset="0"/>
              </a:rPr>
              <a:t>(base year, forecasts)</a:t>
            </a:r>
            <a:endParaRPr lang="en-US" altLang="en-US" sz="1600">
              <a:latin typeface="Comic Sans MS" panose="030F0702030302020204" pitchFamily="66" charset="0"/>
            </a:endParaRPr>
          </a:p>
        </p:txBody>
      </p:sp>
      <p:sp>
        <p:nvSpPr>
          <p:cNvPr id="72744" name="Rectangle 40">
            <a:extLst>
              <a:ext uri="{FF2B5EF4-FFF2-40B4-BE49-F238E27FC236}">
                <a16:creationId xmlns:a16="http://schemas.microsoft.com/office/drawing/2014/main" id="{7FBC29E2-1DBB-44B1-BCB2-978F87406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51463"/>
            <a:ext cx="1295400" cy="6096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Emission </a:t>
            </a:r>
          </a:p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factor</a:t>
            </a:r>
          </a:p>
        </p:txBody>
      </p:sp>
      <p:sp>
        <p:nvSpPr>
          <p:cNvPr id="72745" name="Line 41">
            <a:extLst>
              <a:ext uri="{FF2B5EF4-FFF2-40B4-BE49-F238E27FC236}">
                <a16:creationId xmlns:a16="http://schemas.microsoft.com/office/drawing/2014/main" id="{0F6E7764-AA8C-41D8-89CC-9B2155A50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656263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6" name="Line 42">
            <a:extLst>
              <a:ext uri="{FF2B5EF4-FFF2-40B4-BE49-F238E27FC236}">
                <a16:creationId xmlns:a16="http://schemas.microsoft.com/office/drawing/2014/main" id="{F16E8788-2A4F-47A0-95BD-A13FB0805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65626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8" name="Rectangle 44">
            <a:extLst>
              <a:ext uri="{FF2B5EF4-FFF2-40B4-BE49-F238E27FC236}">
                <a16:creationId xmlns:a16="http://schemas.microsoft.com/office/drawing/2014/main" id="{F5261253-221A-49BE-ABF3-1060DF67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665663"/>
            <a:ext cx="1295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Climatic zone</a:t>
            </a:r>
            <a:endParaRPr lang="en-US" altLang="en-US"/>
          </a:p>
        </p:txBody>
      </p:sp>
      <p:sp>
        <p:nvSpPr>
          <p:cNvPr id="72751" name="Rectangle 47">
            <a:extLst>
              <a:ext uri="{FF2B5EF4-FFF2-40B4-BE49-F238E27FC236}">
                <a16:creationId xmlns:a16="http://schemas.microsoft.com/office/drawing/2014/main" id="{5BFC593F-2F07-4132-9A21-AE1E6B89A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89463"/>
            <a:ext cx="1447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2" name="Rectangle 48">
            <a:extLst>
              <a:ext uri="{FF2B5EF4-FFF2-40B4-BE49-F238E27FC236}">
                <a16:creationId xmlns:a16="http://schemas.microsoft.com/office/drawing/2014/main" id="{E8A94107-8800-4BEA-9DF6-07C9557D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46663"/>
            <a:ext cx="1295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Soil type</a:t>
            </a:r>
            <a:endParaRPr lang="en-US" altLang="en-US"/>
          </a:p>
        </p:txBody>
      </p:sp>
      <p:sp>
        <p:nvSpPr>
          <p:cNvPr id="72753" name="Line 49">
            <a:extLst>
              <a:ext uri="{FF2B5EF4-FFF2-40B4-BE49-F238E27FC236}">
                <a16:creationId xmlns:a16="http://schemas.microsoft.com/office/drawing/2014/main" id="{7020DE26-7DA7-4B52-B413-FDCEA718E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97046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4" name="Line 50">
            <a:extLst>
              <a:ext uri="{FF2B5EF4-FFF2-40B4-BE49-F238E27FC236}">
                <a16:creationId xmlns:a16="http://schemas.microsoft.com/office/drawing/2014/main" id="{E3317A6B-B1A5-4E9D-B5F6-391693066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97046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5" name="Line 51">
            <a:extLst>
              <a:ext uri="{FF2B5EF4-FFF2-40B4-BE49-F238E27FC236}">
                <a16:creationId xmlns:a16="http://schemas.microsoft.com/office/drawing/2014/main" id="{AAA0DC0B-3136-42F7-867F-0A0622416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90366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6" name="Line 52">
            <a:extLst>
              <a:ext uri="{FF2B5EF4-FFF2-40B4-BE49-F238E27FC236}">
                <a16:creationId xmlns:a16="http://schemas.microsoft.com/office/drawing/2014/main" id="{33077BA5-9460-42FF-9FED-B713897D0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903663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7" name="Line 53">
            <a:extLst>
              <a:ext uri="{FF2B5EF4-FFF2-40B4-BE49-F238E27FC236}">
                <a16:creationId xmlns:a16="http://schemas.microsoft.com/office/drawing/2014/main" id="{BD9DCF72-D141-440A-923A-F3FE8F5F6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2178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8" name="Line 54">
            <a:extLst>
              <a:ext uri="{FF2B5EF4-FFF2-40B4-BE49-F238E27FC236}">
                <a16:creationId xmlns:a16="http://schemas.microsoft.com/office/drawing/2014/main" id="{2CDE559E-D64F-4B3B-90DD-483D76174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760663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9" name="Rectangle 55">
            <a:extLst>
              <a:ext uri="{FF2B5EF4-FFF2-40B4-BE49-F238E27FC236}">
                <a16:creationId xmlns:a16="http://schemas.microsoft.com/office/drawing/2014/main" id="{0E8B1A26-26F0-4B6E-AAAE-F0209666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773238"/>
            <a:ext cx="8509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Farm size</a:t>
            </a:r>
            <a:endParaRPr lang="en-US" altLang="en-US"/>
          </a:p>
        </p:txBody>
      </p:sp>
      <p:sp>
        <p:nvSpPr>
          <p:cNvPr id="72760" name="Rectangle 56">
            <a:extLst>
              <a:ext uri="{FF2B5EF4-FFF2-40B4-BE49-F238E27FC236}">
                <a16:creationId xmlns:a16="http://schemas.microsoft.com/office/drawing/2014/main" id="{74C29464-3D82-4EF9-9656-E8D0446C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1773238"/>
            <a:ext cx="1139825" cy="3111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Storage time</a:t>
            </a:r>
            <a:endParaRPr lang="en-US" altLang="en-US"/>
          </a:p>
        </p:txBody>
      </p:sp>
      <p:sp>
        <p:nvSpPr>
          <p:cNvPr id="72761" name="Rectangle 57">
            <a:extLst>
              <a:ext uri="{FF2B5EF4-FFF2-40B4-BE49-F238E27FC236}">
                <a16:creationId xmlns:a16="http://schemas.microsoft.com/office/drawing/2014/main" id="{817B0741-8A20-45DE-A010-F16C3BA0A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700213"/>
            <a:ext cx="316865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62" name="Rectangle 58">
            <a:extLst>
              <a:ext uri="{FF2B5EF4-FFF2-40B4-BE49-F238E27FC236}">
                <a16:creationId xmlns:a16="http://schemas.microsoft.com/office/drawing/2014/main" id="{4166CFFB-3CBF-41E5-8000-10E82B7FE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773238"/>
            <a:ext cx="8509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latin typeface="Comic Sans MS" panose="030F0702030302020204" pitchFamily="66" charset="0"/>
              </a:rPr>
              <a:t>Other</a:t>
            </a:r>
            <a:endParaRPr lang="en-US" altLang="en-US"/>
          </a:p>
        </p:txBody>
      </p:sp>
      <p:sp>
        <p:nvSpPr>
          <p:cNvPr id="72763" name="Line 59">
            <a:extLst>
              <a:ext uri="{FF2B5EF4-FFF2-40B4-BE49-F238E27FC236}">
                <a16:creationId xmlns:a16="http://schemas.microsoft.com/office/drawing/2014/main" id="{0A31B0BF-96D0-4E3D-A08E-4F8A11DFD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133600"/>
            <a:ext cx="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7" grpId="0" animBg="1"/>
      <p:bldP spid="72707" grpId="0" animBg="1"/>
      <p:bldP spid="72708" grpId="0" animBg="1"/>
      <p:bldP spid="72709" grpId="0" animBg="1"/>
      <p:bldP spid="72710" grpId="0" animBg="1"/>
      <p:bldP spid="72711" grpId="0" animBg="1"/>
      <p:bldP spid="72712" grpId="0" animBg="1"/>
      <p:bldP spid="72714" grpId="0" animBg="1"/>
      <p:bldP spid="72715" grpId="0" animBg="1"/>
      <p:bldP spid="72717" grpId="0" animBg="1"/>
      <p:bldP spid="72719" grpId="0" animBg="1"/>
      <p:bldP spid="72720" grpId="0"/>
      <p:bldP spid="72726" grpId="0"/>
      <p:bldP spid="72727" grpId="0"/>
      <p:bldP spid="72728" grpId="0"/>
      <p:bldP spid="72729" grpId="0"/>
      <p:bldP spid="72731" grpId="0" animBg="1"/>
      <p:bldP spid="72740" grpId="0" animBg="1"/>
      <p:bldP spid="72743" grpId="0" animBg="1"/>
      <p:bldP spid="72744" grpId="0" animBg="1"/>
      <p:bldP spid="72748" grpId="0" animBg="1"/>
      <p:bldP spid="72752" grpId="0" animBg="1"/>
      <p:bldP spid="72759" grpId="0" animBg="1"/>
      <p:bldP spid="72760" grpId="0" animBg="1"/>
      <p:bldP spid="727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F07E-A923-42FD-B685-D6E6E7BF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calculation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36D0F3-AA0F-44B7-B691-4814E1E7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716" y="18808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26B86E0-8FD4-4BD4-97C5-D5E701051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68537"/>
              </p:ext>
            </p:extLst>
          </p:nvPr>
        </p:nvGraphicFramePr>
        <p:xfrm>
          <a:off x="1871700" y="1664804"/>
          <a:ext cx="5094847" cy="82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3" imgW="2755900" imgH="444500" progId="Equation.3">
                  <p:embed/>
                </p:oleObj>
              </mc:Choice>
              <mc:Fallback>
                <p:oleObj r:id="rId3" imgW="27559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1664804"/>
                        <a:ext cx="5094847" cy="828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39ABB9-9A99-4D3D-8D06-5B5F62A23DDE}"/>
              </a:ext>
            </a:extLst>
          </p:cNvPr>
          <p:cNvSpPr txBox="1"/>
          <p:nvPr/>
        </p:nvSpPr>
        <p:spPr>
          <a:xfrm>
            <a:off x="1196752" y="2708916"/>
            <a:ext cx="6750496" cy="348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i,l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ammonia emissions from livestock farming in country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year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[kt NH3/year],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i,j,k,l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country, livestock category, abatement technique, year;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emission stage (four stages)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animal population [thousand heads];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emission factor [kg NH3 / animal per year];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reduction efficiency of abatement technique;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	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implementation rate of the abatement technique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7B17F-3CC0-4A70-9C26-57AF7E03EE1C}"/>
              </a:ext>
            </a:extLst>
          </p:cNvPr>
          <p:cNvSpPr txBox="1"/>
          <p:nvPr/>
        </p:nvSpPr>
        <p:spPr>
          <a:xfrm>
            <a:off x="5050317" y="6408966"/>
            <a:ext cx="383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Klimont and </a:t>
            </a:r>
            <a:r>
              <a:rPr lang="en-US" dirty="0" err="1"/>
              <a:t>Winiwarter</a:t>
            </a:r>
            <a:r>
              <a:rPr lang="en-US" dirty="0"/>
              <a:t> (2011)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5430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9398-D251-4E5F-81C6-151B93E4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Emission factors at each stage are influenced by the nitrogen losses at previous stages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2125A-F65E-4964-B214-7F4C577DAD21}"/>
              </a:ext>
            </a:extLst>
          </p:cNvPr>
          <p:cNvSpPr txBox="1"/>
          <p:nvPr/>
        </p:nvSpPr>
        <p:spPr>
          <a:xfrm>
            <a:off x="359532" y="1664804"/>
            <a:ext cx="8686800" cy="44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620520" algn="l"/>
                <a:tab pos="2700655" algn="ctr"/>
                <a:tab pos="5581015" algn="r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en-GB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Nx</a:t>
            </a:r>
            <a:r>
              <a:rPr lang="en-GB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GB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(2a)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620520" algn="l"/>
                <a:tab pos="2700655" algn="ctr"/>
                <a:tab pos="5581015" algn="r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–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(2b)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620520" algn="l"/>
                <a:tab pos="2700655" algn="ctr"/>
                <a:tab pos="5581015" algn="r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–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(1 –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(2c)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620520" algn="l"/>
                <a:tab pos="2700655" algn="ctr"/>
                <a:tab pos="5581015" algn="r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(2d)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NH3-nitrogen loss at distinguished emission stages, i.e., housing (1), storage (2),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application (3), and grazing (4),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Nx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1,4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 excretion during housing (1) and grazing (4),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volatilization rates at distinguished emission stages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6EC77-0D1E-48E1-8881-9880CB34D384}"/>
              </a:ext>
            </a:extLst>
          </p:cNvPr>
          <p:cNvSpPr txBox="1"/>
          <p:nvPr/>
        </p:nvSpPr>
        <p:spPr>
          <a:xfrm>
            <a:off x="5050317" y="6408966"/>
            <a:ext cx="383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Klimont and </a:t>
            </a:r>
            <a:r>
              <a:rPr lang="en-US" dirty="0" err="1"/>
              <a:t>Winiwarter</a:t>
            </a:r>
            <a:r>
              <a:rPr lang="en-US" dirty="0"/>
              <a:t> (2011)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6908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3D3E15EC-C994-4D86-9B89-C9BC2A407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Key categories of emission sources 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A421333D-14EE-4837-A685-2136DEF62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>
              <a:spcBef>
                <a:spcPct val="35000"/>
              </a:spcBef>
            </a:pPr>
            <a:r>
              <a:rPr lang="en-US" altLang="en-US" dirty="0">
                <a:solidFill>
                  <a:schemeClr val="tx2"/>
                </a:solidFill>
              </a:rPr>
              <a:t>Animal categories </a:t>
            </a:r>
            <a:r>
              <a:rPr lang="en-US" altLang="en-US" i="1" dirty="0">
                <a:solidFill>
                  <a:schemeClr val="tx2"/>
                </a:solidFill>
              </a:rPr>
              <a:t>(by housing type)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  <a:p>
            <a:pPr lvl="2">
              <a:spcBef>
                <a:spcPct val="60000"/>
              </a:spcBef>
            </a:pPr>
            <a:r>
              <a:rPr lang="en-US" altLang="en-US" sz="1800" dirty="0">
                <a:solidFill>
                  <a:schemeClr val="tx2"/>
                </a:solidFill>
              </a:rPr>
              <a:t>Dairy cows, Other cattle, Pigs, Laying hens, Other poultry, Sheep and goats, Fur animals, Horses, Buffaloes, Camels</a:t>
            </a:r>
          </a:p>
          <a:p>
            <a:pPr lvl="1">
              <a:spcBef>
                <a:spcPct val="35000"/>
              </a:spcBef>
            </a:pPr>
            <a:r>
              <a:rPr lang="en-US" altLang="en-US" dirty="0">
                <a:solidFill>
                  <a:schemeClr val="tx2"/>
                </a:solidFill>
              </a:rPr>
              <a:t>N-Fertilizer application </a:t>
            </a:r>
            <a:r>
              <a:rPr lang="en-US" altLang="en-US" i="1" dirty="0">
                <a:solidFill>
                  <a:schemeClr val="tx2"/>
                </a:solidFill>
              </a:rPr>
              <a:t>(urea and other fertilizers)</a:t>
            </a:r>
          </a:p>
          <a:p>
            <a:pPr lvl="1">
              <a:spcBef>
                <a:spcPct val="35000"/>
              </a:spcBef>
            </a:pPr>
            <a:r>
              <a:rPr lang="en-US" altLang="en-US" dirty="0">
                <a:solidFill>
                  <a:schemeClr val="tx2"/>
                </a:solidFill>
              </a:rPr>
              <a:t>Fertilizer production </a:t>
            </a:r>
          </a:p>
          <a:p>
            <a:pPr lvl="1">
              <a:spcBef>
                <a:spcPct val="35000"/>
              </a:spcBef>
            </a:pPr>
            <a:r>
              <a:rPr lang="en-US" altLang="en-US" dirty="0">
                <a:solidFill>
                  <a:schemeClr val="tx2"/>
                </a:solidFill>
              </a:rPr>
              <a:t>Stationary combustion</a:t>
            </a:r>
          </a:p>
          <a:p>
            <a:pPr lvl="1">
              <a:spcBef>
                <a:spcPct val="35000"/>
              </a:spcBef>
            </a:pPr>
            <a:r>
              <a:rPr lang="en-US" altLang="en-US" dirty="0">
                <a:solidFill>
                  <a:schemeClr val="tx2"/>
                </a:solidFill>
              </a:rPr>
              <a:t>Transport</a:t>
            </a:r>
          </a:p>
          <a:p>
            <a:pPr lvl="1">
              <a:spcBef>
                <a:spcPct val="35000"/>
              </a:spcBef>
            </a:pPr>
            <a:r>
              <a:rPr lang="en-US" altLang="en-US" dirty="0">
                <a:solidFill>
                  <a:schemeClr val="tx2"/>
                </a:solidFill>
              </a:rPr>
              <a:t>Open burning of agricultural waste</a:t>
            </a:r>
          </a:p>
          <a:p>
            <a:pPr lvl="1">
              <a:spcBef>
                <a:spcPct val="35000"/>
              </a:spcBef>
            </a:pPr>
            <a:r>
              <a:rPr lang="en-US" altLang="en-US" dirty="0">
                <a:solidFill>
                  <a:schemeClr val="tx2"/>
                </a:solidFill>
              </a:rPr>
              <a:t>Other</a:t>
            </a:r>
          </a:p>
          <a:p>
            <a:pPr>
              <a:buFontTx/>
              <a:buNone/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7D484101-426B-4021-821B-E22018FFE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2"/>
                </a:solidFill>
              </a:rPr>
              <a:t>Ammonia emission factors</a:t>
            </a:r>
            <a:br>
              <a:rPr lang="en-US" altLang="en-US" sz="2400" dirty="0">
                <a:solidFill>
                  <a:schemeClr val="tx2"/>
                </a:solidFill>
              </a:rPr>
            </a:br>
            <a:r>
              <a:rPr lang="en-US" altLang="en-US" sz="1800" b="0" dirty="0">
                <a:solidFill>
                  <a:schemeClr val="tx2"/>
                </a:solidFill>
              </a:rPr>
              <a:t>uncontrolled/reference system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1F0A6FD5-C58C-4C92-A619-43F001099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05000"/>
            <a:ext cx="77739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+mn-lt"/>
              </a:rPr>
              <a:t>Emission stage specific (livestock), estimated from national parameters (can change over time):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N excretion,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N volatilization rate,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Production efficiency (e.g., milk production),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Housing period,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Climatic conditions,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Soil type,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+mn-lt"/>
              </a:rPr>
              <a:t>Other…</a:t>
            </a:r>
          </a:p>
          <a:p>
            <a:pPr lvl="1">
              <a:spcBef>
                <a:spcPct val="10000"/>
              </a:spcBef>
              <a:buFontTx/>
              <a:buChar char="•"/>
            </a:pPr>
            <a:endParaRPr lang="en-US" altLang="en-US" sz="1800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20000"/>
              </a:spcBef>
            </a:pPr>
            <a:endParaRPr lang="en-US" altLang="en-US" sz="1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81B0380B-F739-4F22-A431-334799B22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333375"/>
            <a:ext cx="77327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800">
                <a:solidFill>
                  <a:srgbClr val="3333FF"/>
                </a:solidFill>
                <a:latin typeface="Verdana" panose="020B0604030504040204" pitchFamily="34" charset="0"/>
              </a:defRPr>
            </a:lvl1pPr>
            <a:lvl2pPr>
              <a:defRPr sz="2800">
                <a:solidFill>
                  <a:srgbClr val="3333FF"/>
                </a:solidFill>
                <a:latin typeface="Verdana" panose="020B0604030504040204" pitchFamily="34" charset="0"/>
              </a:defRPr>
            </a:lvl2pPr>
            <a:lvl3pPr>
              <a:defRPr sz="2800">
                <a:solidFill>
                  <a:srgbClr val="3333FF"/>
                </a:solidFill>
                <a:latin typeface="Verdana" panose="020B0604030504040204" pitchFamily="34" charset="0"/>
              </a:defRPr>
            </a:lvl3pPr>
            <a:lvl4pPr>
              <a:defRPr sz="2800">
                <a:solidFill>
                  <a:srgbClr val="3333FF"/>
                </a:solidFill>
                <a:latin typeface="Verdana" panose="020B0604030504040204" pitchFamily="34" charset="0"/>
              </a:defRPr>
            </a:lvl4pPr>
            <a:lvl5pPr>
              <a:defRPr sz="2800">
                <a:solidFill>
                  <a:srgbClr val="3333FF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 dirty="0">
                <a:solidFill>
                  <a:schemeClr val="tx2"/>
                </a:solidFill>
                <a:latin typeface="+mn-lt"/>
              </a:rPr>
              <a:t>Categories of emission control options</a:t>
            </a:r>
            <a:endParaRPr lang="el-GR" altLang="en-US" b="1" baseline="-25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4EBEDE3C-F4AB-4B1A-B363-FC1D4D410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766050" cy="44846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Low nitrogen feed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Low emission housing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Air purification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Covered storage </a:t>
            </a:r>
            <a:r>
              <a:rPr lang="en-US" altLang="en-US" sz="2000" i="1" dirty="0">
                <a:solidFill>
                  <a:schemeClr val="tx2"/>
                </a:solidFill>
              </a:rPr>
              <a:t>(low and high efficiency)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Low ammonia application </a:t>
            </a:r>
            <a:r>
              <a:rPr lang="en-US" altLang="en-US" sz="2000" i="1" dirty="0">
                <a:solidFill>
                  <a:schemeClr val="tx2"/>
                </a:solidFill>
              </a:rPr>
              <a:t>(low and high efficiency)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Improved application or substitution of urea fertilizer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Incineration of poultry manures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Combinations of the above options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</a:rPr>
              <a:t>+ options to control non-CO</a:t>
            </a:r>
            <a:r>
              <a:rPr lang="en-US" altLang="en-US" baseline="-25000" dirty="0">
                <a:solidFill>
                  <a:schemeClr val="tx2"/>
                </a:solidFill>
              </a:rPr>
              <a:t>2</a:t>
            </a:r>
            <a:r>
              <a:rPr lang="en-US" altLang="en-US" dirty="0">
                <a:solidFill>
                  <a:schemeClr val="tx2"/>
                </a:solidFill>
              </a:rPr>
              <a:t> GHG (CH</a:t>
            </a:r>
            <a:r>
              <a:rPr lang="en-US" altLang="en-US" baseline="-25000" dirty="0">
                <a:solidFill>
                  <a:schemeClr val="tx2"/>
                </a:solidFill>
              </a:rPr>
              <a:t>4</a:t>
            </a:r>
            <a:r>
              <a:rPr lang="en-US" altLang="en-US" dirty="0">
                <a:solidFill>
                  <a:schemeClr val="tx2"/>
                </a:solidFill>
              </a:rPr>
              <a:t>, N</a:t>
            </a:r>
            <a:r>
              <a:rPr lang="en-US" altLang="en-US" baseline="-25000" dirty="0">
                <a:solidFill>
                  <a:schemeClr val="tx2"/>
                </a:solidFill>
              </a:rPr>
              <a:t>2</a:t>
            </a:r>
            <a:r>
              <a:rPr lang="en-US" altLang="en-US" dirty="0">
                <a:solidFill>
                  <a:schemeClr val="tx2"/>
                </a:solidFill>
              </a:rPr>
              <a:t>O)</a:t>
            </a:r>
            <a:endParaRPr lang="en-GB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976E-BBB2-419C-BD87-CE1CF68C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200" dirty="0"/>
              <a:t>Source apportionment of PM</a:t>
            </a:r>
            <a:r>
              <a:rPr lang="en-US" sz="3200" baseline="-25000" dirty="0"/>
              <a:t>2.5</a:t>
            </a:r>
            <a:r>
              <a:rPr lang="en-US" sz="3200" dirty="0"/>
              <a:t> in Delhi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DEA8B-27D6-455C-8AAA-9EA026869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44" y="908720"/>
            <a:ext cx="7185911" cy="52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614B9-14D2-428E-8F0B-7F0C86ED9CDF}"/>
              </a:ext>
            </a:extLst>
          </p:cNvPr>
          <p:cNvSpPr txBox="1"/>
          <p:nvPr/>
        </p:nvSpPr>
        <p:spPr>
          <a:xfrm>
            <a:off x="5386305" y="6321500"/>
            <a:ext cx="3316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5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Amann et al., 2017; </a:t>
            </a:r>
            <a:r>
              <a:rPr lang="en-US" sz="1200" i="1" dirty="0">
                <a:solidFill>
                  <a:srgbClr val="005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Environment</a:t>
            </a:r>
          </a:p>
        </p:txBody>
      </p:sp>
    </p:spTree>
    <p:extLst>
      <p:ext uri="{BB962C8B-B14F-4D97-AF65-F5344CB8AC3E}">
        <p14:creationId xmlns:p14="http://schemas.microsoft.com/office/powerpoint/2010/main" val="52556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Multi-pollutant measures (interactions); examples</a:t>
            </a:r>
            <a:r>
              <a:rPr lang="en-US" altLang="en-US" sz="2400" baseline="30000" dirty="0"/>
              <a:t>*)</a:t>
            </a:r>
            <a:br>
              <a:rPr lang="en-US" altLang="en-US" sz="2400" dirty="0"/>
            </a:br>
            <a:r>
              <a:rPr lang="en-US" altLang="en-US" sz="2400" i="1" dirty="0"/>
              <a:t>expected emission reduction </a:t>
            </a:r>
            <a:r>
              <a:rPr lang="en-US" altLang="en-US" sz="2400" dirty="0"/>
              <a:t>(</a:t>
            </a:r>
            <a:r>
              <a:rPr lang="en-US" altLang="en-US" sz="2400" b="1" dirty="0"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en-US" sz="2400" i="1" dirty="0">
                <a:ea typeface="Arial Unicode MS" pitchFamily="34" charset="-128"/>
                <a:cs typeface="Arial Unicode MS" pitchFamily="34" charset="-128"/>
              </a:rPr>
              <a:t>, potential increase 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)</a:t>
            </a:r>
            <a:endParaRPr lang="en-GB" altLang="en-US" sz="24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Agricultural sources:</a:t>
            </a:r>
          </a:p>
          <a:p>
            <a:pPr lvl="1"/>
            <a:r>
              <a:rPr lang="en-US" altLang="en-US" dirty="0"/>
              <a:t>Low emission pig housing – NH</a:t>
            </a:r>
            <a:r>
              <a:rPr lang="en-US" altLang="en-US" baseline="-25000" dirty="0"/>
              <a:t>3</a:t>
            </a:r>
            <a:r>
              <a:rPr lang="en-US" altLang="en-US" dirty="0"/>
              <a:t>, CH</a:t>
            </a:r>
            <a:r>
              <a:rPr lang="en-US" altLang="en-US" baseline="-25000" dirty="0"/>
              <a:t>4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N</a:t>
            </a:r>
            <a:r>
              <a:rPr lang="en-US" altLang="en-US" baseline="-25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O </a:t>
            </a:r>
            <a:r>
              <a:rPr lang="en-US" altLang="en-US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↑</a:t>
            </a:r>
            <a:endParaRPr lang="en-US" altLang="en-US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Covered storage of slurry – NH</a:t>
            </a:r>
            <a:r>
              <a:rPr lang="en-US" altLang="en-US" baseline="-25000" dirty="0"/>
              <a:t>3</a:t>
            </a:r>
            <a:r>
              <a:rPr lang="en-US" altLang="en-US" dirty="0"/>
              <a:t>, N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altLang="en-US" dirty="0"/>
              <a:t> </a:t>
            </a:r>
            <a:r>
              <a:rPr lang="en-US" altLang="en-US" baseline="-25000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CH</a:t>
            </a:r>
            <a:r>
              <a:rPr lang="en-US" altLang="en-US" baseline="-25000" dirty="0">
                <a:solidFill>
                  <a:srgbClr val="FF0000"/>
                </a:solidFill>
              </a:rPr>
              <a:t>4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alt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</a:p>
          <a:p>
            <a:pPr lvl="1"/>
            <a:r>
              <a:rPr lang="en-US" altLang="en-US" dirty="0"/>
              <a:t>Covered storage of FYM – NH</a:t>
            </a:r>
            <a:r>
              <a:rPr lang="en-US" altLang="en-US" baseline="-25000" dirty="0"/>
              <a:t>3</a:t>
            </a:r>
            <a:r>
              <a:rPr lang="en-US" altLang="en-US" dirty="0"/>
              <a:t>, N</a:t>
            </a:r>
            <a:r>
              <a:rPr lang="en-US" altLang="en-US" baseline="-25000" dirty="0"/>
              <a:t>2</a:t>
            </a:r>
            <a:r>
              <a:rPr lang="en-US" altLang="en-US" dirty="0"/>
              <a:t>O, CH</a:t>
            </a:r>
            <a:r>
              <a:rPr lang="en-US" altLang="en-US" baseline="-25000" dirty="0"/>
              <a:t>4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endParaRPr lang="en-US" altLang="en-US" dirty="0">
              <a:solidFill>
                <a:srgbClr val="FF0000"/>
              </a:solidFill>
            </a:endParaRPr>
          </a:p>
          <a:p>
            <a:pPr lvl="1"/>
            <a:r>
              <a:rPr lang="en-US" altLang="en-US" dirty="0"/>
              <a:t>Storage, solids separation – CH</a:t>
            </a:r>
            <a:r>
              <a:rPr lang="en-US" altLang="en-US" baseline="-25000" dirty="0"/>
              <a:t>4</a:t>
            </a:r>
            <a:r>
              <a:rPr lang="en-US" altLang="en-US" dirty="0"/>
              <a:t>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en-US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NH</a:t>
            </a:r>
            <a:r>
              <a:rPr lang="en-US" altLang="en-US" baseline="-25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altLang="en-US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endParaRPr lang="en-US" altLang="en-US" dirty="0"/>
          </a:p>
          <a:p>
            <a:pPr lvl="1"/>
            <a:r>
              <a:rPr lang="en-US" altLang="en-US" dirty="0"/>
              <a:t>Injection/incorporation of manures – NH</a:t>
            </a:r>
            <a:r>
              <a:rPr lang="en-US" altLang="en-US" baseline="-25000" dirty="0"/>
              <a:t>3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N</a:t>
            </a:r>
            <a:r>
              <a:rPr lang="en-US" altLang="en-US" baseline="-25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O </a:t>
            </a:r>
            <a:r>
              <a:rPr lang="en-US" altLang="en-US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Anaerobic digestion (biogas) – CH</a:t>
            </a:r>
            <a:r>
              <a:rPr lang="en-US" altLang="en-US" baseline="-25000" dirty="0"/>
              <a:t>4</a:t>
            </a:r>
            <a:r>
              <a:rPr lang="en-US" altLang="en-US" dirty="0"/>
              <a:t>, CO</a:t>
            </a:r>
            <a:r>
              <a:rPr lang="en-US" altLang="en-US" baseline="-25000" dirty="0"/>
              <a:t>2</a:t>
            </a:r>
            <a:r>
              <a:rPr lang="en-US" altLang="en-US" dirty="0"/>
              <a:t>, N</a:t>
            </a:r>
            <a:r>
              <a:rPr lang="en-US" altLang="en-US" baseline="-25000" dirty="0"/>
              <a:t>2</a:t>
            </a:r>
            <a:r>
              <a:rPr lang="en-US" altLang="en-US" dirty="0"/>
              <a:t>O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NH</a:t>
            </a:r>
            <a:r>
              <a:rPr lang="en-US" altLang="en-US" baseline="-25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alt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alt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Slurry acidification – NH</a:t>
            </a:r>
            <a:r>
              <a:rPr lang="en-US" altLang="en-US" baseline="-25000" dirty="0"/>
              <a:t>3</a:t>
            </a:r>
            <a:r>
              <a:rPr lang="en-US" altLang="en-US" dirty="0"/>
              <a:t>, CH</a:t>
            </a:r>
            <a:r>
              <a:rPr lang="en-US" altLang="en-US" baseline="-25000" dirty="0"/>
              <a:t>4</a:t>
            </a:r>
            <a:r>
              <a:rPr lang="en-US" altLang="en-US" dirty="0"/>
              <a:t>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endParaRPr lang="en-US" altLang="en-US" dirty="0"/>
          </a:p>
          <a:p>
            <a:pPr lvl="1"/>
            <a:r>
              <a:rPr lang="en-US" altLang="en-US" dirty="0"/>
              <a:t>Open burning of agricultural residues – </a:t>
            </a: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VOC, PM, CO, NH</a:t>
            </a:r>
            <a:r>
              <a:rPr lang="en-US" altLang="en-US" baseline="-25000" dirty="0"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, CH</a:t>
            </a:r>
            <a:r>
              <a:rPr lang="en-US" altLang="en-US" baseline="-25000" dirty="0"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</a:p>
          <a:p>
            <a:pPr lvl="1"/>
            <a:r>
              <a:rPr lang="en-US" altLang="en-US" dirty="0"/>
              <a:t>Variable Rate Technology (fertilizer application) – N</a:t>
            </a:r>
            <a:r>
              <a:rPr lang="en-US" altLang="en-US" baseline="-25000" dirty="0"/>
              <a:t>2</a:t>
            </a:r>
            <a:r>
              <a:rPr lang="en-US" altLang="en-US" dirty="0"/>
              <a:t>O, NH</a:t>
            </a:r>
            <a:r>
              <a:rPr lang="en-US" altLang="en-US" baseline="-25000" dirty="0"/>
              <a:t>3</a:t>
            </a:r>
            <a:r>
              <a:rPr lang="en-US" altLang="en-US" dirty="0"/>
              <a:t>, 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</a:p>
          <a:p>
            <a:pPr lvl="1"/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Cattle and sheep breeding (genetic selection) – CH</a:t>
            </a:r>
            <a:r>
              <a:rPr lang="en-US" altLang="en-US" baseline="-25000" dirty="0"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, NH</a:t>
            </a:r>
            <a:r>
              <a:rPr lang="en-US" altLang="en-US" baseline="-25000" dirty="0"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b="1" dirty="0">
                <a:ea typeface="Arial Unicode MS" pitchFamily="34" charset="-128"/>
                <a:cs typeface="Arial Unicode MS" pitchFamily="34" charset="-128"/>
              </a:rPr>
              <a:t>↓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6453336"/>
            <a:ext cx="742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*)</a:t>
            </a:r>
            <a:r>
              <a:rPr lang="en-US" dirty="0"/>
              <a:t> Extensive discussion of several measures available in Sommer </a:t>
            </a:r>
            <a:r>
              <a:rPr lang="en-US" i="1" dirty="0"/>
              <a:t>et al. </a:t>
            </a:r>
            <a:r>
              <a:rPr lang="en-US" dirty="0"/>
              <a:t>(2013)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1887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5F83652-59AA-4F85-9572-D28D5792C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333375"/>
            <a:ext cx="77327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 algn="r">
              <a:defRPr sz="28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algn="r">
              <a:defRPr sz="2800" b="1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algn="r">
              <a:defRPr sz="2800" b="1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algn="r">
              <a:defRPr sz="2800" b="1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algn="r">
              <a:defRPr sz="2800" b="1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2"/>
                </a:solidFill>
                <a:latin typeface="+mn-lt"/>
              </a:rPr>
              <a:t>Example of emission control options and their default removal efficiencies</a:t>
            </a:r>
            <a:endParaRPr lang="el-GR" altLang="en-US" baseline="-25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91139" name="Object 3">
            <a:extLst>
              <a:ext uri="{FF2B5EF4-FFF2-40B4-BE49-F238E27FC236}">
                <a16:creationId xmlns:a16="http://schemas.microsoft.com/office/drawing/2014/main" id="{C3473560-D41E-46E1-9BF3-BB1583FBF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963170"/>
              </p:ext>
            </p:extLst>
          </p:nvPr>
        </p:nvGraphicFramePr>
        <p:xfrm>
          <a:off x="457200" y="1484784"/>
          <a:ext cx="8229600" cy="47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3" imgW="5489606" imgH="3171211" progId="Word.Document.8">
                  <p:embed/>
                </p:oleObj>
              </mc:Choice>
              <mc:Fallback>
                <p:oleObj name="Document" r:id="rId3" imgW="5489606" imgH="3171211" progId="Word.Document.8">
                  <p:embed/>
                  <p:pic>
                    <p:nvPicPr>
                      <p:cNvPr id="91139" name="Object 3">
                        <a:extLst>
                          <a:ext uri="{FF2B5EF4-FFF2-40B4-BE49-F238E27FC236}">
                            <a16:creationId xmlns:a16="http://schemas.microsoft.com/office/drawing/2014/main" id="{C3473560-D41E-46E1-9BF3-BB1583FBF98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84784"/>
                        <a:ext cx="8229600" cy="475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CD0FF3C1-543B-4ADD-B324-28FAAB534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tx2"/>
                </a:solidFill>
              </a:rPr>
              <a:t>Examples of applicability rates </a:t>
            </a:r>
            <a:br>
              <a:rPr lang="en-US" altLang="en-US" sz="3200" b="1" dirty="0">
                <a:solidFill>
                  <a:schemeClr val="tx2"/>
                </a:solidFill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[% of livestock]</a:t>
            </a:r>
          </a:p>
        </p:txBody>
      </p:sp>
      <p:graphicFrame>
        <p:nvGraphicFramePr>
          <p:cNvPr id="96365" name="Group 109">
            <a:extLst>
              <a:ext uri="{FF2B5EF4-FFF2-40B4-BE49-F238E27FC236}">
                <a16:creationId xmlns:a16="http://schemas.microsoft.com/office/drawing/2014/main" id="{78545BF9-268D-43E6-A9AB-3CA1FDF568A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35062946"/>
              </p:ext>
            </p:extLst>
          </p:nvPr>
        </p:nvGraphicFramePr>
        <p:xfrm>
          <a:off x="685800" y="1528442"/>
          <a:ext cx="7772400" cy="5253993"/>
        </p:xfrm>
        <a:graphic>
          <a:graphicData uri="http://schemas.openxmlformats.org/drawingml/2006/table">
            <a:tbl>
              <a:tblPr/>
              <a:tblGrid>
                <a:gridCol w="2806700">
                  <a:extLst>
                    <a:ext uri="{9D8B030D-6E8A-4147-A177-3AD203B41FA5}">
                      <a16:colId xmlns:a16="http://schemas.microsoft.com/office/drawing/2014/main" val="2049942773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145953617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1758517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1981144188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5543056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Country/animal/technology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Low N feed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Low emission housing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Covered storage (high)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Low NH3 application (high)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558451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Norway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5735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Pigs (slurry/straw)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100/100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15/0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5156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Dairy cattle (slurry/straw)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15/0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70104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United Kingdom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453964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Pigs (slurry/straw)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100/100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15/0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35/100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9428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Dairy cattle (slurry/straw)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68/0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21/0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29/100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99824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87024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Pigs (slurry/straw)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100/100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60/100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41026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Dairy cattle (slurry/straw)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23/0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57/100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0799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543503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Pigs (slurry/straw)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100/100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48/0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35/0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346838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Dairy cattle (slurry/straw)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100/100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43/0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20/0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8676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57DA42C-4ACE-4DDB-8E04-70557782C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8788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Cost categories distinguished in GAINS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260CD7A-F3BB-4BE5-9495-E790D2CD3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520788"/>
            <a:ext cx="8001000" cy="500383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4D4D4D"/>
              </a:buClr>
            </a:pPr>
            <a:r>
              <a:rPr lang="en-US" altLang="en-US" sz="2400" b="1" dirty="0">
                <a:solidFill>
                  <a:schemeClr val="tx2"/>
                </a:solidFill>
              </a:rPr>
              <a:t>Investments (function of the average farm size) </a:t>
            </a:r>
            <a:br>
              <a:rPr lang="en-US" altLang="en-US" sz="2400" dirty="0">
                <a:solidFill>
                  <a:schemeClr val="tx2"/>
                </a:solidFill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	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</a:t>
            </a:r>
            <a:r>
              <a:rPr lang="en-US" altLang="en-US" sz="2400" b="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0" i="1" baseline="30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r>
              <a:rPr lang="en-US" altLang="en-US" sz="2400" b="0" i="1" baseline="30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/ss</a:t>
            </a:r>
            <a:r>
              <a:rPr lang="en-US" altLang="en-US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or 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= (</a:t>
            </a:r>
            <a:r>
              <a:rPr lang="en-US" altLang="en-US" sz="2400" b="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0" i="1" baseline="30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/ar</a:t>
            </a:r>
            <a:r>
              <a:rPr lang="en-US" altLang="en-US" sz="2400" b="0" i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="0" i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en-US" altLang="en-US" sz="2400" b="0" i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/(ss*</a:t>
            </a:r>
            <a:r>
              <a:rPr lang="en-US" altLang="en-US" sz="2400" b="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000" b="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0" i="1" dirty="0">
                <a:solidFill>
                  <a:schemeClr val="tx2"/>
                </a:solidFill>
              </a:rPr>
              <a:t>where:</a:t>
            </a:r>
            <a:r>
              <a:rPr lang="en-US" altLang="en-US" sz="2000" b="0" dirty="0">
                <a:solidFill>
                  <a:schemeClr val="tx2"/>
                </a:solidFill>
              </a:rPr>
              <a:t> </a:t>
            </a:r>
            <a:br>
              <a:rPr lang="en-US" altLang="en-US" sz="2000" b="0" dirty="0">
                <a:solidFill>
                  <a:schemeClr val="tx2"/>
                </a:solidFill>
              </a:rPr>
            </a:br>
            <a:r>
              <a:rPr lang="en-US" altLang="en-US" sz="2000" b="0" dirty="0">
                <a:solidFill>
                  <a:schemeClr val="tx2"/>
                </a:solidFill>
              </a:rPr>
              <a:t>	</a:t>
            </a:r>
            <a:r>
              <a:rPr lang="en-US" altLang="en-US" sz="1800" b="0" dirty="0" err="1">
                <a:solidFill>
                  <a:schemeClr val="tx2"/>
                </a:solidFill>
              </a:rPr>
              <a:t>c</a:t>
            </a:r>
            <a:r>
              <a:rPr lang="en-US" altLang="en-US" sz="1800" b="0" baseline="30000" dirty="0" err="1">
                <a:solidFill>
                  <a:schemeClr val="tx2"/>
                </a:solidFill>
              </a:rPr>
              <a:t>f</a:t>
            </a:r>
            <a:r>
              <a:rPr lang="en-US" altLang="en-US" sz="1800" b="0" dirty="0">
                <a:solidFill>
                  <a:schemeClr val="tx2"/>
                </a:solidFill>
              </a:rPr>
              <a:t>, c</a:t>
            </a:r>
            <a:r>
              <a:rPr lang="en-US" altLang="en-US" sz="1800" b="0" baseline="30000" dirty="0">
                <a:solidFill>
                  <a:schemeClr val="tx2"/>
                </a:solidFill>
              </a:rPr>
              <a:t>v</a:t>
            </a:r>
            <a:r>
              <a:rPr lang="en-US" altLang="en-US" sz="1800" b="0" dirty="0">
                <a:solidFill>
                  <a:schemeClr val="tx2"/>
                </a:solidFill>
              </a:rPr>
              <a:t> 	- investment function coefficients</a:t>
            </a:r>
            <a:br>
              <a:rPr lang="en-US" altLang="en-US" sz="1800" b="0" dirty="0">
                <a:solidFill>
                  <a:schemeClr val="tx2"/>
                </a:solidFill>
              </a:rPr>
            </a:br>
            <a:r>
              <a:rPr lang="en-US" altLang="en-US" sz="1800" b="0" dirty="0">
                <a:solidFill>
                  <a:schemeClr val="tx2"/>
                </a:solidFill>
              </a:rPr>
              <a:t>	ss, </a:t>
            </a:r>
            <a:r>
              <a:rPr lang="en-US" altLang="en-US" sz="1800" b="0" dirty="0" err="1">
                <a:solidFill>
                  <a:schemeClr val="tx2"/>
                </a:solidFill>
              </a:rPr>
              <a:t>ar</a:t>
            </a:r>
            <a:r>
              <a:rPr lang="en-US" altLang="en-US" sz="1800" b="0" dirty="0">
                <a:solidFill>
                  <a:schemeClr val="tx2"/>
                </a:solidFill>
              </a:rPr>
              <a:t>	- average farm size, animal rounds per year,</a:t>
            </a:r>
            <a:br>
              <a:rPr lang="en-US" altLang="en-US" sz="1800" b="0" dirty="0">
                <a:solidFill>
                  <a:schemeClr val="tx2"/>
                </a:solidFill>
              </a:rPr>
            </a:br>
            <a:r>
              <a:rPr lang="en-US" altLang="en-US" sz="1800" b="0" dirty="0">
                <a:solidFill>
                  <a:schemeClr val="tx2"/>
                </a:solidFill>
              </a:rPr>
              <a:t>	</a:t>
            </a:r>
            <a:r>
              <a:rPr lang="en-US" altLang="en-US" sz="1800" b="0" dirty="0" err="1">
                <a:solidFill>
                  <a:schemeClr val="tx2"/>
                </a:solidFill>
              </a:rPr>
              <a:t>st</a:t>
            </a:r>
            <a:r>
              <a:rPr lang="en-US" altLang="en-US" sz="1800" b="0" dirty="0">
                <a:solidFill>
                  <a:schemeClr val="tx2"/>
                </a:solidFill>
              </a:rPr>
              <a:t>, </a:t>
            </a:r>
            <a:r>
              <a:rPr lang="en-US" altLang="en-US" sz="1800" b="0" dirty="0" err="1">
                <a:solidFill>
                  <a:schemeClr val="tx2"/>
                </a:solidFill>
              </a:rPr>
              <a:t>mp</a:t>
            </a:r>
            <a:r>
              <a:rPr lang="en-US" altLang="en-US" sz="1800" b="0" dirty="0">
                <a:solidFill>
                  <a:schemeClr val="tx2"/>
                </a:solidFill>
              </a:rPr>
              <a:t>	- storage time, manure “production”</a:t>
            </a:r>
            <a:endParaRPr lang="en-US" altLang="en-US" sz="1800" b="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rgbClr val="4D4D4D"/>
              </a:buClr>
            </a:pPr>
            <a:r>
              <a:rPr lang="en-US" altLang="en-US" sz="2400" b="1" dirty="0">
                <a:solidFill>
                  <a:schemeClr val="tx2"/>
                </a:solidFill>
              </a:rPr>
              <a:t>Fixed operating costs: </a:t>
            </a:r>
            <a:r>
              <a:rPr lang="en-US" altLang="en-US" sz="2400" b="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OM</a:t>
            </a:r>
            <a:r>
              <a:rPr lang="en-US" altLang="en-US" sz="2400" b="0" i="1" baseline="-25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fix</a:t>
            </a:r>
            <a:r>
              <a:rPr lang="en-US" altLang="en-US" sz="2400" b="0" i="1" dirty="0">
                <a:solidFill>
                  <a:schemeClr val="tx2"/>
                </a:solidFill>
                <a:latin typeface="Times New Roman" panose="02020603050405020304" pitchFamily="18" charset="0"/>
              </a:rPr>
              <a:t>= I*</a:t>
            </a:r>
            <a:r>
              <a:rPr lang="en-US" altLang="en-US" sz="2400" b="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fk</a:t>
            </a:r>
            <a:endParaRPr lang="en-US" altLang="en-US" sz="2400" b="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Clr>
                <a:srgbClr val="4D4D4D"/>
              </a:buClr>
              <a:buFontTx/>
              <a:buChar char="•"/>
            </a:pPr>
            <a:r>
              <a:rPr lang="en-US" altLang="en-US" sz="1800" dirty="0">
                <a:solidFill>
                  <a:schemeClr val="tx2"/>
                </a:solidFill>
              </a:rPr>
              <a:t>fixed percentage </a:t>
            </a:r>
            <a:r>
              <a:rPr lang="en-US" altLang="en-US" sz="1800" i="1" dirty="0">
                <a:solidFill>
                  <a:schemeClr val="tx2"/>
                </a:solidFill>
              </a:rPr>
              <a:t>(</a:t>
            </a:r>
            <a:r>
              <a:rPr lang="en-US" altLang="en-US" sz="1800" b="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fk</a:t>
            </a:r>
            <a:r>
              <a:rPr lang="en-US" altLang="en-US" sz="1800" i="1" dirty="0">
                <a:solidFill>
                  <a:schemeClr val="tx2"/>
                </a:solidFill>
              </a:rPr>
              <a:t>)</a:t>
            </a:r>
            <a:r>
              <a:rPr lang="en-US" altLang="en-US" sz="1800" dirty="0">
                <a:solidFill>
                  <a:schemeClr val="tx2"/>
                </a:solidFill>
              </a:rPr>
              <a:t> of investments, includes:</a:t>
            </a:r>
            <a:br>
              <a:rPr lang="en-US" altLang="en-US" sz="1800" dirty="0">
                <a:solidFill>
                  <a:schemeClr val="tx2"/>
                </a:solidFill>
              </a:rPr>
            </a:br>
            <a:r>
              <a:rPr lang="en-US" altLang="en-US" sz="1800" dirty="0">
                <a:solidFill>
                  <a:schemeClr val="tx2"/>
                </a:solidFill>
              </a:rPr>
              <a:t>maintenance, insurance, administrative overhead;</a:t>
            </a:r>
          </a:p>
          <a:p>
            <a:pPr>
              <a:spcBef>
                <a:spcPct val="50000"/>
              </a:spcBef>
              <a:buClr>
                <a:srgbClr val="4D4D4D"/>
              </a:buClr>
            </a:pPr>
            <a:r>
              <a:rPr lang="en-US" altLang="en-US" sz="2400" b="1" dirty="0">
                <a:solidFill>
                  <a:schemeClr val="tx2"/>
                </a:solidFill>
              </a:rPr>
              <a:t>Variable operating costs </a:t>
            </a:r>
            <a:r>
              <a:rPr lang="en-US" altLang="en-US" sz="2400" dirty="0">
                <a:solidFill>
                  <a:schemeClr val="tx2"/>
                </a:solidFill>
              </a:rPr>
              <a:t>(</a:t>
            </a:r>
            <a:r>
              <a:rPr lang="en-US" altLang="en-US" sz="2400" b="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OM</a:t>
            </a:r>
            <a:r>
              <a:rPr lang="en-US" altLang="en-US" sz="2400" b="0" i="1" baseline="300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var</a:t>
            </a:r>
            <a:r>
              <a:rPr lang="en-US" altLang="en-US" sz="2400" dirty="0">
                <a:solidFill>
                  <a:schemeClr val="tx2"/>
                </a:solidFill>
              </a:rPr>
              <a:t>)  e.g., increase in feed price, energy, water and </a:t>
            </a:r>
            <a:r>
              <a:rPr lang="en-US" altLang="en-US" sz="2400" dirty="0" err="1">
                <a:solidFill>
                  <a:schemeClr val="tx2"/>
                </a:solidFill>
              </a:rPr>
              <a:t>labour</a:t>
            </a:r>
            <a:r>
              <a:rPr lang="en-US" altLang="en-US" sz="2400" dirty="0">
                <a:solidFill>
                  <a:schemeClr val="tx2"/>
                </a:solidFill>
              </a:rPr>
              <a:t> use, costs of waste disposal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873011F0-79B0-4CD8-AA27-AF70AB33D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Investment cost</a:t>
            </a:r>
            <a:endParaRPr lang="en-GB" alt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209923" name="Object 3">
            <a:extLst>
              <a:ext uri="{FF2B5EF4-FFF2-40B4-BE49-F238E27FC236}">
                <a16:creationId xmlns:a16="http://schemas.microsoft.com/office/drawing/2014/main" id="{EB41A665-EBF8-48AE-882F-9CF0EBD62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752600"/>
          <a:ext cx="26812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3" imgW="1092200" imgH="457200" progId="Equation.3">
                  <p:embed/>
                </p:oleObj>
              </mc:Choice>
              <mc:Fallback>
                <p:oleObj r:id="rId3" imgW="1092200" imgH="457200" progId="Equation.3">
                  <p:embed/>
                  <p:pic>
                    <p:nvPicPr>
                      <p:cNvPr id="209923" name="Object 3">
                        <a:extLst>
                          <a:ext uri="{FF2B5EF4-FFF2-40B4-BE49-F238E27FC236}">
                            <a16:creationId xmlns:a16="http://schemas.microsoft.com/office/drawing/2014/main" id="{EB41A665-EBF8-48AE-882F-9CF0EBD62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52600"/>
                        <a:ext cx="2681288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4" name="Text Box 4">
            <a:extLst>
              <a:ext uri="{FF2B5EF4-FFF2-40B4-BE49-F238E27FC236}">
                <a16:creationId xmlns:a16="http://schemas.microsoft.com/office/drawing/2014/main" id="{76063E20-B13D-45A1-A09D-A4F54373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95600"/>
            <a:ext cx="5753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1" dirty="0" err="1">
                <a:latin typeface="Times New Roman" panose="02020603050405020304" pitchFamily="18" charset="0"/>
              </a:rPr>
              <a:t>ci</a:t>
            </a:r>
            <a:r>
              <a:rPr lang="en-US" altLang="en-US" b="0" i="1" baseline="30000" dirty="0" err="1">
                <a:latin typeface="Times New Roman" panose="02020603050405020304" pitchFamily="18" charset="0"/>
              </a:rPr>
              <a:t>f</a:t>
            </a:r>
            <a:r>
              <a:rPr lang="en-US" altLang="en-US" b="0" i="1" dirty="0">
                <a:latin typeface="Times New Roman" panose="02020603050405020304" pitchFamily="18" charset="0"/>
              </a:rPr>
              <a:t>, ci</a:t>
            </a:r>
            <a:r>
              <a:rPr lang="en-US" altLang="en-US" b="0" i="1" baseline="30000" dirty="0">
                <a:latin typeface="Times New Roman" panose="02020603050405020304" pitchFamily="18" charset="0"/>
              </a:rPr>
              <a:t>v</a:t>
            </a:r>
            <a:r>
              <a:rPr lang="en-US" altLang="en-US" b="0" i="1" dirty="0">
                <a:latin typeface="Times New Roman" panose="02020603050405020304" pitchFamily="18" charset="0"/>
              </a:rPr>
              <a:t> 	– </a:t>
            </a:r>
            <a:r>
              <a:rPr lang="en-US" altLang="en-US" b="0" dirty="0">
                <a:latin typeface="Times New Roman" panose="02020603050405020304" pitchFamily="18" charset="0"/>
              </a:rPr>
              <a:t>investment function coefficients</a:t>
            </a:r>
          </a:p>
          <a:p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 	–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farm size</a:t>
            </a:r>
          </a:p>
          <a:p>
            <a:r>
              <a:rPr lang="en-US" alt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i,k,l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–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livestock category, abatement technique, country</a:t>
            </a:r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126B5ADC-CC85-4D8B-9901-1D9C8393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962400"/>
            <a:ext cx="15931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tx2"/>
                </a:solidFill>
              </a:rPr>
              <a:t>or for storage</a:t>
            </a:r>
            <a:endParaRPr lang="en-GB" altLang="en-US" sz="2000" dirty="0">
              <a:solidFill>
                <a:schemeClr val="tx2"/>
              </a:solidFill>
            </a:endParaRPr>
          </a:p>
        </p:txBody>
      </p:sp>
      <p:sp>
        <p:nvSpPr>
          <p:cNvPr id="209926" name="Text Box 6">
            <a:extLst>
              <a:ext uri="{FF2B5EF4-FFF2-40B4-BE49-F238E27FC236}">
                <a16:creationId xmlns:a16="http://schemas.microsoft.com/office/drawing/2014/main" id="{185E91DC-EE2B-4182-809F-AE135E4E7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619" y="5404138"/>
            <a:ext cx="3956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time</a:t>
            </a:r>
          </a:p>
          <a:p>
            <a:r>
              <a:rPr lang="en-US" alt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manure ‘production’ per year</a:t>
            </a:r>
          </a:p>
          <a:p>
            <a:r>
              <a:rPr lang="en-US" altLang="en-US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cycles per year</a:t>
            </a:r>
            <a:endParaRPr lang="en-GB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9927" name="Object 7">
            <a:extLst>
              <a:ext uri="{FF2B5EF4-FFF2-40B4-BE49-F238E27FC236}">
                <a16:creationId xmlns:a16="http://schemas.microsoft.com/office/drawing/2014/main" id="{9EB472F8-E37A-4162-AFC6-739D3247B6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419600"/>
          <a:ext cx="438308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5" imgW="2247840" imgH="482400" progId="Equation.3">
                  <p:embed/>
                </p:oleObj>
              </mc:Choice>
              <mc:Fallback>
                <p:oleObj name="Equation" r:id="rId5" imgW="2247840" imgH="482400" progId="Equation.3">
                  <p:embed/>
                  <p:pic>
                    <p:nvPicPr>
                      <p:cNvPr id="209927" name="Object 7">
                        <a:extLst>
                          <a:ext uri="{FF2B5EF4-FFF2-40B4-BE49-F238E27FC236}">
                            <a16:creationId xmlns:a16="http://schemas.microsoft.com/office/drawing/2014/main" id="{9EB472F8-E37A-4162-AFC6-739D3247B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4383088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FA49263-4A64-417E-926F-9C7F5E2A1474}"/>
              </a:ext>
            </a:extLst>
          </p:cNvPr>
          <p:cNvSpPr txBox="1"/>
          <p:nvPr/>
        </p:nvSpPr>
        <p:spPr>
          <a:xfrm>
            <a:off x="5050317" y="6408966"/>
            <a:ext cx="383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Klimont and </a:t>
            </a:r>
            <a:r>
              <a:rPr lang="en-US" dirty="0" err="1"/>
              <a:t>Winiwarter</a:t>
            </a:r>
            <a:r>
              <a:rPr lang="en-US" dirty="0"/>
              <a:t> (2011)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utoUpdateAnimBg="0"/>
      <p:bldP spid="20992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12A7427E-2913-4846-A7C6-91BE8FE4E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Annualized investments</a:t>
            </a:r>
            <a:endParaRPr lang="en-GB" altLang="en-US" dirty="0">
              <a:solidFill>
                <a:schemeClr val="tx2"/>
              </a:solidFill>
            </a:endParaRPr>
          </a:p>
        </p:txBody>
      </p:sp>
      <p:sp>
        <p:nvSpPr>
          <p:cNvPr id="210947" name="Text Box 3">
            <a:extLst>
              <a:ext uri="{FF2B5EF4-FFF2-40B4-BE49-F238E27FC236}">
                <a16:creationId xmlns:a16="http://schemas.microsoft.com/office/drawing/2014/main" id="{101D2593-E1BB-4A2B-B6A1-4A82502CA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62400"/>
            <a:ext cx="5753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i,k,l 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livestock category, abatement technique, country</a:t>
            </a:r>
          </a:p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lt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of abatement technique</a:t>
            </a:r>
          </a:p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q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 (4%)</a:t>
            </a:r>
            <a:endParaRPr lang="en-GB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0948" name="Object 4">
            <a:extLst>
              <a:ext uri="{FF2B5EF4-FFF2-40B4-BE49-F238E27FC236}">
                <a16:creationId xmlns:a16="http://schemas.microsoft.com/office/drawing/2014/main" id="{42BA84BE-FC68-4834-BF70-1273524428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2362200"/>
          <a:ext cx="31146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1434960" imgH="469800" progId="Equation.3">
                  <p:embed/>
                </p:oleObj>
              </mc:Choice>
              <mc:Fallback>
                <p:oleObj name="Equation" r:id="rId3" imgW="1434960" imgH="469800" progId="Equation.3">
                  <p:embed/>
                  <p:pic>
                    <p:nvPicPr>
                      <p:cNvPr id="210948" name="Object 4">
                        <a:extLst>
                          <a:ext uri="{FF2B5EF4-FFF2-40B4-BE49-F238E27FC236}">
                            <a16:creationId xmlns:a16="http://schemas.microsoft.com/office/drawing/2014/main" id="{42BA84BE-FC68-4834-BF70-1273524428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3114675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CC2A6D8F-EC74-4BB7-83A9-14A08686B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7338"/>
            <a:ext cx="8229600" cy="909637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Examples of investment functions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sz="2400" b="1" i="1" dirty="0">
                <a:solidFill>
                  <a:schemeClr val="tx2"/>
                </a:solidFill>
              </a:rPr>
              <a:t>(storage of cattle manure)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211971" name="Picture 3" descr="clip_image001">
            <a:extLst>
              <a:ext uri="{FF2B5EF4-FFF2-40B4-BE49-F238E27FC236}">
                <a16:creationId xmlns:a16="http://schemas.microsoft.com/office/drawing/2014/main" id="{81AEDE79-DB88-41F4-A28D-7F125A9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52625"/>
            <a:ext cx="6600825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2" name="Rectangle 4">
            <a:extLst>
              <a:ext uri="{FF2B5EF4-FFF2-40B4-BE49-F238E27FC236}">
                <a16:creationId xmlns:a16="http://schemas.microsoft.com/office/drawing/2014/main" id="{66D16E38-FCFD-40BB-B009-AA957BBE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68525"/>
            <a:ext cx="685800" cy="2822575"/>
          </a:xfrm>
          <a:prstGeom prst="rect">
            <a:avLst/>
          </a:prstGeom>
          <a:solidFill>
            <a:srgbClr val="FFCC99">
              <a:alpha val="41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3" name="Text Box 5">
            <a:extLst>
              <a:ext uri="{FF2B5EF4-FFF2-40B4-BE49-F238E27FC236}">
                <a16:creationId xmlns:a16="http://schemas.microsoft.com/office/drawing/2014/main" id="{95FACBC4-CBF4-45C2-A11C-EBF57407C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6363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panose="02020603050405020304" pitchFamily="18" charset="0"/>
              </a:rPr>
              <a:t>Poland</a:t>
            </a:r>
            <a:endParaRPr lang="en-GB" altLang="en-US" sz="1600" b="0">
              <a:latin typeface="Times New Roman" panose="02020603050405020304" pitchFamily="18" charset="0"/>
            </a:endParaRPr>
          </a:p>
        </p:txBody>
      </p:sp>
      <p:sp>
        <p:nvSpPr>
          <p:cNvPr id="211974" name="Text Box 6">
            <a:extLst>
              <a:ext uri="{FF2B5EF4-FFF2-40B4-BE49-F238E27FC236}">
                <a16:creationId xmlns:a16="http://schemas.microsoft.com/office/drawing/2014/main" id="{B480054E-4891-44F3-BAD2-67D341E5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33763"/>
            <a:ext cx="47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panose="02020603050405020304" pitchFamily="18" charset="0"/>
              </a:rPr>
              <a:t>UK</a:t>
            </a:r>
            <a:endParaRPr lang="en-GB" altLang="en-US" sz="16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utoUpdateAnimBg="0"/>
      <p:bldP spid="21197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3C3B0139-474D-449E-BF12-2A4EF360F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Operating costs</a:t>
            </a:r>
            <a:endParaRPr lang="en-GB" alt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215043" name="Object 3">
            <a:extLst>
              <a:ext uri="{FF2B5EF4-FFF2-40B4-BE49-F238E27FC236}">
                <a16:creationId xmlns:a16="http://schemas.microsoft.com/office/drawing/2014/main" id="{7CD9EB5E-497B-41A0-AC91-B386D82ED7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8138" y="2057400"/>
          <a:ext cx="27765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3" imgW="1168200" imgH="228600" progId="Equation.3">
                  <p:embed/>
                </p:oleObj>
              </mc:Choice>
              <mc:Fallback>
                <p:oleObj name="Equation" r:id="rId3" imgW="1168200" imgH="228600" progId="Equation.3">
                  <p:embed/>
                  <p:pic>
                    <p:nvPicPr>
                      <p:cNvPr id="215043" name="Object 3">
                        <a:extLst>
                          <a:ext uri="{FF2B5EF4-FFF2-40B4-BE49-F238E27FC236}">
                            <a16:creationId xmlns:a16="http://schemas.microsoft.com/office/drawing/2014/main" id="{7CD9EB5E-497B-41A0-AC91-B386D82ED7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2057400"/>
                        <a:ext cx="27765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4" name="Object 4">
            <a:extLst>
              <a:ext uri="{FF2B5EF4-FFF2-40B4-BE49-F238E27FC236}">
                <a16:creationId xmlns:a16="http://schemas.microsoft.com/office/drawing/2014/main" id="{F8991B5B-CEB6-432E-8A50-66372B083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0" y="3203575"/>
          <a:ext cx="34686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5" imgW="1460160" imgH="355320" progId="Equation.3">
                  <p:embed/>
                </p:oleObj>
              </mc:Choice>
              <mc:Fallback>
                <p:oleObj name="Equation" r:id="rId5" imgW="1460160" imgH="355320" progId="Equation.3">
                  <p:embed/>
                  <p:pic>
                    <p:nvPicPr>
                      <p:cNvPr id="215044" name="Object 4">
                        <a:extLst>
                          <a:ext uri="{FF2B5EF4-FFF2-40B4-BE49-F238E27FC236}">
                            <a16:creationId xmlns:a16="http://schemas.microsoft.com/office/drawing/2014/main" id="{F8991B5B-CEB6-432E-8A50-66372B0836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203575"/>
                        <a:ext cx="34686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5" name="Text Box 5">
            <a:extLst>
              <a:ext uri="{FF2B5EF4-FFF2-40B4-BE49-F238E27FC236}">
                <a16:creationId xmlns:a16="http://schemas.microsoft.com/office/drawing/2014/main" id="{71F0834D-ADB7-48F9-9A69-1CBB42CB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7073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1">
                <a:latin typeface="Times New Roman" panose="02020603050405020304" pitchFamily="18" charset="0"/>
              </a:rPr>
              <a:t>fk 	– </a:t>
            </a:r>
            <a:r>
              <a:rPr lang="en-US" altLang="en-US" b="0">
                <a:latin typeface="Times New Roman" panose="02020603050405020304" pitchFamily="18" charset="0"/>
              </a:rPr>
              <a:t>percentage of investment costs</a:t>
            </a:r>
          </a:p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Q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of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c 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unit price of a given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p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type (additional energy, labour, waste disposal, etc.) </a:t>
            </a:r>
            <a:endParaRPr lang="en-GB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BA58A-2987-405C-B54C-F5D519893F3D}"/>
              </a:ext>
            </a:extLst>
          </p:cNvPr>
          <p:cNvSpPr txBox="1"/>
          <p:nvPr/>
        </p:nvSpPr>
        <p:spPr>
          <a:xfrm>
            <a:off x="5050317" y="6408966"/>
            <a:ext cx="383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Klimont and </a:t>
            </a:r>
            <a:r>
              <a:rPr lang="en-US" dirty="0" err="1"/>
              <a:t>Winiwarter</a:t>
            </a:r>
            <a:r>
              <a:rPr lang="en-US" dirty="0"/>
              <a:t> (2011)</a:t>
            </a:r>
            <a:endParaRPr lang="en-US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890EC0A0-837E-4666-9ADC-C0B80693C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Costs of low ammonia application options</a:t>
            </a:r>
            <a:endParaRPr lang="en-GB" alt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216067" name="Object 3">
            <a:extLst>
              <a:ext uri="{FF2B5EF4-FFF2-40B4-BE49-F238E27FC236}">
                <a16:creationId xmlns:a16="http://schemas.microsoft.com/office/drawing/2014/main" id="{AD4F0B5D-729D-42E1-ABA1-5E82DBF897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6313" y="2209800"/>
          <a:ext cx="39497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3" imgW="1511280" imgH="266400" progId="Equation.3">
                  <p:embed/>
                </p:oleObj>
              </mc:Choice>
              <mc:Fallback>
                <p:oleObj name="Equation" r:id="rId3" imgW="1511280" imgH="266400" progId="Equation.3">
                  <p:embed/>
                  <p:pic>
                    <p:nvPicPr>
                      <p:cNvPr id="216067" name="Object 3">
                        <a:extLst>
                          <a:ext uri="{FF2B5EF4-FFF2-40B4-BE49-F238E27FC236}">
                            <a16:creationId xmlns:a16="http://schemas.microsoft.com/office/drawing/2014/main" id="{AD4F0B5D-729D-42E1-ABA1-5E82DBF897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2209800"/>
                        <a:ext cx="3949700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8" name="Object 4">
            <a:extLst>
              <a:ext uri="{FF2B5EF4-FFF2-40B4-BE49-F238E27FC236}">
                <a16:creationId xmlns:a16="http://schemas.microsoft.com/office/drawing/2014/main" id="{4E72D8CA-6F5C-4641-B6CD-268040CD5C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8550" y="3217863"/>
          <a:ext cx="39512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1663560" imgH="342720" progId="Equation.3">
                  <p:embed/>
                </p:oleObj>
              </mc:Choice>
              <mc:Fallback>
                <p:oleObj name="Equation" r:id="rId5" imgW="1663560" imgH="342720" progId="Equation.3">
                  <p:embed/>
                  <p:pic>
                    <p:nvPicPr>
                      <p:cNvPr id="216068" name="Object 4">
                        <a:extLst>
                          <a:ext uri="{FF2B5EF4-FFF2-40B4-BE49-F238E27FC236}">
                            <a16:creationId xmlns:a16="http://schemas.microsoft.com/office/drawing/2014/main" id="{4E72D8CA-6F5C-4641-B6CD-268040CD5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3217863"/>
                        <a:ext cx="3951288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9" name="Text Box 5">
            <a:extLst>
              <a:ext uri="{FF2B5EF4-FFF2-40B4-BE49-F238E27FC236}">
                <a16:creationId xmlns:a16="http://schemas.microsoft.com/office/drawing/2014/main" id="{F61316CD-925F-43B0-B6E9-BA779D03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343400"/>
            <a:ext cx="57531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Cost of option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per m</a:t>
            </a:r>
            <a:r>
              <a:rPr lang="en-US" altLang="en-US" b="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b="0" i="1">
              <a:latin typeface="Times New Roman" panose="02020603050405020304" pitchFamily="18" charset="0"/>
            </a:endParaRPr>
          </a:p>
          <a:p>
            <a:r>
              <a:rPr lang="en-US" altLang="en-US" b="0" i="1">
                <a:latin typeface="Times New Roman" panose="02020603050405020304" pitchFamily="18" charset="0"/>
              </a:rPr>
              <a:t>ci</a:t>
            </a:r>
            <a:r>
              <a:rPr lang="en-US" altLang="en-US" b="0" i="1" baseline="30000">
                <a:latin typeface="Times New Roman" panose="02020603050405020304" pitchFamily="18" charset="0"/>
              </a:rPr>
              <a:t>f</a:t>
            </a:r>
            <a:r>
              <a:rPr lang="en-US" altLang="en-US" b="0" i="1">
                <a:latin typeface="Times New Roman" panose="02020603050405020304" pitchFamily="18" charset="0"/>
              </a:rPr>
              <a:t>, ci</a:t>
            </a:r>
            <a:r>
              <a:rPr lang="en-US" altLang="en-US" b="0" i="1" baseline="30000">
                <a:latin typeface="Times New Roman" panose="02020603050405020304" pitchFamily="18" charset="0"/>
              </a:rPr>
              <a:t>v</a:t>
            </a:r>
            <a:r>
              <a:rPr lang="en-US" altLang="en-US" b="0" i="1">
                <a:latin typeface="Times New Roman" panose="02020603050405020304" pitchFamily="18" charset="0"/>
              </a:rPr>
              <a:t> 	– </a:t>
            </a:r>
            <a:r>
              <a:rPr lang="en-US" altLang="en-US" b="0">
                <a:latin typeface="Times New Roman" panose="02020603050405020304" pitchFamily="18" charset="0"/>
              </a:rPr>
              <a:t>cost coefficients for a specific option </a:t>
            </a:r>
            <a:r>
              <a:rPr lang="en-US" altLang="en-US" b="0" i="1">
                <a:latin typeface="Times New Roman" panose="02020603050405020304" pitchFamily="18" charset="0"/>
              </a:rPr>
              <a:t>k</a:t>
            </a:r>
            <a:endParaRPr lang="en-US" altLang="en-US" b="0">
              <a:latin typeface="Times New Roman" panose="02020603050405020304" pitchFamily="18" charset="0"/>
            </a:endParaRPr>
          </a:p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="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mh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manure application rate for option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i,k,l 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livestock category, abatement technique, country</a:t>
            </a:r>
          </a:p>
          <a:p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share of option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2CA28-1C3A-4B6B-BAA5-EB492600303B}"/>
              </a:ext>
            </a:extLst>
          </p:cNvPr>
          <p:cNvSpPr txBox="1"/>
          <p:nvPr/>
        </p:nvSpPr>
        <p:spPr>
          <a:xfrm>
            <a:off x="5050317" y="6408966"/>
            <a:ext cx="383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Klimont and </a:t>
            </a:r>
            <a:r>
              <a:rPr lang="en-US" dirty="0" err="1"/>
              <a:t>Winiwarter</a:t>
            </a:r>
            <a:r>
              <a:rPr lang="en-US" dirty="0"/>
              <a:t> (2011)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603AFD0B-8416-4134-8FDC-BE62002D9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tx2"/>
                </a:solidFill>
              </a:rPr>
              <a:t>Unit costs</a:t>
            </a:r>
            <a:endParaRPr lang="en-GB" alt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219139" name="Object 3">
            <a:extLst>
              <a:ext uri="{FF2B5EF4-FFF2-40B4-BE49-F238E27FC236}">
                <a16:creationId xmlns:a16="http://schemas.microsoft.com/office/drawing/2014/main" id="{C1A329ED-F119-4C47-8F17-F6D869BAC2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4213" y="4846638"/>
          <a:ext cx="22383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1168200" imgH="457200" progId="Equation.3">
                  <p:embed/>
                </p:oleObj>
              </mc:Choice>
              <mc:Fallback>
                <p:oleObj name="Equation" r:id="rId3" imgW="1168200" imgH="457200" progId="Equation.3">
                  <p:embed/>
                  <p:pic>
                    <p:nvPicPr>
                      <p:cNvPr id="219139" name="Object 3">
                        <a:extLst>
                          <a:ext uri="{FF2B5EF4-FFF2-40B4-BE49-F238E27FC236}">
                            <a16:creationId xmlns:a16="http://schemas.microsoft.com/office/drawing/2014/main" id="{C1A329ED-F119-4C47-8F17-F6D869BAC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846638"/>
                        <a:ext cx="223837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0" name="Object 4">
            <a:extLst>
              <a:ext uri="{FF2B5EF4-FFF2-40B4-BE49-F238E27FC236}">
                <a16:creationId xmlns:a16="http://schemas.microsoft.com/office/drawing/2014/main" id="{37FE14D6-9734-4D4E-821B-5052890E2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663393"/>
              </p:ext>
            </p:extLst>
          </p:nvPr>
        </p:nvGraphicFramePr>
        <p:xfrm>
          <a:off x="1981200" y="1412776"/>
          <a:ext cx="50260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2577960" imgH="457200" progId="Equation.3">
                  <p:embed/>
                </p:oleObj>
              </mc:Choice>
              <mc:Fallback>
                <p:oleObj name="Equation" r:id="rId5" imgW="2577960" imgH="457200" progId="Equation.3">
                  <p:embed/>
                  <p:pic>
                    <p:nvPicPr>
                      <p:cNvPr id="219140" name="Object 4">
                        <a:extLst>
                          <a:ext uri="{FF2B5EF4-FFF2-40B4-BE49-F238E27FC236}">
                            <a16:creationId xmlns:a16="http://schemas.microsoft.com/office/drawing/2014/main" id="{37FE14D6-9734-4D4E-821B-5052890E2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12776"/>
                        <a:ext cx="5026025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1" name="Text Box 5">
            <a:extLst>
              <a:ext uri="{FF2B5EF4-FFF2-40B4-BE49-F238E27FC236}">
                <a16:creationId xmlns:a16="http://schemas.microsoft.com/office/drawing/2014/main" id="{05E737AD-EE71-4C6A-81B3-3D222F0B0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67400"/>
            <a:ext cx="610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1">
                <a:latin typeface="Times New Roman" panose="02020603050405020304" pitchFamily="18" charset="0"/>
              </a:rPr>
              <a:t>ef</a:t>
            </a:r>
            <a:r>
              <a:rPr lang="en-US" altLang="en-US" b="0" i="1" baseline="-25000">
                <a:latin typeface="Times New Roman" panose="02020603050405020304" pitchFamily="18" charset="0"/>
              </a:rPr>
              <a:t>i,l</a:t>
            </a:r>
            <a:r>
              <a:rPr lang="en-US" altLang="en-US" b="0" i="1">
                <a:latin typeface="Times New Roman" panose="02020603050405020304" pitchFamily="18" charset="0"/>
              </a:rPr>
              <a:t> 	– </a:t>
            </a:r>
            <a:r>
              <a:rPr lang="en-US" altLang="en-US" b="0">
                <a:latin typeface="Times New Roman" panose="02020603050405020304" pitchFamily="18" charset="0"/>
              </a:rPr>
              <a:t>emission factor for livestock category </a:t>
            </a:r>
            <a:r>
              <a:rPr lang="en-US" altLang="en-US" b="0" i="1">
                <a:latin typeface="Times New Roman" panose="02020603050405020304" pitchFamily="18" charset="0"/>
              </a:rPr>
              <a:t>i</a:t>
            </a:r>
            <a:r>
              <a:rPr lang="en-US" altLang="en-US" b="0">
                <a:latin typeface="Times New Roman" panose="02020603050405020304" pitchFamily="18" charset="0"/>
              </a:rPr>
              <a:t> and country </a:t>
            </a:r>
            <a:r>
              <a:rPr lang="en-US" altLang="en-US" b="0" i="1">
                <a:latin typeface="Times New Roman" panose="02020603050405020304" pitchFamily="18" charset="0"/>
              </a:rPr>
              <a:t>l</a:t>
            </a:r>
            <a:endParaRPr lang="en-US" altLang="en-US" b="0">
              <a:latin typeface="Times New Roman" panose="02020603050405020304" pitchFamily="18" charset="0"/>
            </a:endParaRPr>
          </a:p>
          <a:p>
            <a:r>
              <a:rPr lang="en-GB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altLang="en-US" b="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lang="en-US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removal efficiency of option </a:t>
            </a:r>
            <a:r>
              <a:rPr lang="en-US" altLang="en-US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GB" altLang="en-US" b="0" i="1">
              <a:latin typeface="Times New Roman" panose="02020603050405020304" pitchFamily="18" charset="0"/>
            </a:endParaRP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F800929A-37D5-4BCF-B649-E3212AD9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403376"/>
            <a:ext cx="3359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i="1" dirty="0">
                <a:latin typeface="Times New Roman" panose="02020603050405020304" pitchFamily="18" charset="0"/>
              </a:rPr>
              <a:t>ca – </a:t>
            </a:r>
            <a:r>
              <a:rPr lang="en-US" altLang="en-US" b="0" dirty="0">
                <a:latin typeface="Times New Roman" panose="02020603050405020304" pitchFamily="18" charset="0"/>
              </a:rPr>
              <a:t>unit costs per animal-place</a:t>
            </a:r>
            <a:endParaRPr lang="en-US" altLang="en-US" b="0" i="1" dirty="0">
              <a:latin typeface="Times New Roman" panose="02020603050405020304" pitchFamily="18" charset="0"/>
            </a:endParaRPr>
          </a:p>
          <a:p>
            <a:r>
              <a:rPr lang="en-US" altLang="en-US" b="0" i="1" dirty="0" err="1">
                <a:latin typeface="Times New Roman" panose="02020603050405020304" pitchFamily="18" charset="0"/>
              </a:rPr>
              <a:t>ar</a:t>
            </a:r>
            <a:r>
              <a:rPr lang="en-US" altLang="en-US" b="0" i="1" dirty="0">
                <a:latin typeface="Times New Roman" panose="02020603050405020304" pitchFamily="18" charset="0"/>
              </a:rPr>
              <a:t> – </a:t>
            </a:r>
            <a:r>
              <a:rPr lang="en-US" altLang="en-US" b="0" dirty="0">
                <a:latin typeface="Times New Roman" panose="02020603050405020304" pitchFamily="18" charset="0"/>
              </a:rPr>
              <a:t>production cycles per year</a:t>
            </a:r>
          </a:p>
          <a:p>
            <a:r>
              <a:rPr lang="en-US" altLang="en-US" b="0" i="1" dirty="0">
                <a:latin typeface="Times New Roman" panose="02020603050405020304" pitchFamily="18" charset="0"/>
              </a:rPr>
              <a:t>sb</a:t>
            </a:r>
            <a:r>
              <a:rPr lang="en-US" altLang="en-US" b="0" dirty="0">
                <a:latin typeface="Times New Roman" panose="02020603050405020304" pitchFamily="18" charset="0"/>
              </a:rPr>
              <a:t> – capacity utilization factor</a:t>
            </a:r>
          </a:p>
          <a:p>
            <a:r>
              <a:rPr lang="en-GB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altLang="en-US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efficiency of option </a:t>
            </a:r>
            <a:r>
              <a:rPr lang="en-US" alt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GB" alt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143" name="Rectangle 7">
            <a:extLst>
              <a:ext uri="{FF2B5EF4-FFF2-40B4-BE49-F238E27FC236}">
                <a16:creationId xmlns:a16="http://schemas.microsoft.com/office/drawing/2014/main" id="{A2AA7099-FE11-4EB2-9EE7-1F923CAC6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44963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2"/>
                </a:solidFill>
              </a:rPr>
              <a:t>Cost efficiency can be evaluated if </a:t>
            </a:r>
            <a:br>
              <a:rPr lang="en-US" altLang="en-US" sz="2000" dirty="0">
                <a:solidFill>
                  <a:schemeClr val="tx2"/>
                </a:solidFill>
              </a:rPr>
            </a:br>
            <a:r>
              <a:rPr lang="en-US" altLang="en-US" sz="2000" dirty="0">
                <a:solidFill>
                  <a:schemeClr val="tx2"/>
                </a:solidFill>
              </a:rPr>
              <a:t>the annual costs are related to the abated emissions</a:t>
            </a:r>
            <a:endParaRPr lang="en-GB" alt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utoUpdateAnimBg="0"/>
      <p:bldP spid="21914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27393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10" y="1711424"/>
            <a:ext cx="3268156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97" y="152636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Origin of PM2.5 - 2009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69417" y="6061538"/>
            <a:ext cx="2097041" cy="674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Source: IIASA GAINS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 r="34326" b="16774"/>
          <a:stretch/>
        </p:blipFill>
        <p:spPr bwMode="auto">
          <a:xfrm>
            <a:off x="3534616" y="2996952"/>
            <a:ext cx="2466620" cy="22598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7524" y="1061864"/>
            <a:ext cx="4230413" cy="674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Netherlands 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average of the urban AIRBASE stations 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33281" y="1160770"/>
            <a:ext cx="4230413" cy="674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Lyon, Centre Ville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280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B00A3450-2D04-40E6-909C-C812C8925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Marginal cost</a:t>
            </a:r>
            <a:endParaRPr lang="en-GB" alt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220163" name="Object 3">
            <a:extLst>
              <a:ext uri="{FF2B5EF4-FFF2-40B4-BE49-F238E27FC236}">
                <a16:creationId xmlns:a16="http://schemas.microsoft.com/office/drawing/2014/main" id="{44156034-EDE3-4E05-8291-5F785529A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3488" y="2362200"/>
          <a:ext cx="31384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1460160" imgH="444240" progId="Equation.3">
                  <p:embed/>
                </p:oleObj>
              </mc:Choice>
              <mc:Fallback>
                <p:oleObj name="Equation" r:id="rId3" imgW="1460160" imgH="444240" progId="Equation.3">
                  <p:embed/>
                  <p:pic>
                    <p:nvPicPr>
                      <p:cNvPr id="220163" name="Object 3">
                        <a:extLst>
                          <a:ext uri="{FF2B5EF4-FFF2-40B4-BE49-F238E27FC236}">
                            <a16:creationId xmlns:a16="http://schemas.microsoft.com/office/drawing/2014/main" id="{44156034-EDE3-4E05-8291-5F785529A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2362200"/>
                        <a:ext cx="313848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4" name="Text Box 4">
            <a:extLst>
              <a:ext uri="{FF2B5EF4-FFF2-40B4-BE49-F238E27FC236}">
                <a16:creationId xmlns:a16="http://schemas.microsoft.com/office/drawing/2014/main" id="{BF070121-90AD-4054-96B2-85049D0E1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5011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i="1">
                <a:latin typeface="Times New Roman" panose="02020603050405020304" pitchFamily="18" charset="0"/>
              </a:rPr>
              <a:t>cn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k</a:t>
            </a:r>
            <a:r>
              <a:rPr lang="en-US" altLang="en-US" sz="2400" b="0" i="1">
                <a:latin typeface="Times New Roman" panose="02020603050405020304" pitchFamily="18" charset="0"/>
              </a:rPr>
              <a:t> 	– </a:t>
            </a:r>
            <a:r>
              <a:rPr lang="en-US" altLang="en-US" sz="2400" b="0">
                <a:latin typeface="Times New Roman" panose="02020603050405020304" pitchFamily="18" charset="0"/>
              </a:rPr>
              <a:t>unit costs for option</a:t>
            </a:r>
            <a:r>
              <a:rPr lang="en-US" altLang="en-US" sz="2400" b="0" i="1">
                <a:latin typeface="Times New Roman" panose="02020603050405020304" pitchFamily="18" charset="0"/>
              </a:rPr>
              <a:t> k</a:t>
            </a:r>
            <a:endParaRPr lang="en-US" altLang="en-US" sz="2400" b="0">
              <a:latin typeface="Times New Roman" panose="02020603050405020304" pitchFamily="18" charset="0"/>
            </a:endParaRPr>
          </a:p>
          <a:p>
            <a:r>
              <a:rPr lang="en-GB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altLang="en-US" sz="2400" b="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	– </a:t>
            </a:r>
            <a:r>
              <a:rPr lang="en-US" alt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removal efficiency of option </a:t>
            </a:r>
            <a:r>
              <a:rPr lang="en-US" alt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GB" altLang="en-US" sz="2400" b="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FDF67E9A-DB3C-45EF-9C62-A95535590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tx2"/>
                </a:solidFill>
              </a:rPr>
              <a:t>Example of a cost curve</a:t>
            </a:r>
          </a:p>
        </p:txBody>
      </p:sp>
      <p:graphicFrame>
        <p:nvGraphicFramePr>
          <p:cNvPr id="228355" name="Object 3">
            <a:extLst>
              <a:ext uri="{FF2B5EF4-FFF2-40B4-BE49-F238E27FC236}">
                <a16:creationId xmlns:a16="http://schemas.microsoft.com/office/drawing/2014/main" id="{E696BB9C-C115-4C3E-9C50-F77E4EB2202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95325" y="1752600"/>
          <a:ext cx="7720013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hart" r:id="rId3" imgW="3895954" imgH="2600554" progId="Excel.Chart.8">
                  <p:embed/>
                </p:oleObj>
              </mc:Choice>
              <mc:Fallback>
                <p:oleObj name="Chart" r:id="rId3" imgW="3895954" imgH="2600554" progId="Excel.Chart.8">
                  <p:embed/>
                  <p:pic>
                    <p:nvPicPr>
                      <p:cNvPr id="228355" name="Object 3">
                        <a:extLst>
                          <a:ext uri="{FF2B5EF4-FFF2-40B4-BE49-F238E27FC236}">
                            <a16:creationId xmlns:a16="http://schemas.microsoft.com/office/drawing/2014/main" id="{E696BB9C-C115-4C3E-9C50-F77E4EB22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752600"/>
                        <a:ext cx="7720013" cy="490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6" name="Oval 4">
            <a:extLst>
              <a:ext uri="{FF2B5EF4-FFF2-40B4-BE49-F238E27FC236}">
                <a16:creationId xmlns:a16="http://schemas.microsoft.com/office/drawing/2014/main" id="{6589BB96-4617-42FA-9E35-A2DB1C974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12192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7" name="Oval 5">
            <a:extLst>
              <a:ext uri="{FF2B5EF4-FFF2-40B4-BE49-F238E27FC236}">
                <a16:creationId xmlns:a16="http://schemas.microsoft.com/office/drawing/2014/main" id="{926683D8-26EA-4607-BA7B-5486AEB8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4495800"/>
            <a:ext cx="3429000" cy="1219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8" name="Oval 6">
            <a:extLst>
              <a:ext uri="{FF2B5EF4-FFF2-40B4-BE49-F238E27FC236}">
                <a16:creationId xmlns:a16="http://schemas.microsoft.com/office/drawing/2014/main" id="{0C643FE2-76FE-41DE-89E5-DBBEFD2AF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4052888"/>
            <a:ext cx="16764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59" name="Oval 7">
            <a:extLst>
              <a:ext uri="{FF2B5EF4-FFF2-40B4-BE49-F238E27FC236}">
                <a16:creationId xmlns:a16="http://schemas.microsoft.com/office/drawing/2014/main" id="{A63182AF-FE4E-4B3F-9F57-C6A531031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3124200"/>
            <a:ext cx="762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Text Box 8">
            <a:extLst>
              <a:ext uri="{FF2B5EF4-FFF2-40B4-BE49-F238E27FC236}">
                <a16:creationId xmlns:a16="http://schemas.microsoft.com/office/drawing/2014/main" id="{271C035E-781C-478A-8127-6C3CF959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3352800"/>
            <a:ext cx="1909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Times New Roman" panose="02020603050405020304" pitchFamily="18" charset="0"/>
              </a:rPr>
              <a:t>+Air purification</a:t>
            </a:r>
            <a:endParaRPr lang="en-GB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228361" name="Text Box 9">
            <a:extLst>
              <a:ext uri="{FF2B5EF4-FFF2-40B4-BE49-F238E27FC236}">
                <a16:creationId xmlns:a16="http://schemas.microsoft.com/office/drawing/2014/main" id="{88C6D4EE-608B-420F-95DF-1A5D3A3B3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4022725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Times New Roman" panose="02020603050405020304" pitchFamily="18" charset="0"/>
              </a:rPr>
              <a:t>+Housing</a:t>
            </a:r>
            <a:endParaRPr lang="en-GB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228362" name="Text Box 10">
            <a:extLst>
              <a:ext uri="{FF2B5EF4-FFF2-40B4-BE49-F238E27FC236}">
                <a16:creationId xmlns:a16="http://schemas.microsoft.com/office/drawing/2014/main" id="{F1C9A02A-A6C9-4D24-94B1-AC10D74C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4648200"/>
            <a:ext cx="257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Times New Roman" panose="02020603050405020304" pitchFamily="18" charset="0"/>
              </a:rPr>
              <a:t>Storage and application</a:t>
            </a:r>
            <a:endParaRPr lang="en-GB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228363" name="Text Box 11">
            <a:extLst>
              <a:ext uri="{FF2B5EF4-FFF2-40B4-BE49-F238E27FC236}">
                <a16:creationId xmlns:a16="http://schemas.microsoft.com/office/drawing/2014/main" id="{F052E392-8FA0-4D4C-B70F-C409D3E8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4691063"/>
            <a:ext cx="1255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Times New Roman" panose="02020603050405020304" pitchFamily="18" charset="0"/>
              </a:rPr>
              <a:t>Urea subs.</a:t>
            </a:r>
            <a:endParaRPr lang="en-GB" altLang="en-US" sz="2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0" grpId="0" autoUpdateAnimBg="0"/>
      <p:bldP spid="228361" grpId="0" autoUpdateAnimBg="0"/>
      <p:bldP spid="228362" grpId="0" autoUpdateAnimBg="0"/>
      <p:bldP spid="22836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el 1">
            <a:extLst>
              <a:ext uri="{FF2B5EF4-FFF2-40B4-BE49-F238E27FC236}">
                <a16:creationId xmlns:a16="http://schemas.microsoft.com/office/drawing/2014/main" id="{D3E92877-148B-42F5-B7A1-8DBB07297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Costs differ by country</a:t>
            </a:r>
          </a:p>
        </p:txBody>
      </p:sp>
      <p:sp>
        <p:nvSpPr>
          <p:cNvPr id="240643" name="Inhaltsplatzhalter 2">
            <a:extLst>
              <a:ext uri="{FF2B5EF4-FFF2-40B4-BE49-F238E27FC236}">
                <a16:creationId xmlns:a16="http://schemas.microsoft.com/office/drawing/2014/main" id="{ED996094-6347-4DE7-B1D0-47BF741470D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tx2"/>
                </a:solidFill>
              </a:rPr>
              <a:t>Agricultural practice</a:t>
            </a:r>
          </a:p>
          <a:p>
            <a:r>
              <a:rPr lang="en-US" altLang="en-US" sz="2800" dirty="0">
                <a:solidFill>
                  <a:schemeClr val="tx2"/>
                </a:solidFill>
              </a:rPr>
              <a:t>Implementation of measures</a:t>
            </a:r>
          </a:p>
          <a:p>
            <a:r>
              <a:rPr lang="en-US" altLang="en-US" sz="2800" dirty="0">
                <a:solidFill>
                  <a:schemeClr val="tx2"/>
                </a:solidFill>
              </a:rPr>
              <a:t>Farm size</a:t>
            </a:r>
          </a:p>
          <a:p>
            <a:r>
              <a:rPr lang="en-US" altLang="en-US" sz="2800" dirty="0">
                <a:solidFill>
                  <a:schemeClr val="tx2"/>
                </a:solidFill>
              </a:rPr>
              <a:t>Climate</a:t>
            </a:r>
          </a:p>
          <a:p>
            <a:r>
              <a:rPr lang="en-US" altLang="en-US" sz="2800" dirty="0">
                <a:solidFill>
                  <a:schemeClr val="tx2"/>
                </a:solidFill>
              </a:rPr>
              <a:t>Internal cost structure (</a:t>
            </a:r>
            <a:r>
              <a:rPr lang="en-US" altLang="en-US" sz="2800" dirty="0" err="1">
                <a:solidFill>
                  <a:schemeClr val="tx2"/>
                </a:solidFill>
              </a:rPr>
              <a:t>labour</a:t>
            </a:r>
            <a:r>
              <a:rPr lang="en-US" altLang="en-US" sz="2800" dirty="0">
                <a:solidFill>
                  <a:schemeClr val="tx2"/>
                </a:solidFill>
              </a:rPr>
              <a:t> cost, …)</a:t>
            </a:r>
          </a:p>
          <a:p>
            <a:endParaRPr lang="en-US" altLang="en-US" sz="280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	GAINS needs input!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>
            <a:extLst>
              <a:ext uri="{FF2B5EF4-FFF2-40B4-BE49-F238E27FC236}">
                <a16:creationId xmlns:a16="http://schemas.microsoft.com/office/drawing/2014/main" id="{FDE856E2-66B0-407F-A817-C89502D9676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3673475" cy="2565400"/>
          </a:xfrm>
          <a:noFill/>
        </p:spPr>
      </p:pic>
      <p:sp>
        <p:nvSpPr>
          <p:cNvPr id="242697" name="Titel 1">
            <a:extLst>
              <a:ext uri="{FF2B5EF4-FFF2-40B4-BE49-F238E27FC236}">
                <a16:creationId xmlns:a16="http://schemas.microsoft.com/office/drawing/2014/main" id="{4E0477B0-4BCE-4159-8587-13BC04DE03B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GAINS unit costs ranges (1)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EDB56D83-0691-45E3-83E3-48744BD8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12875"/>
            <a:ext cx="36718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00" name="Text Box 12">
            <a:extLst>
              <a:ext uri="{FF2B5EF4-FFF2-40B4-BE49-F238E27FC236}">
                <a16:creationId xmlns:a16="http://schemas.microsoft.com/office/drawing/2014/main" id="{D814DE9C-8EFD-465A-9548-70A33739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437063"/>
            <a:ext cx="1084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rgbClr val="CC6600"/>
                </a:solidFill>
              </a:rPr>
              <a:t>High efficiency</a:t>
            </a:r>
          </a:p>
        </p:txBody>
      </p:sp>
      <p:sp>
        <p:nvSpPr>
          <p:cNvPr id="242701" name="Text Box 13">
            <a:extLst>
              <a:ext uri="{FF2B5EF4-FFF2-40B4-BE49-F238E27FC236}">
                <a16:creationId xmlns:a16="http://schemas.microsoft.com/office/drawing/2014/main" id="{FD45B88E-8261-4DEC-B5A0-32EF84FC6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365625"/>
            <a:ext cx="1731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rgbClr val="0000FF"/>
                </a:solidFill>
              </a:rPr>
              <a:t>Low to medium efficiency</a:t>
            </a:r>
          </a:p>
        </p:txBody>
      </p:sp>
      <p:sp>
        <p:nvSpPr>
          <p:cNvPr id="242702" name="Text Box 14">
            <a:extLst>
              <a:ext uri="{FF2B5EF4-FFF2-40B4-BE49-F238E27FC236}">
                <a16:creationId xmlns:a16="http://schemas.microsoft.com/office/drawing/2014/main" id="{80434FC0-98BD-4060-97EC-4FCF9B974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149725"/>
            <a:ext cx="865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rgbClr val="0000FF"/>
                </a:solidFill>
              </a:rPr>
              <a:t>Dairy cattle</a:t>
            </a:r>
          </a:p>
        </p:txBody>
      </p:sp>
      <p:sp>
        <p:nvSpPr>
          <p:cNvPr id="242703" name="Text Box 15">
            <a:extLst>
              <a:ext uri="{FF2B5EF4-FFF2-40B4-BE49-F238E27FC236}">
                <a16:creationId xmlns:a16="http://schemas.microsoft.com/office/drawing/2014/main" id="{396731AE-636F-448D-B154-22BD8AA8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149725"/>
            <a:ext cx="887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rgbClr val="0000FF"/>
                </a:solidFill>
              </a:rPr>
              <a:t>Other cattle</a:t>
            </a:r>
          </a:p>
        </p:txBody>
      </p:sp>
      <p:sp>
        <p:nvSpPr>
          <p:cNvPr id="242704" name="Line 16">
            <a:extLst>
              <a:ext uri="{FF2B5EF4-FFF2-40B4-BE49-F238E27FC236}">
                <a16:creationId xmlns:a16="http://schemas.microsoft.com/office/drawing/2014/main" id="{58A69ED7-3377-493E-923B-8E9EF5FF73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3860800"/>
            <a:ext cx="360363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05" name="Line 17">
            <a:extLst>
              <a:ext uri="{FF2B5EF4-FFF2-40B4-BE49-F238E27FC236}">
                <a16:creationId xmlns:a16="http://schemas.microsoft.com/office/drawing/2014/main" id="{242FEF65-AB17-4F7F-9AE9-3D0D1C6572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3860800"/>
            <a:ext cx="1366838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06" name="Line 18">
            <a:extLst>
              <a:ext uri="{FF2B5EF4-FFF2-40B4-BE49-F238E27FC236}">
                <a16:creationId xmlns:a16="http://schemas.microsoft.com/office/drawing/2014/main" id="{B94842AE-A6DB-4D0C-B254-053A4B7AB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5875" y="3860800"/>
            <a:ext cx="792163" cy="576263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07" name="Line 19">
            <a:extLst>
              <a:ext uri="{FF2B5EF4-FFF2-40B4-BE49-F238E27FC236}">
                <a16:creationId xmlns:a16="http://schemas.microsoft.com/office/drawing/2014/main" id="{C507FE06-6F61-4F18-9A9A-8B9BDDE320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3860800"/>
            <a:ext cx="144463" cy="576263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08" name="Line 20">
            <a:extLst>
              <a:ext uri="{FF2B5EF4-FFF2-40B4-BE49-F238E27FC236}">
                <a16:creationId xmlns:a16="http://schemas.microsoft.com/office/drawing/2014/main" id="{195EE583-7738-463A-A7D4-9D8B1D539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3500438"/>
            <a:ext cx="2873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A3DE482F-EFE6-49D9-9B3A-80F2E1B7A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800" b="1" dirty="0">
                <a:solidFill>
                  <a:schemeClr val="tx2"/>
                </a:solidFill>
              </a:rPr>
              <a:t>Some problems and uncertainties (NH</a:t>
            </a:r>
            <a:r>
              <a:rPr lang="en-GB" altLang="en-US" sz="2800" b="1" baseline="-25000" dirty="0">
                <a:solidFill>
                  <a:schemeClr val="tx2"/>
                </a:solidFill>
              </a:rPr>
              <a:t>3</a:t>
            </a:r>
            <a:r>
              <a:rPr lang="en-GB" altLang="en-US" sz="28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0CA159E-A83A-4BB4-A287-44A1C8F40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128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2"/>
                </a:solidFill>
              </a:rPr>
              <a:t>Issues with statistical data; inconsistencies between national and international data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Lack of local information about feed, efficiency, measurements of emission rates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Poor information on housing systems in place and their future evolution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Contradictory information on how existing legislation is or will be implemented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Emissions from non-agricultural sources often not reported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Better information on current practices could lead to significant improvements, i.e., development of regional emission factors </a:t>
            </a:r>
          </a:p>
          <a:p>
            <a:endParaRPr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6683163-9029-49F5-A9A6-17AD52A5E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Example of European cost data in GAINS (1)</a:t>
            </a:r>
          </a:p>
        </p:txBody>
      </p:sp>
      <p:graphicFrame>
        <p:nvGraphicFramePr>
          <p:cNvPr id="98100" name="Group 820">
            <a:extLst>
              <a:ext uri="{FF2B5EF4-FFF2-40B4-BE49-F238E27FC236}">
                <a16:creationId xmlns:a16="http://schemas.microsoft.com/office/drawing/2014/main" id="{60A1DB23-6F09-4CC5-B955-66BE07436697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773238"/>
          <a:ext cx="7775575" cy="3754948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1612491766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415414704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30820858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50539994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00531956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3230134519"/>
                    </a:ext>
                  </a:extLst>
                </a:gridCol>
              </a:tblGrid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Abatement option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Application area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Investments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/animal-place]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 costs*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[€/animal/year]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63284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Farm size **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081271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Typical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Typical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4975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Low nitrogen feed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Dairy cows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n.a.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28535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Pigs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6269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Laying hens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n.a.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744027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Other poultry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n.a.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372246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Bio-filtration and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Pigs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200-300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50-70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38-40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13070"/>
                  </a:ext>
                </a:extLst>
              </a:tr>
              <a:tr h="1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bio-scrubbers 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Laying hens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1.5-2.0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51897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Other poultry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2.0-2.5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33489"/>
                  </a:ext>
                </a:extLst>
              </a:tr>
              <a:tr h="150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Housing adaptation 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Dairy cows, Other cattle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450-550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90-110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75-90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444691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Pigs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90-94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724311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Laying hens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0.2-0.25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28688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Other poultry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0.28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98698"/>
                  </a:ext>
                </a:extLst>
              </a:tr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Stripping/adsorption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Industry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625 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/t NH</a:t>
                      </a:r>
                      <a:r>
                        <a:rPr kumimoji="0" lang="en-GB" altLang="en-US" sz="12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removed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08061"/>
                  </a:ext>
                </a:extLst>
              </a:tr>
            </a:tbl>
          </a:graphicData>
        </a:graphic>
      </p:graphicFrame>
      <p:sp>
        <p:nvSpPr>
          <p:cNvPr id="98052" name="Rectangle 772">
            <a:extLst>
              <a:ext uri="{FF2B5EF4-FFF2-40B4-BE49-F238E27FC236}">
                <a16:creationId xmlns:a16="http://schemas.microsoft.com/office/drawing/2014/main" id="{A6CBA979-50CC-484E-8C00-32044658C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89588"/>
            <a:ext cx="4367212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1100">
                <a:cs typeface="Times New Roman" panose="02020603050405020304" pitchFamily="18" charset="0"/>
              </a:rPr>
              <a:t>n.a.: not applicable</a:t>
            </a:r>
            <a:endParaRPr lang="en-GB" altLang="en-US" sz="900"/>
          </a:p>
          <a:p>
            <a:pPr algn="just" eaLnBrk="0" hangingPunct="0"/>
            <a:r>
              <a:rPr lang="en-GB" altLang="en-US" sz="1100">
                <a:cs typeface="Times New Roman" panose="02020603050405020304" pitchFamily="18" charset="0"/>
              </a:rPr>
              <a:t>* - Taking into account fixed and variable operating costs</a:t>
            </a:r>
            <a:endParaRPr lang="en-GB" altLang="en-US" sz="900"/>
          </a:p>
          <a:p>
            <a:pPr algn="just" eaLnBrk="0" hangingPunct="0"/>
            <a:r>
              <a:rPr lang="en-GB" altLang="en-US" sz="1100">
                <a:cs typeface="Times New Roman" panose="02020603050405020304" pitchFamily="18" charset="0"/>
              </a:rPr>
              <a:t>** - The following stable sizes are assumed:</a:t>
            </a:r>
            <a:endParaRPr lang="en-GB" altLang="en-US" sz="900"/>
          </a:p>
          <a:p>
            <a:pPr algn="just" eaLnBrk="0" hangingPunct="0"/>
            <a:r>
              <a:rPr lang="en-GB" altLang="en-US" sz="1100">
                <a:cs typeface="Times New Roman" panose="02020603050405020304" pitchFamily="18" charset="0"/>
              </a:rPr>
              <a:t>	Pigs 	- small (&lt;50 animals/farm), typical (~170)</a:t>
            </a:r>
            <a:endParaRPr lang="en-GB" altLang="en-US" sz="900"/>
          </a:p>
          <a:p>
            <a:pPr algn="just" eaLnBrk="0" hangingPunct="0"/>
            <a:r>
              <a:rPr lang="en-GB" altLang="en-US" sz="1100">
                <a:cs typeface="Times New Roman" panose="02020603050405020304" pitchFamily="18" charset="0"/>
              </a:rPr>
              <a:t>	Dairy cows 	- small (&lt;20 animals/farm), typical (~35)</a:t>
            </a:r>
            <a:endParaRPr lang="en-GB" altLang="en-US" sz="900"/>
          </a:p>
          <a:p>
            <a:pPr algn="just" eaLnBrk="0" hangingPunct="0"/>
            <a:r>
              <a:rPr lang="en-GB" altLang="en-US" sz="1100">
                <a:cs typeface="Times New Roman" panose="02020603050405020304" pitchFamily="18" charset="0"/>
              </a:rPr>
              <a:t>	Other cattle	- small (&lt;30 animals/farm), typical (~40)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7177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8" name="Rectangle 98">
            <a:extLst>
              <a:ext uri="{FF2B5EF4-FFF2-40B4-BE49-F238E27FC236}">
                <a16:creationId xmlns:a16="http://schemas.microsoft.com/office/drawing/2014/main" id="{DD9C3A46-7537-4FDE-BD31-388BBE80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949950"/>
            <a:ext cx="77755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GB" altLang="en-US" sz="1100">
                <a:cs typeface="Times New Roman" panose="02020603050405020304" pitchFamily="18" charset="0"/>
              </a:rPr>
              <a:t>n.a.: not applicable</a:t>
            </a:r>
            <a:endParaRPr lang="en-GB" altLang="en-US" sz="900"/>
          </a:p>
          <a:p>
            <a:pPr algn="just" eaLnBrk="0" hangingPunct="0"/>
            <a:r>
              <a:rPr lang="en-GB" altLang="en-US" sz="1100">
                <a:cs typeface="Times New Roman" panose="02020603050405020304" pitchFamily="18" charset="0"/>
              </a:rPr>
              <a:t>* - Taking into account fixed and variable operating costs</a:t>
            </a:r>
            <a:endParaRPr lang="en-GB" altLang="en-US" sz="900"/>
          </a:p>
          <a:p>
            <a:pPr algn="just" eaLnBrk="0" hangingPunct="0"/>
            <a:r>
              <a:rPr lang="en-GB" altLang="en-US" sz="1100">
                <a:cs typeface="Times New Roman" panose="02020603050405020304" pitchFamily="18" charset="0"/>
              </a:rPr>
              <a:t>** - The following stable sizes are assumed: Pigs - small (&lt;50 animals/farm), typical (~170);</a:t>
            </a:r>
            <a:endParaRPr lang="en-GB" altLang="en-US" sz="900"/>
          </a:p>
          <a:p>
            <a:pPr algn="just" eaLnBrk="0" hangingPunct="0"/>
            <a:r>
              <a:rPr lang="en-GB" altLang="en-US" sz="1100">
                <a:cs typeface="Times New Roman" panose="02020603050405020304" pitchFamily="18" charset="0"/>
              </a:rPr>
              <a:t>        Dairy cows - small (&lt;20 animals/farm), typical (~35); Other cattle- small (&lt;30 animals/farm), typical (~40)</a:t>
            </a:r>
            <a:endParaRPr lang="en-GB" altLang="en-US"/>
          </a:p>
        </p:txBody>
      </p:sp>
      <p:graphicFrame>
        <p:nvGraphicFramePr>
          <p:cNvPr id="103306" name="Group 906">
            <a:extLst>
              <a:ext uri="{FF2B5EF4-FFF2-40B4-BE49-F238E27FC236}">
                <a16:creationId xmlns:a16="http://schemas.microsoft.com/office/drawing/2014/main" id="{B1948085-1379-4DB8-AB5D-889B5C96D0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213" y="1773238"/>
          <a:ext cx="7772400" cy="4261104"/>
        </p:xfrm>
        <a:graphic>
          <a:graphicData uri="http://schemas.openxmlformats.org/drawingml/2006/table">
            <a:tbl>
              <a:tblPr/>
              <a:tblGrid>
                <a:gridCol w="1889125">
                  <a:extLst>
                    <a:ext uri="{9D8B030D-6E8A-4147-A177-3AD203B41FA5}">
                      <a16:colId xmlns:a16="http://schemas.microsoft.com/office/drawing/2014/main" val="276750490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54991201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85887169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957365526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213159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714149866"/>
                    </a:ext>
                  </a:extLst>
                </a:gridCol>
              </a:tblGrid>
              <a:tr h="158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Abatement option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Application area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Investments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[ECU/animal-place]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Total costs*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[ECU/animal/year]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903263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Farm size **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37734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typical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typical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498045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Covered storage -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Dairy cows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200-400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40-60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18-40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750258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high efficiency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Other cattle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100-150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15-25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7-12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192999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Pigs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2-5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0.4-1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435293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Laying hens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660709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Covered storage -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Dairy cows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100-200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20-30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9-20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079902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low efficiency</a:t>
                      </a:r>
                      <a:endParaRPr kumimoji="0" lang="en-GB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Other cattle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50-75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7-13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3-6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832538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Pigs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1-3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0.2-0.5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020851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Laying hens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0.2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0.03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698764"/>
                  </a:ext>
                </a:extLst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Low NH</a:t>
                      </a:r>
                      <a:r>
                        <a:rPr kumimoji="0" lang="en-GB" altLang="en-US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application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Dairy cows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n.a.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50-70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15472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Other cattle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n.a.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18-40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921682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Pigs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n.a.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5-8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84091"/>
                  </a:ext>
                </a:extLst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Laying hens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n.a.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0.15-0.3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58533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Other poultry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n.a.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0.04-0.06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283647"/>
                  </a:ext>
                </a:extLst>
              </a:tr>
              <a:tr h="158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Sheep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n.a.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0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FF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18586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BBCE8277-6412-448C-AA14-30C0AF04F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tx2"/>
                </a:solidFill>
              </a:rPr>
              <a:t>Example of European cost data in GAINS (2)</a:t>
            </a:r>
          </a:p>
        </p:txBody>
      </p:sp>
    </p:spTree>
    <p:extLst>
      <p:ext uri="{BB962C8B-B14F-4D97-AF65-F5344CB8AC3E}">
        <p14:creationId xmlns:p14="http://schemas.microsoft.com/office/powerpoint/2010/main" val="4025189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Further 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860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IIASA reports produced in support of the EU Commission during its review of </a:t>
            </a:r>
            <a:br>
              <a:rPr lang="en-US" dirty="0"/>
            </a:br>
            <a:r>
              <a:rPr lang="en-US" dirty="0"/>
              <a:t>the Thematic Strategy on Air Pollution (TSAP)</a:t>
            </a:r>
          </a:p>
          <a:p>
            <a:r>
              <a:rPr lang="en-US" sz="1200" dirty="0">
                <a:hlinkClick r:id="rId2"/>
              </a:rPr>
              <a:t>http://www.iiasa.ac.at/web/home/research/researchPrograms/MitigationofAirPollutionandGreenhousegases/TSAP-reports.html</a:t>
            </a:r>
            <a:r>
              <a:rPr lang="en-US" sz="12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65887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Kuczynski</a:t>
            </a:r>
            <a:r>
              <a:rPr lang="en-US" dirty="0"/>
              <a:t> et al [</a:t>
            </a:r>
            <a:r>
              <a:rPr lang="en-US" dirty="0" err="1"/>
              <a:t>eds</a:t>
            </a:r>
            <a:r>
              <a:rPr lang="en-US" dirty="0"/>
              <a:t>] 2005. Emissions from European Agriculture, </a:t>
            </a:r>
            <a:r>
              <a:rPr lang="en-US" dirty="0" err="1"/>
              <a:t>Wageningen</a:t>
            </a:r>
            <a:r>
              <a:rPr lang="en-US" dirty="0"/>
              <a:t> Academic Publishers,  </a:t>
            </a:r>
            <a:r>
              <a:rPr lang="en-US" dirty="0" err="1"/>
              <a:t>Wageningen</a:t>
            </a:r>
            <a:r>
              <a:rPr lang="en-US" dirty="0"/>
              <a:t>, the Netherlands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M. Sutton, S. Reis and S.M.H. Baker [</a:t>
            </a:r>
            <a:r>
              <a:rPr lang="en-US" dirty="0" err="1"/>
              <a:t>eds</a:t>
            </a:r>
            <a:r>
              <a:rPr lang="en-US" dirty="0"/>
              <a:t>] 2009. Atmospheric Ammonia. Springer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Bittman</a:t>
            </a:r>
            <a:r>
              <a:rPr lang="en-US" dirty="0"/>
              <a:t> S., </a:t>
            </a:r>
            <a:r>
              <a:rPr lang="en-US" dirty="0" err="1"/>
              <a:t>Dedina</a:t>
            </a:r>
            <a:r>
              <a:rPr lang="en-US" dirty="0"/>
              <a:t> M., Howard C., </a:t>
            </a:r>
            <a:r>
              <a:rPr lang="en-US" dirty="0" err="1"/>
              <a:t>Oenema</a:t>
            </a:r>
            <a:r>
              <a:rPr lang="en-US" dirty="0"/>
              <a:t> O., Sutton M.A. [</a:t>
            </a:r>
            <a:r>
              <a:rPr lang="en-US" dirty="0" err="1"/>
              <a:t>eds</a:t>
            </a:r>
            <a:r>
              <a:rPr lang="en-US" dirty="0"/>
              <a:t>] 2014. Options for ammonia mitigation: Guidance from the UNECE Task Force on Reactive Nitrogen. Centre for Ecology and Hydrology, Edinburgh, UK.</a:t>
            </a:r>
          </a:p>
          <a:p>
            <a:endParaRPr lang="en-US" dirty="0"/>
          </a:p>
          <a:p>
            <a:r>
              <a:rPr lang="en-US" dirty="0"/>
              <a:t>Reis S., Howard C., Sutton M.A. [</a:t>
            </a:r>
            <a:r>
              <a:rPr lang="en-US" dirty="0" err="1"/>
              <a:t>eds</a:t>
            </a:r>
            <a:r>
              <a:rPr lang="en-US" dirty="0"/>
              <a:t>] 2015. Costs of Ammonia Abatement and the Climate Co-Benefits, Springer Netherlands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9258">
            <a:off x="6795240" y="2203275"/>
            <a:ext cx="833281" cy="1160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0822">
            <a:off x="7966449" y="2996740"/>
            <a:ext cx="920966" cy="1385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3143">
            <a:off x="7594822" y="5151709"/>
            <a:ext cx="1043147" cy="1549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33920">
            <a:off x="6841467" y="3776823"/>
            <a:ext cx="946752" cy="14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1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1F497D"/>
                </a:solidFill>
              </a:rPr>
              <a:t>Key sources of ammonia emissions in the various steps of the livestock production and animal manure management chains</a:t>
            </a:r>
            <a:br>
              <a:rPr lang="en-US" sz="2400" dirty="0">
                <a:solidFill>
                  <a:srgbClr val="1F497D"/>
                </a:solidFill>
              </a:rPr>
            </a:br>
            <a:r>
              <a:rPr lang="en-US" sz="1800" i="1" u="sng" dirty="0">
                <a:solidFill>
                  <a:srgbClr val="1F497D"/>
                </a:solidFill>
              </a:rPr>
              <a:t>Source: </a:t>
            </a:r>
            <a:r>
              <a:rPr lang="en-US" sz="1800" dirty="0">
                <a:solidFill>
                  <a:srgbClr val="1F497D"/>
                </a:solidFill>
              </a:rPr>
              <a:t>TSAP report #3</a:t>
            </a:r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08820"/>
            <a:ext cx="8208403" cy="41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1284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NH</a:t>
            </a:r>
            <a:r>
              <a:rPr lang="en-US" sz="2800" b="1" baseline="-25000" dirty="0">
                <a:solidFill>
                  <a:schemeClr val="tx2"/>
                </a:solidFill>
              </a:rPr>
              <a:t>3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GB" sz="2800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emissions from livestock farming, by emission stage 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7344"/>
            <a:ext cx="7740860" cy="4455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C50265F-295D-412E-A377-6FDE420C1236}"/>
              </a:ext>
            </a:extLst>
          </p:cNvPr>
          <p:cNvSpPr txBox="1">
            <a:spLocks/>
          </p:cNvSpPr>
          <p:nvPr/>
        </p:nvSpPr>
        <p:spPr>
          <a:xfrm>
            <a:off x="6814411" y="6183052"/>
            <a:ext cx="2097041" cy="674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Source: IIASA GAINS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93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8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Key measures</a:t>
            </a:r>
            <a:b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achieving the proposed NECs</a:t>
            </a:r>
            <a:endParaRPr lang="en-GB" sz="28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3090393"/>
              </p:ext>
            </p:extLst>
          </p:nvPr>
        </p:nvGraphicFramePr>
        <p:xfrm>
          <a:off x="467544" y="1600200"/>
          <a:ext cx="4109628" cy="481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571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4F81BD">
                              <a:lumMod val="50000"/>
                            </a:srgbClr>
                          </a:solidFill>
                        </a:rPr>
                        <a:t>Improved storage of manure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4F81BD">
                              <a:lumMod val="50000"/>
                            </a:srgbClr>
                          </a:solidFill>
                        </a:rPr>
                        <a:t>(e.g., closed tanks) </a:t>
                      </a:r>
                      <a:br>
                        <a:rPr lang="en-US" sz="2000" b="0" dirty="0">
                          <a:solidFill>
                            <a:srgbClr val="4F81BD">
                              <a:lumMod val="50000"/>
                            </a:srgbClr>
                          </a:solidFill>
                        </a:rPr>
                      </a:br>
                      <a:r>
                        <a:rPr lang="en-US" sz="2000" b="0" dirty="0">
                          <a:solidFill>
                            <a:srgbClr val="4F81BD">
                              <a:lumMod val="50000"/>
                            </a:srgbClr>
                          </a:solidFill>
                        </a:rPr>
                        <a:t>at large farms</a:t>
                      </a:r>
                      <a:endParaRPr lang="en-GB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71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4F81BD">
                              <a:lumMod val="50000"/>
                            </a:srgbClr>
                          </a:solidFill>
                        </a:rPr>
                        <a:t>Improved application of manure on soil, e.g., trailing hose, slot injection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4F81BD">
                              <a:lumMod val="50000"/>
                            </a:srgbClr>
                          </a:solidFill>
                        </a:rPr>
                        <a:t>(for large farms)</a:t>
                      </a:r>
                      <a:endParaRPr lang="en-GB" sz="20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4F81BD">
                              <a:lumMod val="50000"/>
                            </a:srgbClr>
                          </a:solidFill>
                        </a:rPr>
                        <a:t>Improved application of urea fertilizer</a:t>
                      </a:r>
                      <a:br>
                        <a:rPr lang="en-US" sz="2000" b="0" dirty="0">
                          <a:solidFill>
                            <a:srgbClr val="4F81BD">
                              <a:lumMod val="50000"/>
                            </a:srgbClr>
                          </a:solidFill>
                        </a:rPr>
                      </a:br>
                      <a:r>
                        <a:rPr lang="en-US" sz="2000" b="0" dirty="0">
                          <a:solidFill>
                            <a:srgbClr val="4F81BD">
                              <a:lumMod val="50000"/>
                            </a:srgbClr>
                          </a:solidFill>
                        </a:rPr>
                        <a:t>or substitution by ammonium nitrate</a:t>
                      </a:r>
                    </a:p>
                    <a:p>
                      <a:endParaRPr lang="en-GB" sz="2000" b="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582873" y="4905164"/>
            <a:ext cx="4201596" cy="1476164"/>
            <a:chOff x="5040052" y="5315283"/>
            <a:chExt cx="3447666" cy="1123284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52" y="5315283"/>
              <a:ext cx="1368810" cy="11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582" y="5315283"/>
              <a:ext cx="1605136" cy="11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>
              <a:off x="6500930" y="5715821"/>
              <a:ext cx="281016" cy="322207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82872" y="3353532"/>
            <a:ext cx="4199365" cy="1447338"/>
            <a:chOff x="4773869" y="3312634"/>
            <a:chExt cx="3864351" cy="12636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7"/>
            <a:stretch/>
          </p:blipFill>
          <p:spPr bwMode="auto">
            <a:xfrm>
              <a:off x="6876712" y="3312634"/>
              <a:ext cx="176150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ight Arrow 12"/>
            <p:cNvSpPr/>
            <p:nvPr/>
          </p:nvSpPr>
          <p:spPr>
            <a:xfrm>
              <a:off x="6498542" y="3750249"/>
              <a:ext cx="281016" cy="31066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2" t="18147" r="9628"/>
            <a:stretch/>
          </p:blipFill>
          <p:spPr bwMode="auto">
            <a:xfrm>
              <a:off x="4773869" y="3312634"/>
              <a:ext cx="1627641" cy="12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582872" y="1588826"/>
            <a:ext cx="4191204" cy="1620180"/>
            <a:chOff x="4773868" y="1767766"/>
            <a:chExt cx="3791834" cy="122244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868" y="1767766"/>
              <a:ext cx="1665881" cy="122244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49" y="1767766"/>
              <a:ext cx="1716053" cy="1185318"/>
            </a:xfrm>
            <a:prstGeom prst="rect">
              <a:avLst/>
            </a:prstGeom>
          </p:spPr>
        </p:pic>
        <p:sp>
          <p:nvSpPr>
            <p:cNvPr id="27" name="Right Arrow 26"/>
            <p:cNvSpPr/>
            <p:nvPr/>
          </p:nvSpPr>
          <p:spPr>
            <a:xfrm>
              <a:off x="6498542" y="2223658"/>
              <a:ext cx="281016" cy="31066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76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0" y="4347822"/>
            <a:ext cx="2050140" cy="15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21" y="4550277"/>
            <a:ext cx="3238499" cy="138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8" y="2909853"/>
            <a:ext cx="2315183" cy="123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7" y="1358609"/>
            <a:ext cx="2315183" cy="16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17" y="2649059"/>
            <a:ext cx="1949310" cy="146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48345"/>
            <a:ext cx="1744523" cy="125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84369"/>
            <a:ext cx="217169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83732"/>
            <a:ext cx="2895708" cy="140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04336"/>
            <a:ext cx="2703443" cy="110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9" y="5595320"/>
            <a:ext cx="2718472" cy="109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55" y="1159233"/>
            <a:ext cx="1110012" cy="16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352800" y="2489042"/>
            <a:ext cx="762000" cy="689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505200" y="4905252"/>
            <a:ext cx="762000" cy="689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5746" y="4191000"/>
            <a:ext cx="698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 application of manures on soil, e.g., trailing hose, slot injection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418" y="97807"/>
            <a:ext cx="73470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There are proven ways of better managing the manure ‘resource’ –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it will reduce demand for mineral fertilizer too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925" y="914400"/>
            <a:ext cx="661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Improved storage of manures, e.g., closed tanks, anaerobic digestion</a:t>
            </a:r>
          </a:p>
        </p:txBody>
      </p:sp>
    </p:spTree>
    <p:extLst>
      <p:ext uri="{BB962C8B-B14F-4D97-AF65-F5344CB8AC3E}">
        <p14:creationId xmlns:p14="http://schemas.microsoft.com/office/powerpoint/2010/main" val="387265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6297"/>
            <a:ext cx="9541060" cy="92211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80% of NH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dirty="0">
                <a:solidFill>
                  <a:srgbClr val="002060"/>
                </a:solidFill>
              </a:rPr>
              <a:t> emissions emerge from 5% of the farms in the EU 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>Zero LSU (livestock units) refers to arable farms without animals</a:t>
            </a:r>
            <a:endParaRPr lang="en-GB" sz="2400" dirty="0"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72105" y="1412776"/>
            <a:ext cx="6999789" cy="4880317"/>
            <a:chOff x="524539" y="638108"/>
            <a:chExt cx="7947672" cy="55411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39" y="1007440"/>
              <a:ext cx="7920000" cy="5171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2395736" y="1180335"/>
              <a:ext cx="4015012" cy="3513221"/>
              <a:chOff x="2411760" y="1549667"/>
              <a:chExt cx="4015012" cy="3513221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563888" y="1549667"/>
                <a:ext cx="1710756" cy="3513221"/>
              </a:xfrm>
              <a:custGeom>
                <a:avLst/>
                <a:gdLst>
                  <a:gd name="connsiteX0" fmla="*/ 0 w 1463040"/>
                  <a:gd name="connsiteY0" fmla="*/ 0 h 3513221"/>
                  <a:gd name="connsiteX1" fmla="*/ 1463040 w 1463040"/>
                  <a:gd name="connsiteY1" fmla="*/ 0 h 3513221"/>
                  <a:gd name="connsiteX2" fmla="*/ 1463040 w 1463040"/>
                  <a:gd name="connsiteY2" fmla="*/ 211756 h 3513221"/>
                  <a:gd name="connsiteX3" fmla="*/ 0 w 1463040"/>
                  <a:gd name="connsiteY3" fmla="*/ 3513221 h 3513221"/>
                  <a:gd name="connsiteX4" fmla="*/ 0 w 1463040"/>
                  <a:gd name="connsiteY4" fmla="*/ 0 h 351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3040" h="3513221">
                    <a:moveTo>
                      <a:pt x="0" y="0"/>
                    </a:moveTo>
                    <a:lnTo>
                      <a:pt x="1463040" y="0"/>
                    </a:lnTo>
                    <a:lnTo>
                      <a:pt x="1463040" y="211756"/>
                    </a:lnTo>
                    <a:lnTo>
                      <a:pt x="0" y="3513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ADA8">
                  <a:alpha val="5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EAADA8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2411760" y="5062888"/>
                <a:ext cx="115212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5274644" y="1772816"/>
                <a:ext cx="115212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1928510" y="638108"/>
              <a:ext cx="4998728" cy="524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NH</a:t>
              </a:r>
              <a:r>
                <a:rPr lang="en-US" sz="2400" baseline="-25000" dirty="0">
                  <a:solidFill>
                    <a:srgbClr val="002060"/>
                  </a:solidFill>
                </a:rPr>
                <a:t>3</a:t>
              </a:r>
              <a:r>
                <a:rPr lang="en-US" sz="2400" dirty="0">
                  <a:solidFill>
                    <a:srgbClr val="002060"/>
                  </a:solidFill>
                </a:rPr>
                <a:t> emissions               # of farms </a:t>
              </a:r>
              <a:endParaRPr lang="en-GB" sz="2400" dirty="0">
                <a:solidFill>
                  <a:srgbClr val="00206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63419" y="2277961"/>
              <a:ext cx="1208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Farm sizes:</a:t>
              </a:r>
              <a:endParaRPr lang="en-GB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588224" y="6274366"/>
            <a:ext cx="2318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Source: IIASA-GAINS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1861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Distribution of farm sizes – 2010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(only holdings with animals) </a:t>
            </a:r>
            <a:r>
              <a:rPr lang="en-US" sz="1800" dirty="0">
                <a:solidFill>
                  <a:srgbClr val="002060"/>
                </a:solidFill>
              </a:rPr>
              <a:t>Source: EUROSTAT</a:t>
            </a:r>
            <a:endParaRPr lang="en-GB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" y="1413376"/>
            <a:ext cx="826897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680886"/>
      </p:ext>
    </p:extLst>
  </p:cSld>
  <p:clrMapOvr>
    <a:masterClrMapping/>
  </p:clrMapOvr>
</p:sld>
</file>

<file path=ppt/theme/theme1.xml><?xml version="1.0" encoding="utf-8"?>
<a:theme xmlns:a="http://schemas.openxmlformats.org/drawingml/2006/main" name="IIASA-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2287</Words>
  <Application>Microsoft Office PowerPoint</Application>
  <PresentationFormat>On-screen Show (4:3)</PresentationFormat>
  <Paragraphs>413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 Unicode MS</vt:lpstr>
      <vt:lpstr>Arial</vt:lpstr>
      <vt:lpstr>Calibri</vt:lpstr>
      <vt:lpstr>Comic Sans MS</vt:lpstr>
      <vt:lpstr>Times New Roman</vt:lpstr>
      <vt:lpstr>IIASA-light</vt:lpstr>
      <vt:lpstr>Document</vt:lpstr>
      <vt:lpstr>Equation.3</vt:lpstr>
      <vt:lpstr>Equation</vt:lpstr>
      <vt:lpstr>Chart</vt:lpstr>
      <vt:lpstr>Agriculture in GAINS Focus on ammonia emissions and mitigation opportunities </vt:lpstr>
      <vt:lpstr>Source apportionment of PM2.5 in Delhi 2015</vt:lpstr>
      <vt:lpstr>Origin of PM2.5 - 2009</vt:lpstr>
      <vt:lpstr>Key sources of ammonia emissions in the various steps of the livestock production and animal manure management chains Source: TSAP report #3</vt:lpstr>
      <vt:lpstr>NH3 emissions from livestock farming, by emission stage </vt:lpstr>
      <vt:lpstr>NH3: Key measures for achieving the proposed NECs</vt:lpstr>
      <vt:lpstr>PowerPoint Presentation</vt:lpstr>
      <vt:lpstr>80% of NH3 emissions emerge from 5% of the farms in the EU  Zero LSU (livestock units) refers to arable farms without animals</vt:lpstr>
      <vt:lpstr>Distribution of farm sizes – 2010 (only holdings with animals) Source: EUROSTAT</vt:lpstr>
      <vt:lpstr>NH3 emissions from livestock farming  by farm size</vt:lpstr>
      <vt:lpstr>Farm sizes have changed rapidly in the past –  Prospects for 2030 not included in TSAP analysis</vt:lpstr>
      <vt:lpstr>Agriculture in GAINS </vt:lpstr>
      <vt:lpstr>Key sources of ammonia emissions in the various steps of the livestock production and animal manure management chains Source: TSAP report #3</vt:lpstr>
      <vt:lpstr>GAINS - Agricultural module</vt:lpstr>
      <vt:lpstr>Emission calculation</vt:lpstr>
      <vt:lpstr>Emission factors at each stage are influenced by the nitrogen losses at previous stages</vt:lpstr>
      <vt:lpstr>Key categories of emission sources </vt:lpstr>
      <vt:lpstr>Ammonia emission factors uncontrolled/reference system</vt:lpstr>
      <vt:lpstr>PowerPoint Presentation</vt:lpstr>
      <vt:lpstr>Multi-pollutant measures (interactions); examples*) expected emission reduction (↓), potential increase (↑)</vt:lpstr>
      <vt:lpstr>PowerPoint Presentation</vt:lpstr>
      <vt:lpstr>Examples of applicability rates  [% of livestock]</vt:lpstr>
      <vt:lpstr>Cost categories distinguished in GAINS</vt:lpstr>
      <vt:lpstr>Investment cost</vt:lpstr>
      <vt:lpstr>Annualized investments</vt:lpstr>
      <vt:lpstr>Examples of investment functions (storage of cattle manure)</vt:lpstr>
      <vt:lpstr>Operating costs</vt:lpstr>
      <vt:lpstr>Costs of low ammonia application options</vt:lpstr>
      <vt:lpstr>Unit costs</vt:lpstr>
      <vt:lpstr>Marginal cost</vt:lpstr>
      <vt:lpstr>Example of a cost curve</vt:lpstr>
      <vt:lpstr>Costs differ by country</vt:lpstr>
      <vt:lpstr>GAINS unit costs ranges (1)</vt:lpstr>
      <vt:lpstr>Some problems and uncertainties (NH3)</vt:lpstr>
      <vt:lpstr>Example of European cost data in GAINS (1)</vt:lpstr>
      <vt:lpstr>Example of European cost data in GAINS (2)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klimont</dc:creator>
  <cp:lastModifiedBy>KLIMONT Zbigniew</cp:lastModifiedBy>
  <cp:revision>60</cp:revision>
  <dcterms:created xsi:type="dcterms:W3CDTF">2015-10-15T08:46:56Z</dcterms:created>
  <dcterms:modified xsi:type="dcterms:W3CDTF">2020-10-20T08:07:21Z</dcterms:modified>
</cp:coreProperties>
</file>