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  <p:sldMasterId id="2147483686" r:id="rId3"/>
    <p:sldMasterId id="2147483674" r:id="rId4"/>
    <p:sldMasterId id="2147483660" r:id="rId5"/>
  </p:sldMasterIdLst>
  <p:notesMasterIdLst>
    <p:notesMasterId r:id="rId27"/>
  </p:notesMasterIdLst>
  <p:sldIdLst>
    <p:sldId id="261" r:id="rId6"/>
    <p:sldId id="257" r:id="rId7"/>
    <p:sldId id="279" r:id="rId8"/>
    <p:sldId id="256" r:id="rId9"/>
    <p:sldId id="262" r:id="rId10"/>
    <p:sldId id="263" r:id="rId11"/>
    <p:sldId id="265" r:id="rId12"/>
    <p:sldId id="266" r:id="rId13"/>
    <p:sldId id="267" r:id="rId14"/>
    <p:sldId id="264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8F589-6F5E-4596-BC76-A86E3444D38A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4C7DC-FAA8-4962-911B-FEACEA9D018E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3DCD3-FAD2-411D-A191-C4BEAB588D2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83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50E8-AF53-40AA-AACF-FD6F9AB07890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0C67-1E7D-49E0-BB6B-EF7E2272DDE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50E8-AF53-40AA-AACF-FD6F9AB07890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0C67-1E7D-49E0-BB6B-EF7E2272DDE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entry-slide-title-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513013" y="1919288"/>
            <a:ext cx="6630987" cy="1470025"/>
          </a:xfrm>
        </p:spPr>
        <p:txBody>
          <a:bodyPr lIns="457200" rIns="457200" anchor="ctr"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2513013" y="3886200"/>
            <a:ext cx="6627812" cy="1752600"/>
          </a:xfrm>
        </p:spPr>
        <p:txBody>
          <a:bodyPr lIns="457200" rIns="457200"/>
          <a:lstStyle>
            <a:lvl1pPr marL="0" indent="0">
              <a:buFontTx/>
              <a:buNone/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2950" y="6516688"/>
            <a:ext cx="1582738" cy="32067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1E4312B2-5599-4BAB-9629-F8FF3E2D2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A046-3722-4950-924C-5359C54C5ADE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50E8-AF53-40AA-AACF-FD6F9AB07890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0C67-1E7D-49E0-BB6B-EF7E2272DDE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entry-slide-title-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513013" y="1919288"/>
            <a:ext cx="6630987" cy="1470025"/>
          </a:xfrm>
        </p:spPr>
        <p:txBody>
          <a:bodyPr lIns="457200" rIns="457200" anchor="ctr"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2513013" y="3886200"/>
            <a:ext cx="6627812" cy="1752600"/>
          </a:xfrm>
        </p:spPr>
        <p:txBody>
          <a:bodyPr lIns="457200" rIns="457200"/>
          <a:lstStyle>
            <a:lvl1pPr marL="0" indent="0">
              <a:buFontTx/>
              <a:buNone/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2950" y="6516688"/>
            <a:ext cx="1582738" cy="32067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1E4312B2-5599-4BAB-9629-F8FF3E2D2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A046-3722-4950-924C-5359C54C5ADE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9227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600200"/>
            <a:ext cx="39227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711BC-CB1F-4E99-8CB3-0C61FE49B3B7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BF2D6-F2CE-4825-AA43-5FCA2B174C18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3024A-A1CF-4A6E-8F6A-5095CE996DF9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A010B-BAF6-40A5-B717-FF159C823536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50E8-AF53-40AA-AACF-FD6F9AB07890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0C67-1E7D-49E0-BB6B-EF7E2272DDE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224A6-702E-4A01-99F0-96056F73EC9A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84531-87E1-44F5-B3D0-04F68C17036F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A0DC2-634B-4A4B-A9CE-6B1EFB94E78A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3375" y="455613"/>
            <a:ext cx="1998663" cy="5670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455613"/>
            <a:ext cx="5846762" cy="567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6F685-8D31-4F3D-8A52-5F9F92A1AC1B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2FA-B087-4E50-890C-959CD9D6A88F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BBC3-96BB-41D1-AE70-D571355C15A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2FA-B087-4E50-890C-959CD9D6A88F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BBC3-96BB-41D1-AE70-D571355C15A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2FA-B087-4E50-890C-959CD9D6A88F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BBC3-96BB-41D1-AE70-D571355C15A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2FA-B087-4E50-890C-959CD9D6A88F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BBC3-96BB-41D1-AE70-D571355C15A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2FA-B087-4E50-890C-959CD9D6A88F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BBC3-96BB-41D1-AE70-D571355C15A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2FA-B087-4E50-890C-959CD9D6A88F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BBC3-96BB-41D1-AE70-D571355C15A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50E8-AF53-40AA-AACF-FD6F9AB07890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0C67-1E7D-49E0-BB6B-EF7E2272DDE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2FA-B087-4E50-890C-959CD9D6A88F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BBC3-96BB-41D1-AE70-D571355C15A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2FA-B087-4E50-890C-959CD9D6A88F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BBC3-96BB-41D1-AE70-D571355C15A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2FA-B087-4E50-890C-959CD9D6A88F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BBC3-96BB-41D1-AE70-D571355C15A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2FA-B087-4E50-890C-959CD9D6A88F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BBC3-96BB-41D1-AE70-D571355C15A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2FA-B087-4E50-890C-959CD9D6A88F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BBC3-96BB-41D1-AE70-D571355C15A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465B-1661-4CDD-AE42-778B88D0B6A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0F4-E603-4994-96DA-B3EC18791653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465B-1661-4CDD-AE42-778B88D0B6A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0F4-E603-4994-96DA-B3EC18791653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465B-1661-4CDD-AE42-778B88D0B6A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0F4-E603-4994-96DA-B3EC18791653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465B-1661-4CDD-AE42-778B88D0B6A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0F4-E603-4994-96DA-B3EC18791653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465B-1661-4CDD-AE42-778B88D0B6A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0F4-E603-4994-96DA-B3EC18791653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50E8-AF53-40AA-AACF-FD6F9AB07890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0C67-1E7D-49E0-BB6B-EF7E2272DDE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465B-1661-4CDD-AE42-778B88D0B6A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0F4-E603-4994-96DA-B3EC18791653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465B-1661-4CDD-AE42-778B88D0B6A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0F4-E603-4994-96DA-B3EC18791653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465B-1661-4CDD-AE42-778B88D0B6A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0F4-E603-4994-96DA-B3EC18791653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465B-1661-4CDD-AE42-778B88D0B6A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0F4-E603-4994-96DA-B3EC18791653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465B-1661-4CDD-AE42-778B88D0B6A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0F4-E603-4994-96DA-B3EC18791653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465B-1661-4CDD-AE42-778B88D0B6A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0F4-E603-4994-96DA-B3EC18791653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9894-C0BA-46D8-BBB5-52CFA9D6427B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FD63-8E12-4B76-BFAC-EE2590B67DD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9894-C0BA-46D8-BBB5-52CFA9D6427B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FD63-8E12-4B76-BFAC-EE2590B67DD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9894-C0BA-46D8-BBB5-52CFA9D6427B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FD63-8E12-4B76-BFAC-EE2590B67DD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9894-C0BA-46D8-BBB5-52CFA9D6427B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FD63-8E12-4B76-BFAC-EE2590B67DD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50E8-AF53-40AA-AACF-FD6F9AB07890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0C67-1E7D-49E0-BB6B-EF7E2272DDE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9894-C0BA-46D8-BBB5-52CFA9D6427B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FD63-8E12-4B76-BFAC-EE2590B67DD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9894-C0BA-46D8-BBB5-52CFA9D6427B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FD63-8E12-4B76-BFAC-EE2590B67DD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9894-C0BA-46D8-BBB5-52CFA9D6427B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FD63-8E12-4B76-BFAC-EE2590B67DD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9894-C0BA-46D8-BBB5-52CFA9D6427B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FD63-8E12-4B76-BFAC-EE2590B67DD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9894-C0BA-46D8-BBB5-52CFA9D6427B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FD63-8E12-4B76-BFAC-EE2590B67DD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9894-C0BA-46D8-BBB5-52CFA9D6427B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FD63-8E12-4B76-BFAC-EE2590B67DD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9894-C0BA-46D8-BBB5-52CFA9D6427B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FD63-8E12-4B76-BFAC-EE2590B67DD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50E8-AF53-40AA-AACF-FD6F9AB07890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0C67-1E7D-49E0-BB6B-EF7E2272DDE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50E8-AF53-40AA-AACF-FD6F9AB07890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0C67-1E7D-49E0-BB6B-EF7E2272DDE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50E8-AF53-40AA-AACF-FD6F9AB07890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0C67-1E7D-49E0-BB6B-EF7E2272DDE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50E8-AF53-40AA-AACF-FD6F9AB07890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0C67-1E7D-49E0-BB6B-EF7E2272DDE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450E8-AF53-40AA-AACF-FD6F9AB07890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B0C67-1E7D-49E0-BB6B-EF7E2272DDE8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72" r:id="rId11"/>
    <p:sldLayoutId id="214748369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34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entry-slide-content-dark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55613"/>
            <a:ext cx="7997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331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7997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8363" y="6516688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516688"/>
            <a:ext cx="21669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1584800-6692-4F7A-844A-C16EE7CAB8D0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, date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9D2FA-B087-4E50-890C-959CD9D6A88F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6BBC3-96BB-41D1-AE70-D571355C15A1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8465B-1661-4CDD-AE42-778B88D0B6A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D60F4-E603-4994-96DA-B3EC18791653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D9894-C0BA-46D8-BBB5-52CFA9D6427B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EFD63-8E12-4B76-BFAC-EE2590B67DDC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j-lt"/>
              </a:rPr>
              <a:t>GAINS </a:t>
            </a:r>
            <a:r>
              <a:rPr lang="en-US" dirty="0" smtClean="0">
                <a:latin typeface="+mj-lt"/>
              </a:rPr>
              <a:t>IGP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Workshop </a:t>
            </a:r>
            <a:br>
              <a:rPr lang="en-US" dirty="0" smtClean="0">
                <a:latin typeface="+mj-lt"/>
              </a:rPr>
            </a:br>
            <a:r>
              <a:rPr lang="en-US" sz="3200" dirty="0" smtClean="0"/>
              <a:t>Scenario </a:t>
            </a:r>
            <a:r>
              <a:rPr lang="en-US" sz="3200" dirty="0" smtClean="0"/>
              <a:t>Definition</a:t>
            </a:r>
            <a:endParaRPr lang="en-US" sz="3600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Robert Sander</a:t>
            </a:r>
          </a:p>
          <a:p>
            <a:r>
              <a:rPr lang="en-US" sz="2800" dirty="0" smtClean="0">
                <a:latin typeface="+mn-lt"/>
              </a:rPr>
              <a:t>Oct 9,2020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26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707904" y="1340768"/>
            <a:ext cx="1440160" cy="64633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CONTROL STRATEGY</a:t>
            </a:r>
            <a:endParaRPr lang="de-DE" dirty="0"/>
          </a:p>
        </p:txBody>
      </p:sp>
      <p:sp>
        <p:nvSpPr>
          <p:cNvPr id="7" name="Pfeil nach unten 6"/>
          <p:cNvSpPr/>
          <p:nvPr/>
        </p:nvSpPr>
        <p:spPr>
          <a:xfrm>
            <a:off x="4355976" y="2276872"/>
            <a:ext cx="216024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707904" y="5013176"/>
            <a:ext cx="1440160" cy="64633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CONTROL STRATEGY</a:t>
            </a:r>
            <a:endParaRPr lang="de-DE" dirty="0"/>
          </a:p>
        </p:txBody>
      </p:sp>
      <p:sp>
        <p:nvSpPr>
          <p:cNvPr id="10" name="Pfeil nach unten 9"/>
          <p:cNvSpPr/>
          <p:nvPr/>
        </p:nvSpPr>
        <p:spPr>
          <a:xfrm>
            <a:off x="4355976" y="4077072"/>
            <a:ext cx="216024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 descr="iias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124744"/>
            <a:ext cx="1010816" cy="10108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</p:spPr>
      </p:pic>
      <p:pic>
        <p:nvPicPr>
          <p:cNvPr id="12" name="Grafik 11" descr="pers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4581128"/>
            <a:ext cx="1440160" cy="1440160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3347864" y="328498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COPY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707904" y="1340768"/>
            <a:ext cx="1440160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PATHWAY</a:t>
            </a:r>
            <a:endParaRPr lang="de-DE" dirty="0"/>
          </a:p>
        </p:txBody>
      </p:sp>
      <p:sp>
        <p:nvSpPr>
          <p:cNvPr id="7" name="Pfeil nach unten 6"/>
          <p:cNvSpPr/>
          <p:nvPr/>
        </p:nvSpPr>
        <p:spPr>
          <a:xfrm>
            <a:off x="4355976" y="2276872"/>
            <a:ext cx="216024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707904" y="5013176"/>
            <a:ext cx="1440160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PATHWAY</a:t>
            </a:r>
            <a:endParaRPr lang="de-DE" dirty="0"/>
          </a:p>
        </p:txBody>
      </p:sp>
      <p:sp>
        <p:nvSpPr>
          <p:cNvPr id="10" name="Pfeil nach unten 9"/>
          <p:cNvSpPr/>
          <p:nvPr/>
        </p:nvSpPr>
        <p:spPr>
          <a:xfrm>
            <a:off x="4355976" y="4077072"/>
            <a:ext cx="216024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 descr="iias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124744"/>
            <a:ext cx="1010816" cy="10108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</p:spPr>
      </p:pic>
      <p:pic>
        <p:nvPicPr>
          <p:cNvPr id="12" name="Grafik 11" descr="pers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4581128"/>
            <a:ext cx="1440160" cy="1440160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3347864" y="328498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COPY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ieren 23"/>
          <p:cNvGrpSpPr/>
          <p:nvPr/>
        </p:nvGrpSpPr>
        <p:grpSpPr>
          <a:xfrm>
            <a:off x="1259632" y="1124744"/>
            <a:ext cx="1800200" cy="720080"/>
            <a:chOff x="1259632" y="1124744"/>
            <a:chExt cx="1800200" cy="720080"/>
          </a:xfrm>
        </p:grpSpPr>
        <p:pic>
          <p:nvPicPr>
            <p:cNvPr id="8" name="Grafik 7" descr="Female_User-51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59632" y="1196752"/>
              <a:ext cx="638200" cy="638200"/>
            </a:xfrm>
            <a:prstGeom prst="rect">
              <a:avLst/>
            </a:prstGeom>
          </p:spPr>
        </p:pic>
        <p:sp>
          <p:nvSpPr>
            <p:cNvPr id="19" name="Rechteck 18"/>
            <p:cNvSpPr/>
            <p:nvPr/>
          </p:nvSpPr>
          <p:spPr>
            <a:xfrm>
              <a:off x="1907704" y="1124744"/>
              <a:ext cx="115212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/>
                <a:t>A</a:t>
              </a:r>
              <a:r>
                <a:rPr lang="de-DE" dirty="0" smtClean="0"/>
                <a:t> </a:t>
              </a:r>
              <a:r>
                <a:rPr lang="de-DE" dirty="0" err="1" smtClean="0"/>
                <a:t>ctivity</a:t>
              </a:r>
              <a:endParaRPr lang="de-DE" dirty="0"/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1259632" y="260648"/>
            <a:ext cx="3960440" cy="720080"/>
            <a:chOff x="1259632" y="260648"/>
            <a:chExt cx="3960440" cy="720080"/>
          </a:xfrm>
        </p:grpSpPr>
        <p:pic>
          <p:nvPicPr>
            <p:cNvPr id="10" name="Grafik 9" descr="person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9632" y="404664"/>
              <a:ext cx="576064" cy="576064"/>
            </a:xfrm>
            <a:prstGeom prst="rect">
              <a:avLst/>
            </a:prstGeom>
          </p:spPr>
        </p:pic>
        <p:sp>
          <p:nvSpPr>
            <p:cNvPr id="20" name="Rechteck 19"/>
            <p:cNvSpPr/>
            <p:nvPr/>
          </p:nvSpPr>
          <p:spPr>
            <a:xfrm>
              <a:off x="4067944" y="260648"/>
              <a:ext cx="115212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/>
                <a:t>C</a:t>
              </a:r>
              <a:r>
                <a:rPr lang="de-DE" dirty="0" smtClean="0"/>
                <a:t> </a:t>
              </a:r>
              <a:r>
                <a:rPr lang="de-DE" dirty="0" err="1" smtClean="0"/>
                <a:t>ontrol</a:t>
              </a:r>
              <a:endParaRPr lang="de-DE" dirty="0"/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1259632" y="1988840"/>
            <a:ext cx="6624736" cy="720080"/>
            <a:chOff x="1259632" y="1988840"/>
            <a:chExt cx="6624736" cy="720080"/>
          </a:xfrm>
        </p:grpSpPr>
        <p:pic>
          <p:nvPicPr>
            <p:cNvPr id="12" name="Grafik 11" descr="iiasa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59632" y="2060848"/>
              <a:ext cx="578768" cy="578768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EAEAEA"/>
              </a:solidFill>
              <a:miter lim="800000"/>
            </a:ln>
            <a:effectLst>
              <a:reflection blurRad="12700" stA="33000" endPos="28000" dist="5000" dir="5400000" sy="-100000" algn="bl" rotWithShape="0"/>
            </a:effectLst>
          </p:spPr>
        </p:pic>
        <p:sp>
          <p:nvSpPr>
            <p:cNvPr id="14" name="Rechteck 13"/>
            <p:cNvSpPr/>
            <p:nvPr/>
          </p:nvSpPr>
          <p:spPr>
            <a:xfrm>
              <a:off x="1907704" y="1988840"/>
              <a:ext cx="115212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/>
                <a:t>A</a:t>
              </a:r>
              <a:r>
                <a:rPr lang="de-DE" dirty="0" smtClean="0"/>
                <a:t> </a:t>
              </a:r>
              <a:r>
                <a:rPr lang="de-DE" dirty="0" err="1" smtClean="0"/>
                <a:t>ctivity</a:t>
              </a:r>
              <a:endParaRPr lang="de-DE" dirty="0"/>
            </a:p>
          </p:txBody>
        </p:sp>
        <p:pic>
          <p:nvPicPr>
            <p:cNvPr id="15" name="Grafik 14" descr="iiasa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19872" y="2060848"/>
              <a:ext cx="578768" cy="578768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EAEAEA"/>
              </a:solidFill>
              <a:miter lim="800000"/>
            </a:ln>
            <a:effectLst>
              <a:reflection blurRad="12700" stA="33000" endPos="28000" dist="5000" dir="5400000" sy="-100000" algn="bl" rotWithShape="0"/>
            </a:effectLst>
          </p:spPr>
        </p:pic>
        <p:sp>
          <p:nvSpPr>
            <p:cNvPr id="16" name="Rechteck 15"/>
            <p:cNvSpPr/>
            <p:nvPr/>
          </p:nvSpPr>
          <p:spPr>
            <a:xfrm>
              <a:off x="4067944" y="1988840"/>
              <a:ext cx="115212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/>
                <a:t>C</a:t>
              </a:r>
              <a:r>
                <a:rPr lang="de-DE" dirty="0" smtClean="0"/>
                <a:t> </a:t>
              </a:r>
              <a:r>
                <a:rPr lang="de-DE" dirty="0" err="1" smtClean="0"/>
                <a:t>ontrol</a:t>
              </a:r>
              <a:endParaRPr lang="de-DE" dirty="0"/>
            </a:p>
          </p:txBody>
        </p:sp>
        <p:pic>
          <p:nvPicPr>
            <p:cNvPr id="17" name="Grafik 16" descr="iiasa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84168" y="2060848"/>
              <a:ext cx="578768" cy="578768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EAEAEA"/>
              </a:solidFill>
              <a:miter lim="800000"/>
            </a:ln>
            <a:effectLst>
              <a:reflection blurRad="12700" stA="33000" endPos="28000" dist="5000" dir="5400000" sy="-100000" algn="bl" rotWithShape="0"/>
            </a:effectLst>
          </p:spPr>
        </p:pic>
        <p:sp>
          <p:nvSpPr>
            <p:cNvPr id="18" name="Rechteck 17"/>
            <p:cNvSpPr/>
            <p:nvPr/>
          </p:nvSpPr>
          <p:spPr>
            <a:xfrm>
              <a:off x="6732240" y="1988840"/>
              <a:ext cx="115212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/>
                <a:t>E </a:t>
              </a:r>
              <a:r>
                <a:rPr lang="de-DE" dirty="0" err="1" smtClean="0"/>
                <a:t>mission</a:t>
              </a:r>
              <a:r>
                <a:rPr lang="de-DE" dirty="0" smtClean="0"/>
                <a:t> </a:t>
              </a:r>
              <a:r>
                <a:rPr lang="de-DE" b="1" dirty="0" smtClean="0"/>
                <a:t>F </a:t>
              </a:r>
              <a:r>
                <a:rPr lang="de-DE" dirty="0" err="1" smtClean="0"/>
                <a:t>actors</a:t>
              </a:r>
              <a:endParaRPr lang="de-DE" dirty="0"/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971600" y="3140968"/>
            <a:ext cx="6768752" cy="3096344"/>
            <a:chOff x="971600" y="3140968"/>
            <a:chExt cx="6768752" cy="3096344"/>
          </a:xfrm>
        </p:grpSpPr>
        <p:sp>
          <p:nvSpPr>
            <p:cNvPr id="5" name="Rechteck 4"/>
            <p:cNvSpPr/>
            <p:nvPr/>
          </p:nvSpPr>
          <p:spPr>
            <a:xfrm>
              <a:off x="3635896" y="3140968"/>
              <a:ext cx="1440160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SCEN  II</a:t>
              </a:r>
              <a:endParaRPr lang="de-DE" dirty="0"/>
            </a:p>
          </p:txBody>
        </p:sp>
        <p:sp>
          <p:nvSpPr>
            <p:cNvPr id="4" name="Rechteck 3"/>
            <p:cNvSpPr/>
            <p:nvPr/>
          </p:nvSpPr>
          <p:spPr>
            <a:xfrm>
              <a:off x="971600" y="3140968"/>
              <a:ext cx="1440160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SCEN  I</a:t>
              </a:r>
              <a:endParaRPr lang="de-DE" dirty="0"/>
            </a:p>
          </p:txBody>
        </p:sp>
        <p:sp>
          <p:nvSpPr>
            <p:cNvPr id="6" name="Rechteck 5"/>
            <p:cNvSpPr/>
            <p:nvPr/>
          </p:nvSpPr>
          <p:spPr>
            <a:xfrm>
              <a:off x="6300192" y="3140968"/>
              <a:ext cx="1440160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SCEN  III</a:t>
              </a:r>
              <a:endParaRPr lang="de-DE" dirty="0"/>
            </a:p>
          </p:txBody>
        </p:sp>
        <p:pic>
          <p:nvPicPr>
            <p:cNvPr id="7" name="Grafik 6" descr="person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608" y="4797152"/>
              <a:ext cx="1440160" cy="1440160"/>
            </a:xfrm>
            <a:prstGeom prst="rect">
              <a:avLst/>
            </a:prstGeom>
          </p:spPr>
        </p:pic>
        <p:pic>
          <p:nvPicPr>
            <p:cNvPr id="9" name="Grafik 8" descr="iiasa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88224" y="5013176"/>
              <a:ext cx="1010816" cy="1010816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EAEAEA"/>
              </a:solidFill>
              <a:miter lim="800000"/>
            </a:ln>
            <a:effectLst>
              <a:reflection blurRad="12700" stA="33000" endPos="28000" dist="5000" dir="5400000" sy="-100000" algn="bl" rotWithShape="0"/>
            </a:effectLst>
          </p:spPr>
        </p:pic>
        <p:pic>
          <p:nvPicPr>
            <p:cNvPr id="21" name="Grafik 20" descr="Female_User-51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17776" y="4941168"/>
              <a:ext cx="1286272" cy="128627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971600" y="1052736"/>
            <a:ext cx="1440160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635896" y="1124744"/>
            <a:ext cx="1440160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6300192" y="1124744"/>
            <a:ext cx="1440160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 descr="pers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797152"/>
            <a:ext cx="1440160" cy="1440160"/>
          </a:xfrm>
          <a:prstGeom prst="rect">
            <a:avLst/>
          </a:prstGeom>
        </p:spPr>
      </p:pic>
      <p:pic>
        <p:nvPicPr>
          <p:cNvPr id="8" name="Grafik 7" descr="Female_User-5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7776" y="4941168"/>
            <a:ext cx="1286272" cy="1286272"/>
          </a:xfrm>
          <a:prstGeom prst="rect">
            <a:avLst/>
          </a:prstGeom>
        </p:spPr>
      </p:pic>
      <p:pic>
        <p:nvPicPr>
          <p:cNvPr id="9" name="Grafik 8" descr="iia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5013176"/>
            <a:ext cx="1010816" cy="10108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</p:spPr>
      </p:pic>
      <p:sp>
        <p:nvSpPr>
          <p:cNvPr id="10" name="Textfeld 9"/>
          <p:cNvSpPr txBox="1"/>
          <p:nvPr/>
        </p:nvSpPr>
        <p:spPr>
          <a:xfrm>
            <a:off x="251520" y="16288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51520" y="26369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51520" y="38610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EF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13" name="Grafik 12" descr="Female_User-5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2636912"/>
            <a:ext cx="638200" cy="638200"/>
          </a:xfrm>
          <a:prstGeom prst="rect">
            <a:avLst/>
          </a:prstGeom>
        </p:spPr>
      </p:pic>
      <p:pic>
        <p:nvPicPr>
          <p:cNvPr id="15" name="Grafik 14" descr="iia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3717032"/>
            <a:ext cx="578768" cy="578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</p:spPr>
      </p:pic>
      <p:pic>
        <p:nvPicPr>
          <p:cNvPr id="16" name="Grafik 15" descr="iia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3717032"/>
            <a:ext cx="578768" cy="578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</p:spPr>
      </p:pic>
      <p:pic>
        <p:nvPicPr>
          <p:cNvPr id="17" name="Grafik 16" descr="iia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2240" y="3789040"/>
            <a:ext cx="578768" cy="578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</p:spPr>
      </p:pic>
      <p:pic>
        <p:nvPicPr>
          <p:cNvPr id="18" name="Grafik 17" descr="iia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2240" y="2708920"/>
            <a:ext cx="578768" cy="578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</p:spPr>
      </p:pic>
      <p:pic>
        <p:nvPicPr>
          <p:cNvPr id="19" name="Grafik 18" descr="iia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2240" y="1556792"/>
            <a:ext cx="578768" cy="578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</p:spPr>
      </p:pic>
      <p:pic>
        <p:nvPicPr>
          <p:cNvPr id="20" name="Grafik 19" descr="Female_User-5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2636912"/>
            <a:ext cx="638200" cy="638200"/>
          </a:xfrm>
          <a:prstGeom prst="rect">
            <a:avLst/>
          </a:prstGeom>
        </p:spPr>
      </p:pic>
      <p:pic>
        <p:nvPicPr>
          <p:cNvPr id="21" name="Grafik 20" descr="iia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1556792"/>
            <a:ext cx="578768" cy="578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</p:spPr>
      </p:pic>
      <p:pic>
        <p:nvPicPr>
          <p:cNvPr id="22" name="Grafik 21" descr="pers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556792"/>
            <a:ext cx="576064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Create Scenario Definition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Scenario Management</a:t>
            </a:r>
          </a:p>
          <a:p>
            <a:r>
              <a:rPr lang="de-DE" dirty="0" smtClean="0"/>
              <a:t>Manage Emission Scenarios</a:t>
            </a:r>
          </a:p>
          <a:p>
            <a:r>
              <a:rPr lang="de-DE" dirty="0" smtClean="0"/>
              <a:t>Create </a:t>
            </a:r>
            <a:r>
              <a:rPr lang="de-DE" dirty="0" err="1" smtClean="0"/>
              <a:t>new</a:t>
            </a:r>
            <a:r>
              <a:rPr lang="de-DE" dirty="0" smtClean="0"/>
              <a:t> Emission Scenario</a:t>
            </a:r>
          </a:p>
          <a:p>
            <a:r>
              <a:rPr lang="de-DE" dirty="0" smtClean="0"/>
              <a:t>Import Scenario Definition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Create </a:t>
            </a:r>
            <a:r>
              <a:rPr lang="de-DE" dirty="0" err="1" smtClean="0"/>
              <a:t>Pathway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Scenario Management</a:t>
            </a:r>
          </a:p>
          <a:p>
            <a:r>
              <a:rPr lang="de-DE" dirty="0" smtClean="0"/>
              <a:t>Manage </a:t>
            </a:r>
            <a:r>
              <a:rPr lang="de-DE" dirty="0" err="1" smtClean="0"/>
              <a:t>Pathways</a:t>
            </a:r>
            <a:endParaRPr lang="de-DE" dirty="0" smtClean="0"/>
          </a:p>
          <a:p>
            <a:r>
              <a:rPr lang="de-DE" dirty="0" smtClean="0"/>
              <a:t>Create New </a:t>
            </a:r>
            <a:r>
              <a:rPr lang="de-DE" dirty="0" err="1" smtClean="0"/>
              <a:t>Activity</a:t>
            </a:r>
            <a:r>
              <a:rPr lang="de-DE" dirty="0" smtClean="0"/>
              <a:t> </a:t>
            </a:r>
            <a:r>
              <a:rPr lang="de-DE" dirty="0" err="1" smtClean="0"/>
              <a:t>Pathway</a:t>
            </a:r>
            <a:endParaRPr lang="de-DE" dirty="0" smtClean="0"/>
          </a:p>
          <a:p>
            <a:r>
              <a:rPr lang="de-DE" dirty="0" err="1" smtClean="0"/>
              <a:t>Merge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existing</a:t>
            </a:r>
            <a:r>
              <a:rPr lang="de-DE" dirty="0" smtClean="0"/>
              <a:t> Scenario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Create </a:t>
            </a:r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Strategy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Emission Controls</a:t>
            </a:r>
          </a:p>
          <a:p>
            <a:r>
              <a:rPr lang="de-DE" dirty="0" smtClean="0"/>
              <a:t>Manage Controls </a:t>
            </a:r>
            <a:r>
              <a:rPr lang="de-DE" dirty="0" err="1" smtClean="0"/>
              <a:t>Strategies</a:t>
            </a:r>
            <a:endParaRPr lang="de-DE" dirty="0" smtClean="0"/>
          </a:p>
          <a:p>
            <a:r>
              <a:rPr lang="de-DE" dirty="0" smtClean="0"/>
              <a:t>Create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Strategy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Adjust</a:t>
            </a:r>
            <a:r>
              <a:rPr lang="de-DE" dirty="0" smtClean="0"/>
              <a:t> Scenario Definition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Scenario Management</a:t>
            </a:r>
          </a:p>
          <a:p>
            <a:r>
              <a:rPr lang="de-DE" dirty="0" smtClean="0"/>
              <a:t>Manage Emission Scenario</a:t>
            </a:r>
          </a:p>
          <a:p>
            <a:r>
              <a:rPr lang="de-DE" dirty="0" smtClean="0"/>
              <a:t>Tool: Definition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717032"/>
            <a:ext cx="56197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Step1: Select Region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060848"/>
            <a:ext cx="4295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Step</a:t>
            </a:r>
            <a:r>
              <a:rPr lang="de-DE" dirty="0" smtClean="0"/>
              <a:t> 2: Change Definition</a:t>
            </a:r>
            <a:endParaRPr lang="de-D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548647"/>
            <a:ext cx="7997825" cy="132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684213" y="1600200"/>
            <a:ext cx="7997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de-DE" sz="32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de-DE" sz="32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.g. </a:t>
            </a:r>
            <a:r>
              <a:rPr lang="de-DE" sz="3200" kern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change</a:t>
            </a:r>
            <a:r>
              <a:rPr lang="de-DE" sz="32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200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de-DE" sz="3200" kern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athway</a:t>
            </a:r>
            <a:endParaRPr kumimoji="0" lang="de-DE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Chose </a:t>
            </a:r>
            <a:r>
              <a:rPr kumimoji="0" lang="de-DE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pathway</a:t>
            </a:r>
            <a:r>
              <a:rPr kumimoji="0" lang="de-DE" sz="32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de-DE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owner</a:t>
            </a:r>
            <a:endParaRPr kumimoji="0" lang="de-DE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Chose </a:t>
            </a:r>
            <a:r>
              <a:rPr kumimoji="0" lang="de-DE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pathway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Pfeil nach unten 7"/>
          <p:cNvSpPr/>
          <p:nvPr/>
        </p:nvSpPr>
        <p:spPr>
          <a:xfrm>
            <a:off x="5796136" y="2924944"/>
            <a:ext cx="2880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 nach unten 8"/>
          <p:cNvSpPr/>
          <p:nvPr/>
        </p:nvSpPr>
        <p:spPr>
          <a:xfrm>
            <a:off x="7308304" y="2924944"/>
            <a:ext cx="2880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889" y="256490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 smtClean="0">
                <a:solidFill>
                  <a:schemeClr val="bg1"/>
                </a:solidFill>
              </a:rPr>
              <a:t>Emissions</a:t>
            </a:r>
            <a:r>
              <a:rPr lang="de-DE" sz="2800" dirty="0" smtClean="0">
                <a:solidFill>
                  <a:schemeClr val="bg1"/>
                </a:solidFill>
              </a:rPr>
              <a:t> = </a:t>
            </a:r>
            <a:r>
              <a:rPr lang="de-DE" sz="2800" b="1" dirty="0" err="1" smtClean="0">
                <a:solidFill>
                  <a:schemeClr val="bg1"/>
                </a:solidFill>
              </a:rPr>
              <a:t>A</a:t>
            </a:r>
            <a:r>
              <a:rPr lang="de-DE" sz="2800" dirty="0" err="1" smtClean="0">
                <a:solidFill>
                  <a:schemeClr val="bg1"/>
                </a:solidFill>
              </a:rPr>
              <a:t>ctivity</a:t>
            </a:r>
            <a:r>
              <a:rPr lang="de-DE" sz="2800" dirty="0" smtClean="0">
                <a:solidFill>
                  <a:schemeClr val="bg1"/>
                </a:solidFill>
              </a:rPr>
              <a:t> * </a:t>
            </a:r>
            <a:r>
              <a:rPr lang="de-DE" sz="2800" b="1" dirty="0" smtClean="0">
                <a:solidFill>
                  <a:schemeClr val="bg1"/>
                </a:solidFill>
              </a:rPr>
              <a:t>E</a:t>
            </a:r>
            <a:r>
              <a:rPr lang="de-DE" sz="2800" dirty="0" smtClean="0">
                <a:solidFill>
                  <a:schemeClr val="bg1"/>
                </a:solidFill>
              </a:rPr>
              <a:t>mission </a:t>
            </a:r>
            <a:r>
              <a:rPr lang="de-DE" sz="2800" b="1" dirty="0" err="1" smtClean="0">
                <a:solidFill>
                  <a:schemeClr val="bg1"/>
                </a:solidFill>
              </a:rPr>
              <a:t>F</a:t>
            </a:r>
            <a:r>
              <a:rPr lang="de-DE" sz="2800" dirty="0" err="1" smtClean="0">
                <a:solidFill>
                  <a:schemeClr val="bg1"/>
                </a:solidFill>
              </a:rPr>
              <a:t>actor</a:t>
            </a:r>
            <a:r>
              <a:rPr lang="de-DE" sz="2800" dirty="0" smtClean="0">
                <a:solidFill>
                  <a:schemeClr val="bg1"/>
                </a:solidFill>
              </a:rPr>
              <a:t> * </a:t>
            </a:r>
            <a:r>
              <a:rPr lang="de-DE" sz="2800" b="1" dirty="0" err="1" smtClean="0">
                <a:solidFill>
                  <a:schemeClr val="bg1"/>
                </a:solidFill>
              </a:rPr>
              <a:t>C</a:t>
            </a:r>
            <a:r>
              <a:rPr lang="de-DE" sz="2800" dirty="0" err="1" smtClean="0">
                <a:solidFill>
                  <a:schemeClr val="bg1"/>
                </a:solidFill>
              </a:rPr>
              <a:t>ontrol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</a:rPr>
              <a:t>Measures</a:t>
            </a:r>
            <a:endParaRPr lang="de-DE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95736" y="1124744"/>
                <a:ext cx="7056784" cy="8793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t-BR" sz="4800" dirty="0" smtClean="0">
                    <a:solidFill>
                      <a:schemeClr val="bg1"/>
                    </a:solidFill>
                  </a:rPr>
                  <a:t>E </a:t>
                </a:r>
                <a14:m>
                  <m:oMath xmlns:m="http://schemas.openxmlformats.org/officeDocument/2006/math">
                    <m:r>
                      <a:rPr lang="pt-BR" sz="4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pt-BR" sz="4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pt-BR" sz="48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4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en-US" sz="4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sz="4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en-US" sz="4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</m:e>
                    </m:nary>
                  </m:oMath>
                </a14:m>
                <a:endParaRPr lang="en-US" sz="4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124744"/>
                <a:ext cx="7056784" cy="879343"/>
              </a:xfrm>
              <a:prstGeom prst="rect">
                <a:avLst/>
              </a:prstGeom>
              <a:blipFill>
                <a:blip r:embed="rId2"/>
                <a:stretch>
                  <a:fillRect l="-5181" t="-9722" b="-36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Step</a:t>
            </a:r>
            <a:r>
              <a:rPr lang="de-DE" dirty="0" smtClean="0"/>
              <a:t> 3: </a:t>
            </a:r>
            <a:r>
              <a:rPr lang="de-DE" dirty="0" err="1" smtClean="0"/>
              <a:t>Approve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(s)</a:t>
            </a:r>
            <a:endParaRPr lang="de-DE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808"/>
            <a:ext cx="7992888" cy="128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365104"/>
            <a:ext cx="7997825" cy="2088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feil nach unten 5"/>
          <p:cNvSpPr/>
          <p:nvPr/>
        </p:nvSpPr>
        <p:spPr>
          <a:xfrm>
            <a:off x="7020272" y="1916832"/>
            <a:ext cx="360040" cy="3312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Scenario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ready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New Scenario </a:t>
            </a:r>
            <a:r>
              <a:rPr lang="de-DE" dirty="0" err="1" smtClean="0"/>
              <a:t>definition</a:t>
            </a:r>
            <a:r>
              <a:rPr lang="de-DE" dirty="0" smtClean="0"/>
              <a:t> </a:t>
            </a:r>
            <a:r>
              <a:rPr lang="de-DE" dirty="0" err="1" smtClean="0"/>
              <a:t>created</a:t>
            </a:r>
            <a:endParaRPr lang="de-DE" dirty="0" smtClean="0"/>
          </a:p>
          <a:p>
            <a:r>
              <a:rPr lang="de-DE" dirty="0" smtClean="0"/>
              <a:t>New Set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measures</a:t>
            </a:r>
            <a:endParaRPr lang="de-DE" dirty="0" smtClean="0"/>
          </a:p>
          <a:p>
            <a:r>
              <a:rPr lang="de-DE" dirty="0" smtClean="0"/>
              <a:t>New Set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activities</a:t>
            </a:r>
            <a:endParaRPr lang="de-DE" dirty="0" smtClean="0"/>
          </a:p>
          <a:p>
            <a:r>
              <a:rPr lang="de-DE" dirty="0" err="1" smtClean="0"/>
              <a:t>Changed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Scenario </a:t>
            </a:r>
            <a:r>
              <a:rPr lang="de-DE" dirty="0" err="1" smtClean="0"/>
              <a:t>definition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Scenario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ready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smtClean="0"/>
              <a:t>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600200"/>
            <a:ext cx="5399955" cy="4525963"/>
          </a:xfrm>
        </p:spPr>
        <p:txBody>
          <a:bodyPr/>
          <a:lstStyle/>
          <a:p>
            <a:r>
              <a:rPr lang="en-US" dirty="0" smtClean="0"/>
              <a:t>Activities:		145</a:t>
            </a:r>
          </a:p>
          <a:p>
            <a:r>
              <a:rPr lang="en-US" dirty="0" smtClean="0"/>
              <a:t>Sectors: 		364</a:t>
            </a:r>
          </a:p>
          <a:p>
            <a:r>
              <a:rPr lang="en-US" dirty="0" smtClean="0"/>
              <a:t>Technologies: 	445</a:t>
            </a:r>
          </a:p>
          <a:p>
            <a:r>
              <a:rPr lang="en-US" dirty="0" smtClean="0"/>
              <a:t>Pollutants:		13</a:t>
            </a:r>
          </a:p>
          <a:p>
            <a:r>
              <a:rPr lang="en-US" dirty="0" smtClean="0"/>
              <a:t>PM Fractions: 	8</a:t>
            </a:r>
          </a:p>
          <a:p>
            <a:r>
              <a:rPr lang="en-US" dirty="0" smtClean="0"/>
              <a:t>Combinations:	&gt; 13.000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9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971600" y="1340768"/>
            <a:ext cx="1440160" cy="64633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EMISSION VECTOR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707904" y="1340768"/>
            <a:ext cx="1440160" cy="64633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CONTROL STRATEGY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372200" y="1340768"/>
            <a:ext cx="1440160" cy="64633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ACTIVITY PATHWAY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971600" y="3429000"/>
            <a:ext cx="6912768" cy="20162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SCENARIO DEFINITION</a:t>
            </a:r>
            <a:endParaRPr lang="de-DE" dirty="0"/>
          </a:p>
        </p:txBody>
      </p:sp>
      <p:sp>
        <p:nvSpPr>
          <p:cNvPr id="10" name="Pfeil nach unten 9"/>
          <p:cNvSpPr/>
          <p:nvPr/>
        </p:nvSpPr>
        <p:spPr>
          <a:xfrm>
            <a:off x="1619672" y="2348880"/>
            <a:ext cx="216024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unten 10"/>
          <p:cNvSpPr/>
          <p:nvPr/>
        </p:nvSpPr>
        <p:spPr>
          <a:xfrm>
            <a:off x="4355976" y="2276872"/>
            <a:ext cx="216024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unten 11"/>
          <p:cNvSpPr/>
          <p:nvPr/>
        </p:nvSpPr>
        <p:spPr>
          <a:xfrm>
            <a:off x="7020272" y="2276872"/>
            <a:ext cx="216024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9552" y="1403484"/>
            <a:ext cx="1368152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ENERGY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611560" y="3429000"/>
            <a:ext cx="7848872" cy="20162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solidFill>
                  <a:srgbClr val="0070C0"/>
                </a:solidFill>
              </a:rPr>
              <a:t>ACTIVITY </a:t>
            </a:r>
          </a:p>
          <a:p>
            <a:pPr algn="ctr"/>
            <a:r>
              <a:rPr lang="de-DE" sz="3200" b="1" dirty="0" smtClean="0">
                <a:solidFill>
                  <a:srgbClr val="0070C0"/>
                </a:solidFill>
              </a:rPr>
              <a:t>PATHWAY</a:t>
            </a:r>
            <a:endParaRPr lang="de-DE" sz="3200" b="1" dirty="0">
              <a:solidFill>
                <a:srgbClr val="0070C0"/>
              </a:solidFill>
            </a:endParaRPr>
          </a:p>
        </p:txBody>
      </p:sp>
      <p:sp>
        <p:nvSpPr>
          <p:cNvPr id="10" name="Pfeil nach unten 9"/>
          <p:cNvSpPr/>
          <p:nvPr/>
        </p:nvSpPr>
        <p:spPr>
          <a:xfrm>
            <a:off x="2771800" y="2276872"/>
            <a:ext cx="216024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unten 10"/>
          <p:cNvSpPr/>
          <p:nvPr/>
        </p:nvSpPr>
        <p:spPr>
          <a:xfrm>
            <a:off x="4427984" y="2276872"/>
            <a:ext cx="216024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unten 11"/>
          <p:cNvSpPr/>
          <p:nvPr/>
        </p:nvSpPr>
        <p:spPr>
          <a:xfrm>
            <a:off x="7740352" y="2276872"/>
            <a:ext cx="216024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2123728" y="1403484"/>
            <a:ext cx="1440160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MOBILE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5436096" y="1412776"/>
            <a:ext cx="1584176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AGRICULTURE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3851920" y="1412776"/>
            <a:ext cx="1368152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VOCP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7308304" y="1412776"/>
            <a:ext cx="1368152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PROCESSES</a:t>
            </a:r>
            <a:endParaRPr lang="de-DE" dirty="0"/>
          </a:p>
        </p:txBody>
      </p:sp>
      <p:sp>
        <p:nvSpPr>
          <p:cNvPr id="16" name="Pfeil nach unten 15"/>
          <p:cNvSpPr/>
          <p:nvPr/>
        </p:nvSpPr>
        <p:spPr>
          <a:xfrm>
            <a:off x="1187624" y="2276872"/>
            <a:ext cx="216024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feil nach unten 16"/>
          <p:cNvSpPr/>
          <p:nvPr/>
        </p:nvSpPr>
        <p:spPr>
          <a:xfrm>
            <a:off x="6156176" y="2276872"/>
            <a:ext cx="216024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8" name="Grafik 17" descr="powerpla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789040"/>
            <a:ext cx="1142256" cy="1142256"/>
          </a:xfrm>
          <a:prstGeom prst="rect">
            <a:avLst/>
          </a:prstGeom>
        </p:spPr>
      </p:pic>
      <p:pic>
        <p:nvPicPr>
          <p:cNvPr id="21" name="Grafik 20" descr="tru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3645024"/>
            <a:ext cx="1574304" cy="1574304"/>
          </a:xfrm>
          <a:prstGeom prst="rect">
            <a:avLst/>
          </a:prstGeom>
        </p:spPr>
      </p:pic>
      <p:pic>
        <p:nvPicPr>
          <p:cNvPr id="24" name="Grafik 23" descr="ag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3789040"/>
            <a:ext cx="1286272" cy="1286272"/>
          </a:xfrm>
          <a:prstGeom prst="rect">
            <a:avLst/>
          </a:prstGeom>
        </p:spPr>
      </p:pic>
      <p:pic>
        <p:nvPicPr>
          <p:cNvPr id="25" name="Grafik 24" descr="proc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2280" y="3717032"/>
            <a:ext cx="1296144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iias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4149080"/>
            <a:ext cx="1802904" cy="18029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</p:spPr>
      </p:pic>
      <p:sp>
        <p:nvSpPr>
          <p:cNvPr id="7" name="Rechteck 6"/>
          <p:cNvSpPr/>
          <p:nvPr/>
        </p:nvSpPr>
        <p:spPr>
          <a:xfrm>
            <a:off x="1187624" y="2852936"/>
            <a:ext cx="20162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SCENARIO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iias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4149080"/>
            <a:ext cx="1802904" cy="18029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</p:spPr>
      </p:pic>
      <p:sp>
        <p:nvSpPr>
          <p:cNvPr id="7" name="Rechteck 6"/>
          <p:cNvSpPr/>
          <p:nvPr/>
        </p:nvSpPr>
        <p:spPr>
          <a:xfrm>
            <a:off x="1187624" y="2852936"/>
            <a:ext cx="20162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SCENARIO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4211960" y="1412776"/>
            <a:ext cx="4248472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links 5"/>
          <p:cNvSpPr/>
          <p:nvPr/>
        </p:nvSpPr>
        <p:spPr>
          <a:xfrm>
            <a:off x="3419872" y="2996952"/>
            <a:ext cx="576064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4644008" y="184482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EMISSION VECTOR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4644008" y="25649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ACTIVITY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4644008" y="342900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CONTROL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4211960" y="508518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OWNER: IIASA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iias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4149080"/>
            <a:ext cx="1802904" cy="18029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</p:spPr>
      </p:pic>
      <p:sp>
        <p:nvSpPr>
          <p:cNvPr id="7" name="Rechteck 6"/>
          <p:cNvSpPr/>
          <p:nvPr/>
        </p:nvSpPr>
        <p:spPr>
          <a:xfrm>
            <a:off x="1187624" y="2852936"/>
            <a:ext cx="20162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SCENARIO</a:t>
            </a:r>
            <a:endParaRPr lang="de-DE" dirty="0"/>
          </a:p>
        </p:txBody>
      </p:sp>
      <p:pic>
        <p:nvPicPr>
          <p:cNvPr id="5" name="Grafik 4" descr="pers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4077072"/>
            <a:ext cx="2006352" cy="2006352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5436096" y="2852936"/>
            <a:ext cx="20162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SCENARIO</a:t>
            </a:r>
            <a:endParaRPr lang="de-DE" dirty="0"/>
          </a:p>
        </p:txBody>
      </p:sp>
      <p:sp>
        <p:nvSpPr>
          <p:cNvPr id="8" name="Pfeil nach rechts 7"/>
          <p:cNvSpPr/>
          <p:nvPr/>
        </p:nvSpPr>
        <p:spPr>
          <a:xfrm>
            <a:off x="3635896" y="3068960"/>
            <a:ext cx="151216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1187624" y="198884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COPY (</a:t>
            </a:r>
            <a:r>
              <a:rPr lang="de-DE" dirty="0" err="1" smtClean="0">
                <a:solidFill>
                  <a:schemeClr val="bg1"/>
                </a:solidFill>
              </a:rPr>
              <a:t>import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scenario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definition</a:t>
            </a:r>
            <a:r>
              <a:rPr lang="de-DE" dirty="0" smtClean="0">
                <a:solidFill>
                  <a:schemeClr val="bg1"/>
                </a:solidFill>
              </a:rPr>
              <a:t>)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187624" y="2852936"/>
            <a:ext cx="20162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SCENARIO</a:t>
            </a:r>
            <a:endParaRPr lang="de-DE" dirty="0"/>
          </a:p>
        </p:txBody>
      </p:sp>
      <p:pic>
        <p:nvPicPr>
          <p:cNvPr id="5" name="Grafik 4" descr="pers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4005064"/>
            <a:ext cx="2006352" cy="2006352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4211960" y="1412776"/>
            <a:ext cx="4248472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 nach links 8"/>
          <p:cNvSpPr/>
          <p:nvPr/>
        </p:nvSpPr>
        <p:spPr>
          <a:xfrm>
            <a:off x="3419872" y="2996952"/>
            <a:ext cx="576064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4644008" y="184482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EMISSION VECTOR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4644008" y="25649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ACTIVITY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4644008" y="342900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CONTROL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4211960" y="508518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OWNER: </a:t>
            </a:r>
            <a:r>
              <a:rPr lang="de-DE" dirty="0" smtClean="0">
                <a:solidFill>
                  <a:srgbClr val="FF0000"/>
                </a:solidFill>
              </a:rPr>
              <a:t>IIASA !</a:t>
            </a:r>
            <a:endParaRPr lang="de-D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Theme">
  <a:themeElements>
    <a:clrScheme name="iiasa-version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iasa-version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asa-versi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240</Words>
  <Application>Microsoft Office PowerPoint</Application>
  <PresentationFormat>On-screen Show (4:3)</PresentationFormat>
  <Paragraphs>86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Arial Narrow</vt:lpstr>
      <vt:lpstr>Calibri</vt:lpstr>
      <vt:lpstr>Cambria Math</vt:lpstr>
      <vt:lpstr>Larissa-Design</vt:lpstr>
      <vt:lpstr>Default Theme</vt:lpstr>
      <vt:lpstr>2_Benutzerdefiniertes Design</vt:lpstr>
      <vt:lpstr>1_Benutzerdefiniertes Design</vt:lpstr>
      <vt:lpstr>Benutzerdefiniertes Design</vt:lpstr>
      <vt:lpstr>GAINS IGP  Workshop  Scenario Definition</vt:lpstr>
      <vt:lpstr>PowerPoint Presentation</vt:lpstr>
      <vt:lpstr>Meta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Create Scenario Definition</vt:lpstr>
      <vt:lpstr>Create Pathway</vt:lpstr>
      <vt:lpstr>Create Control Strategy</vt:lpstr>
      <vt:lpstr>Adjust Scenario Definition</vt:lpstr>
      <vt:lpstr>Step1: Select Region</vt:lpstr>
      <vt:lpstr>Step 2: Change Definition</vt:lpstr>
      <vt:lpstr>Step 3: Approve the change(s)</vt:lpstr>
      <vt:lpstr>Scenario is ready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Nandu</dc:creator>
  <cp:lastModifiedBy>SANDER Robert</cp:lastModifiedBy>
  <cp:revision>24</cp:revision>
  <dcterms:created xsi:type="dcterms:W3CDTF">2018-09-20T18:08:45Z</dcterms:created>
  <dcterms:modified xsi:type="dcterms:W3CDTF">2020-10-09T07:24:22Z</dcterms:modified>
</cp:coreProperties>
</file>